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65" r:id="rId5"/>
    <p:sldId id="266" r:id="rId6"/>
    <p:sldId id="268" r:id="rId7"/>
    <p:sldId id="277" r:id="rId8"/>
    <p:sldId id="278" r:id="rId9"/>
    <p:sldId id="269" r:id="rId10"/>
    <p:sldId id="270" r:id="rId11"/>
    <p:sldId id="271" r:id="rId12"/>
    <p:sldId id="279" r:id="rId13"/>
    <p:sldId id="272" r:id="rId14"/>
    <p:sldId id="267" r:id="rId15"/>
    <p:sldId id="305" r:id="rId16"/>
    <p:sldId id="273" r:id="rId17"/>
    <p:sldId id="274" r:id="rId18"/>
    <p:sldId id="275" r:id="rId19"/>
    <p:sldId id="276" r:id="rId20"/>
    <p:sldId id="280" r:id="rId21"/>
    <p:sldId id="281" r:id="rId22"/>
    <p:sldId id="282" r:id="rId23"/>
    <p:sldId id="283" r:id="rId2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3" autoAdjust="0"/>
  </p:normalViewPr>
  <p:slideViewPr>
    <p:cSldViewPr>
      <p:cViewPr varScale="1">
        <p:scale>
          <a:sx n="68" d="100"/>
          <a:sy n="68" d="100"/>
        </p:scale>
        <p:origin x="1608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059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16487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08587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7701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88247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8816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r-Latn-RS" b="0" dirty="0" err="1"/>
              <a:t>United</a:t>
            </a:r>
            <a:r>
              <a:rPr lang="sr-Latn-RS" b="0" dirty="0"/>
              <a:t> </a:t>
            </a:r>
            <a:r>
              <a:rPr lang="sr-Latn-RS" b="0" dirty="0" err="1"/>
              <a:t>Nations</a:t>
            </a:r>
            <a:r>
              <a:rPr lang="sr-Latn-RS" b="0" dirty="0"/>
              <a:t>/</a:t>
            </a:r>
            <a:r>
              <a:rPr lang="sr-Latn-RS" b="0" dirty="0" err="1"/>
              <a:t>Electronic</a:t>
            </a:r>
            <a:r>
              <a:rPr lang="sr-Latn-RS" b="0" dirty="0"/>
              <a:t> Data </a:t>
            </a:r>
            <a:r>
              <a:rPr lang="sr-Latn-RS" b="0" dirty="0" err="1"/>
              <a:t>Interchange</a:t>
            </a:r>
            <a:r>
              <a:rPr lang="sr-Latn-RS" b="0" dirty="0"/>
              <a:t> </a:t>
            </a:r>
            <a:r>
              <a:rPr lang="sr-Latn-RS" b="0" dirty="0" err="1"/>
              <a:t>For</a:t>
            </a:r>
            <a:r>
              <a:rPr lang="sr-Latn-RS" b="0" dirty="0"/>
              <a:t> </a:t>
            </a:r>
            <a:r>
              <a:rPr lang="sr-Latn-RS" b="0" dirty="0" err="1"/>
              <a:t>Administration</a:t>
            </a:r>
            <a:r>
              <a:rPr lang="sr-Latn-RS" b="0" dirty="0"/>
              <a:t>, </a:t>
            </a:r>
            <a:r>
              <a:rPr lang="sr-Latn-RS" b="0" dirty="0" err="1"/>
              <a:t>Commerce</a:t>
            </a:r>
            <a:r>
              <a:rPr lang="sr-Latn-RS" b="0" dirty="0"/>
              <a:t> </a:t>
            </a:r>
            <a:r>
              <a:rPr lang="sr-Latn-RS" b="0" dirty="0" err="1"/>
              <a:t>and</a:t>
            </a:r>
            <a:r>
              <a:rPr lang="sr-Latn-RS" b="0" dirty="0"/>
              <a:t> Transport (UN/EDIFACT)</a:t>
            </a:r>
          </a:p>
        </p:txBody>
      </p:sp>
    </p:spTree>
    <p:extLst>
      <p:ext uri="{BB962C8B-B14F-4D97-AF65-F5344CB8AC3E}">
        <p14:creationId xmlns:p14="http://schemas.microsoft.com/office/powerpoint/2010/main" val="354892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6749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59660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110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68452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1679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9810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0655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407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3917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5646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5259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3058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384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293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3324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331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58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425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766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78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800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347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6950" y="117475"/>
            <a:ext cx="2201863" cy="7078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53187" cy="7078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623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117475"/>
            <a:ext cx="8589962" cy="1244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138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024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21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52900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325" y="2224088"/>
            <a:ext cx="4154488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377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38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6941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79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39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80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17475"/>
            <a:ext cx="8589962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2224088"/>
            <a:ext cx="8459788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25157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4288"/>
            <a:ext cx="3559175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41363" y="2520950"/>
            <a:ext cx="89789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6000" b="1" i="1" dirty="0" err="1">
                <a:solidFill>
                  <a:srgbClr val="FFFF00"/>
                </a:solidFill>
                <a:latin typeface="Resavska BG" panose="02000603060000020004" pitchFamily="50" charset="-18"/>
              </a:rPr>
              <a:t>Електронско</a:t>
            </a:r>
            <a:r>
              <a:rPr lang="en-US" sz="6000" b="1" i="1" dirty="0">
                <a:solidFill>
                  <a:srgbClr val="FFFF00"/>
                </a:solidFill>
                <a:latin typeface="Resavska BG" panose="02000603060000020004" pitchFamily="50" charset="-18"/>
              </a:rPr>
              <a:t> </a:t>
            </a:r>
            <a:r>
              <a:rPr lang="en-US" sz="6000" b="1" i="1" dirty="0" err="1">
                <a:solidFill>
                  <a:srgbClr val="FFFF00"/>
                </a:solidFill>
                <a:latin typeface="Resavska BG" panose="02000603060000020004" pitchFamily="50" charset="-18"/>
              </a:rPr>
              <a:t>пословање</a:t>
            </a:r>
            <a:br>
              <a:rPr lang="sr-Latn-RS" sz="6000" b="1" i="1" dirty="0">
                <a:solidFill>
                  <a:srgbClr val="FFFF00"/>
                </a:solidFill>
                <a:latin typeface="Resavska BG" panose="02000603060000020004" pitchFamily="50" charset="-18"/>
              </a:rPr>
            </a:br>
            <a:r>
              <a:rPr lang="sr-Cyrl-RS" sz="6000" b="1" i="1" dirty="0">
                <a:solidFill>
                  <a:srgbClr val="FFFF00"/>
                </a:solidFill>
                <a:latin typeface="Resavska BG" panose="02000603060000020004" pitchFamily="50" charset="-18"/>
              </a:rPr>
              <a:t>Интернет технологије</a:t>
            </a:r>
            <a:endParaRPr lang="en-US" sz="6000" b="1" i="1" dirty="0">
              <a:solidFill>
                <a:srgbClr val="FFFF00"/>
              </a:solidFill>
              <a:latin typeface="Resavska BG" panose="02000603060000020004" pitchFamily="50" charset="-18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0" y="4859957"/>
            <a:ext cx="8477250" cy="212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1680" rIns="0" bIns="0" anchor="ctr"/>
          <a:lstStyle>
            <a:lvl1pPr marL="342900" indent="-3270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r-Cyrl-CS" sz="4000" b="1" dirty="0">
                <a:solidFill>
                  <a:srgbClr val="E6E6E6"/>
                </a:solidFill>
              </a:rPr>
              <a:t>П</a:t>
            </a:r>
            <a:r>
              <a:rPr lang="en-US" sz="4000" b="1" dirty="0" err="1">
                <a:solidFill>
                  <a:srgbClr val="E6E6E6"/>
                </a:solidFill>
              </a:rPr>
              <a:t>роф</a:t>
            </a:r>
            <a:r>
              <a:rPr lang="sr-Latn-RS" sz="4000" b="1" dirty="0">
                <a:solidFill>
                  <a:srgbClr val="E6E6E6"/>
                </a:solidFill>
              </a:rPr>
              <a:t>.</a:t>
            </a:r>
            <a:r>
              <a:rPr lang="en-US" sz="4000" b="1" dirty="0">
                <a:solidFill>
                  <a:srgbClr val="E6E6E6"/>
                </a:solidFill>
              </a:rPr>
              <a:t> </a:t>
            </a:r>
            <a:r>
              <a:rPr lang="en-US" sz="4000" b="1" dirty="0" err="1">
                <a:solidFill>
                  <a:srgbClr val="E6E6E6"/>
                </a:solidFill>
              </a:rPr>
              <a:t>др</a:t>
            </a:r>
            <a:r>
              <a:rPr lang="en-US" sz="4000" b="1" dirty="0">
                <a:solidFill>
                  <a:srgbClr val="E6E6E6"/>
                </a:solidFill>
              </a:rPr>
              <a:t> </a:t>
            </a:r>
            <a:r>
              <a:rPr lang="en-US" sz="4000" b="1" dirty="0" err="1">
                <a:solidFill>
                  <a:srgbClr val="E6E6E6"/>
                </a:solidFill>
              </a:rPr>
              <a:t>Зоран</a:t>
            </a:r>
            <a:r>
              <a:rPr lang="en-US" sz="4000" b="1" dirty="0">
                <a:solidFill>
                  <a:srgbClr val="E6E6E6"/>
                </a:solidFill>
              </a:rPr>
              <a:t> </a:t>
            </a:r>
            <a:r>
              <a:rPr lang="en-US" sz="4000" b="1" dirty="0" err="1">
                <a:solidFill>
                  <a:srgbClr val="E6E6E6"/>
                </a:solidFill>
              </a:rPr>
              <a:t>Чекеревац</a:t>
            </a:r>
            <a:endParaRPr lang="en-US" sz="4000" b="1" dirty="0">
              <a:solidFill>
                <a:srgbClr val="E6E6E6"/>
              </a:solidFill>
            </a:endParaRPr>
          </a:p>
          <a:p>
            <a:pPr algn="ctr">
              <a:buClrTx/>
              <a:buFontTx/>
              <a:buNone/>
            </a:pPr>
            <a:endParaRPr lang="en-US" sz="4000" b="1" dirty="0">
              <a:solidFill>
                <a:srgbClr val="E6E6E6"/>
              </a:solidFill>
            </a:endParaRPr>
          </a:p>
          <a:p>
            <a:pPr algn="ctr">
              <a:buClrTx/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ep_zc@hotmail.com</a:t>
            </a:r>
          </a:p>
          <a:p>
            <a:pPr algn="ctr">
              <a:buClrTx/>
              <a:buFontTx/>
              <a:buNone/>
            </a:pP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61925"/>
            <a:ext cx="8604250" cy="11699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Latn-RS" dirty="0"/>
              <a:t>Уводна разматрања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60363" y="1227138"/>
            <a:ext cx="9539287" cy="561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indent="-33020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i="1" dirty="0">
                <a:solidFill>
                  <a:srgbClr val="E6FF00"/>
                </a:solidFill>
                <a:latin typeface="Resavska BG" panose="02000603060000020004" pitchFamily="50" charset="-18"/>
              </a:rPr>
              <a:t>До 1985. године развила су се два типа EDI стандарда: </a:t>
            </a:r>
          </a:p>
          <a:p>
            <a:pPr indent="-33020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i="1" dirty="0">
                <a:solidFill>
                  <a:srgbClr val="E6FF00"/>
                </a:solidFill>
                <a:latin typeface="Resavska BG" panose="02000603060000020004" pitchFamily="50" charset="-18"/>
              </a:rPr>
              <a:t>-	 у Северној Америци - ANSI ASC X12 </a:t>
            </a:r>
            <a:r>
              <a:rPr lang="sr-Cyrl-CS" i="1" dirty="0">
                <a:solidFill>
                  <a:srgbClr val="E6FF00"/>
                </a:solidFill>
                <a:latin typeface="Resavska BG" panose="02000603060000020004" pitchFamily="50" charset="-18"/>
                <a:cs typeface="Times New Roman" pitchFamily="18" charset="0"/>
              </a:rPr>
              <a:t>(</a:t>
            </a:r>
            <a:r>
              <a:rPr lang="sr-Latn-RS" i="1" dirty="0">
                <a:solidFill>
                  <a:schemeClr val="bg1"/>
                </a:solidFill>
                <a:latin typeface="Resavska BG" panose="02000603060000020004" pitchFamily="50" charset="-18"/>
                <a:cs typeface="Times New Roman" pitchFamily="18" charset="0"/>
              </a:rPr>
              <a:t>The </a:t>
            </a:r>
            <a:r>
              <a:rPr lang="sr-Latn-RS" i="1" dirty="0">
                <a:latin typeface="Resavska BG" panose="02000603060000020004" pitchFamily="50" charset="-18"/>
                <a:cs typeface="Times New Roman" pitchFamily="18" charset="0"/>
              </a:rPr>
              <a:t>American National Standards Institute</a:t>
            </a:r>
            <a:r>
              <a:rPr lang="sr-Cyrl-RS" i="1" dirty="0">
                <a:latin typeface="Resavska BG" panose="02000603060000020004" pitchFamily="50" charset="-18"/>
                <a:cs typeface="Times New Roman" pitchFamily="18" charset="0"/>
              </a:rPr>
              <a:t> </a:t>
            </a:r>
            <a:r>
              <a:rPr lang="en-US" i="1" dirty="0">
                <a:latin typeface="Resavska BG" panose="02000603060000020004" pitchFamily="50" charset="-18"/>
                <a:cs typeface="Times New Roman" pitchFamily="18" charset="0"/>
              </a:rPr>
              <a:t>The Accredited Standards Committee X12</a:t>
            </a:r>
            <a:r>
              <a:rPr lang="sr-Latn-RS" i="1" dirty="0">
                <a:latin typeface="Resavska BG" panose="02000603060000020004" pitchFamily="50" charset="-18"/>
                <a:cs typeface="Times New Roman" pitchFamily="18" charset="0"/>
              </a:rPr>
              <a:t> - 1979.</a:t>
            </a:r>
            <a:r>
              <a:rPr lang="sr-Cyrl-CS" i="1" dirty="0">
                <a:solidFill>
                  <a:srgbClr val="E6FF00"/>
                </a:solidFill>
                <a:latin typeface="Resavska BG" panose="02000603060000020004" pitchFamily="50" charset="-18"/>
              </a:rPr>
              <a:t>) и</a:t>
            </a:r>
          </a:p>
          <a:p>
            <a:pPr indent="-33020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i="1" dirty="0">
                <a:solidFill>
                  <a:srgbClr val="E6FF00"/>
                </a:solidFill>
                <a:latin typeface="Resavska BG" panose="02000603060000020004" pitchFamily="50" charset="-18"/>
              </a:rPr>
              <a:t>-	 у Европи – GTDI (</a:t>
            </a:r>
            <a:r>
              <a:rPr lang="sr-Cyrl-CS" i="1" dirty="0">
                <a:solidFill>
                  <a:schemeClr val="bg1"/>
                </a:solidFill>
                <a:latin typeface="Resavska BG" panose="02000603060000020004" pitchFamily="50" charset="-18"/>
              </a:rPr>
              <a:t>Guidelines for Trade Data Interchange</a:t>
            </a:r>
            <a:r>
              <a:rPr lang="sr-Latn-RS" i="1" dirty="0">
                <a:solidFill>
                  <a:schemeClr val="bg1"/>
                </a:solidFill>
                <a:latin typeface="Resavska BG" panose="02000603060000020004" pitchFamily="50" charset="-18"/>
              </a:rPr>
              <a:t> - 1981</a:t>
            </a:r>
            <a:r>
              <a:rPr lang="sr-Cyrl-CS" i="1" dirty="0">
                <a:solidFill>
                  <a:srgbClr val="E6FF00"/>
                </a:solidFill>
                <a:latin typeface="Resavska BG" panose="02000603060000020004" pitchFamily="50" charset="-18"/>
              </a:rPr>
              <a:t>).</a:t>
            </a:r>
          </a:p>
          <a:p>
            <a:pPr marL="0" indent="12700"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dirty="0">
                <a:solidFill>
                  <a:srgbClr val="E6FF00"/>
                </a:solidFill>
                <a:latin typeface="Times New Roman" pitchFamily="16" charset="0"/>
              </a:rPr>
              <a:t>Сваки од њих је допринео брзини и олакшавању пословања предузећа која су трговала на територији Северне Америке и Европе. Међутим, с обзиром на то да су у основи били различити, њихова примена је изазивала тешкоће у међународној трговини.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61925"/>
            <a:ext cx="8604250" cy="11699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Latn-RS"/>
              <a:t>Уводна разматрања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60363" y="1423988"/>
            <a:ext cx="9539287" cy="5235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indent="-33020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sz="3600" dirty="0">
                <a:solidFill>
                  <a:srgbClr val="E6FF00"/>
                </a:solidFill>
                <a:latin typeface="Times New Roman" pitchFamily="16" charset="0"/>
              </a:rPr>
              <a:t>Неколико је земаља поставило овај проблем пред УН. </a:t>
            </a:r>
          </a:p>
          <a:p>
            <a:pPr indent="-33020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sz="3600" dirty="0">
                <a:solidFill>
                  <a:srgbClr val="E6FF00"/>
                </a:solidFill>
                <a:latin typeface="Times New Roman" pitchFamily="16" charset="0"/>
              </a:rPr>
              <a:t>1986. године је усвојен појам UN/EDIFACT.</a:t>
            </a:r>
          </a:p>
          <a:p>
            <a:pPr indent="-33020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sz="3600" dirty="0">
                <a:solidFill>
                  <a:srgbClr val="E6FF00"/>
                </a:solidFill>
                <a:latin typeface="Times New Roman" pitchFamily="16" charset="0"/>
              </a:rPr>
              <a:t>1987. је отпочео процес рада на стварању ових међународних стандарда, којих данас има преко стотину. </a:t>
            </a:r>
          </a:p>
          <a:p>
            <a:pPr indent="-33020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sr-Cyrl-CS" sz="3600" dirty="0">
              <a:solidFill>
                <a:srgbClr val="E6FF00"/>
              </a:solidFill>
              <a:latin typeface="Times New Roman" pitchFamily="16" charset="0"/>
            </a:endParaRPr>
          </a:p>
          <a:p>
            <a:pPr indent="-33020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sz="3600" dirty="0">
                <a:solidFill>
                  <a:srgbClr val="E6FF00"/>
                </a:solidFill>
                <a:latin typeface="Times New Roman" pitchFamily="16" charset="0"/>
              </a:rPr>
              <a:t>Непроцењив допринос раду на овим стандардима дала је и Међународна организација за стандардизацију.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/>
              <a:t>Развој електронског пословања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9388" y="1976438"/>
            <a:ext cx="9720262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sr-Cyrl-CS" sz="3600" b="1">
                <a:latin typeface="Times New Roman" pitchFamily="16" charset="0"/>
              </a:rPr>
              <a:t>EDI</a:t>
            </a:r>
            <a:r>
              <a:rPr lang="sr-Cyrl-CS" sz="3600">
                <a:latin typeface="Times New Roman" pitchFamily="16" charset="0"/>
              </a:rPr>
              <a:t> је скупа технологија и њу углавном користе велика предузећа. </a:t>
            </a:r>
          </a:p>
          <a:p>
            <a:pPr algn="just">
              <a:buClrTx/>
              <a:buFontTx/>
              <a:buNone/>
            </a:pPr>
            <a:endParaRPr lang="sr-Cyrl-CS" sz="3600">
              <a:latin typeface="Times New Roman" pitchFamily="16" charset="0"/>
            </a:endParaRPr>
          </a:p>
          <a:p>
            <a:pPr algn="just">
              <a:buClrTx/>
              <a:buFontTx/>
              <a:buNone/>
            </a:pPr>
            <a:r>
              <a:rPr lang="sr-Cyrl-CS" sz="3600">
                <a:latin typeface="Times New Roman" pitchFamily="16" charset="0"/>
              </a:rPr>
              <a:t>Мала и средња предузећа су</a:t>
            </a:r>
            <a:r>
              <a:rPr lang="sr-Cyrl-CS" sz="3600" b="1" i="1">
                <a:latin typeface="Times New Roman" pitchFamily="16" charset="0"/>
              </a:rPr>
              <a:t> </a:t>
            </a:r>
            <a:r>
              <a:rPr lang="sr-Cyrl-CS" sz="3600">
                <a:latin typeface="Times New Roman" pitchFamily="16" charset="0"/>
              </a:rPr>
              <a:t>уместо приватних мрежа користила on-line сервисе мрежа са додатом вредношћу (</a:t>
            </a:r>
            <a:r>
              <a:rPr lang="sr-Cyrl-CS" sz="3600" b="1" i="1">
                <a:solidFill>
                  <a:srgbClr val="FFFF00"/>
                </a:solidFill>
                <a:latin typeface="Times New Roman" pitchFamily="16" charset="0"/>
              </a:rPr>
              <a:t>value added networks, VAN</a:t>
            </a:r>
            <a:r>
              <a:rPr lang="sr-Cyrl-CS" sz="3600">
                <a:latin typeface="Times New Roman" pitchFamily="16" charset="0"/>
              </a:rPr>
              <a:t>), које поседују програме који омогућавају електронску размену података.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dirty="0">
                <a:solidFill>
                  <a:srgbClr val="FFFF00"/>
                </a:solidFill>
              </a:rPr>
              <a:t>Развој електронског пословања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388" y="2195661"/>
            <a:ext cx="9720262" cy="408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sr-Latn-RS" sz="3600" dirty="0">
                <a:latin typeface="Times New Roman" pitchFamily="16" charset="0"/>
              </a:rPr>
              <a:t>Електронско пословање је општи концепт који обухвата све облике пословних трансакција или размене информација које се изводе коришћењем информационе и </a:t>
            </a:r>
            <a:r>
              <a:rPr lang="sr-Latn-RS" sz="3600" dirty="0" err="1">
                <a:latin typeface="Times New Roman" pitchFamily="16" charset="0"/>
              </a:rPr>
              <a:t>комуникационе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технологије</a:t>
            </a:r>
            <a:r>
              <a:rPr lang="sr-Cyrl-RS" sz="3600" dirty="0">
                <a:latin typeface="Times New Roman" pitchFamily="16" charset="0"/>
              </a:rPr>
              <a:t>.</a:t>
            </a:r>
            <a:endParaRPr lang="sr-Latn-RS" sz="3600" dirty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61925"/>
            <a:ext cx="8604250" cy="11699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Latn-RS"/>
              <a:t>Уводна разматрања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20725" y="2051645"/>
            <a:ext cx="8640763" cy="4895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indent="-328613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i="1" dirty="0">
                <a:latin typeface="Resavska BG" panose="02000603060000020004" pitchFamily="50" charset="-18"/>
              </a:rPr>
              <a:t>Трансакције </a:t>
            </a:r>
            <a:r>
              <a:rPr lang="sr-Cyrl-RS" sz="3600" i="1" dirty="0">
                <a:latin typeface="Resavska BG" panose="02000603060000020004" pitchFamily="50" charset="-18"/>
              </a:rPr>
              <a:t>се </a:t>
            </a:r>
            <a:r>
              <a:rPr lang="sr-Cyrl-CS" sz="3600" i="1" dirty="0">
                <a:latin typeface="Resavska BG" panose="02000603060000020004" pitchFamily="50" charset="-18"/>
              </a:rPr>
              <a:t>електронским путем могу обављати између неколико врста субјеката који се могу сврстати у три категорије: </a:t>
            </a:r>
          </a:p>
          <a:p>
            <a:pPr indent="-328613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r-Cyrl-CS" sz="3600" i="1" dirty="0">
              <a:latin typeface="Resavska BG" panose="02000603060000020004" pitchFamily="50" charset="-18"/>
            </a:endParaRPr>
          </a:p>
          <a:p>
            <a:pPr marL="422275" lvl="1" indent="-212725" algn="just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b="1" i="1" dirty="0">
                <a:solidFill>
                  <a:srgbClr val="E6FF00"/>
                </a:solidFill>
                <a:latin typeface="Resavska BG" panose="02000603060000020004" pitchFamily="50" charset="-18"/>
              </a:rPr>
              <a:t>  предузећа,</a:t>
            </a:r>
          </a:p>
          <a:p>
            <a:pPr marL="422275" lvl="1" indent="-212725" algn="just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b="1" i="1" dirty="0">
                <a:solidFill>
                  <a:srgbClr val="E6FF00"/>
                </a:solidFill>
                <a:latin typeface="Resavska BG" panose="02000603060000020004" pitchFamily="50" charset="-18"/>
              </a:rPr>
              <a:t>  потрошачи и </a:t>
            </a:r>
          </a:p>
          <a:p>
            <a:pPr marL="422275" lvl="1" indent="-212725" algn="just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b="1" i="1" dirty="0">
                <a:solidFill>
                  <a:srgbClr val="E6FF00"/>
                </a:solidFill>
                <a:latin typeface="Resavska BG" panose="02000603060000020004" pitchFamily="50" charset="-18"/>
              </a:rPr>
              <a:t>  држава</a:t>
            </a:r>
            <a:r>
              <a:rPr lang="sr-Cyrl-CS" sz="3600" i="1" dirty="0">
                <a:solidFill>
                  <a:srgbClr val="E6FF00"/>
                </a:solidFill>
                <a:latin typeface="Resavska BG" panose="02000603060000020004" pitchFamily="50" charset="-18"/>
              </a:rPr>
              <a:t>.</a:t>
            </a:r>
          </a:p>
          <a:p>
            <a:pPr indent="-328613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r-Cyrl-CS" sz="3600" i="1" dirty="0">
              <a:solidFill>
                <a:srgbClr val="E6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dirty="0">
                <a:solidFill>
                  <a:srgbClr val="FFFF00"/>
                </a:solidFill>
              </a:rPr>
              <a:t>Развој електронског пословања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32806" y="1691605"/>
            <a:ext cx="8821364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sr-Cyrl-RS" sz="3600" dirty="0">
                <a:latin typeface="Times New Roman" pitchFamily="16" charset="0"/>
              </a:rPr>
              <a:t>За овај предмет најинтересантније су трансакције између</a:t>
            </a:r>
            <a:r>
              <a:rPr lang="sr-Latn-RS" sz="3600" dirty="0">
                <a:latin typeface="Times New Roman" pitchFamily="16" charset="0"/>
              </a:rPr>
              <a:t>:</a:t>
            </a:r>
          </a:p>
          <a:p>
            <a:pPr algn="just">
              <a:buClrTx/>
              <a:buFontTx/>
              <a:buNone/>
            </a:pPr>
            <a:endParaRPr lang="sr-Latn-RS" sz="3600" dirty="0">
              <a:latin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sr-Latn-RS" sz="3600" dirty="0">
                <a:latin typeface="Times New Roman" pitchFamily="16" charset="0"/>
              </a:rPr>
              <a:t>-</a:t>
            </a:r>
            <a:r>
              <a:rPr lang="sr-Cyrl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предузећа</a:t>
            </a:r>
            <a:r>
              <a:rPr lang="sr-Latn-RS" sz="3600" dirty="0">
                <a:latin typeface="Times New Roman" pitchFamily="16" charset="0"/>
              </a:rPr>
              <a:t>;</a:t>
            </a:r>
          </a:p>
          <a:p>
            <a:pPr>
              <a:buClrTx/>
              <a:buFontTx/>
              <a:buNone/>
            </a:pPr>
            <a:r>
              <a:rPr lang="sr-Latn-RS" sz="3600" dirty="0">
                <a:latin typeface="Times New Roman" pitchFamily="16" charset="0"/>
              </a:rPr>
              <a:t>- </a:t>
            </a:r>
            <a:r>
              <a:rPr lang="sr-Latn-RS" sz="3600" dirty="0" err="1">
                <a:latin typeface="Times New Roman" pitchFamily="16" charset="0"/>
              </a:rPr>
              <a:t>предузећа</a:t>
            </a:r>
            <a:r>
              <a:rPr lang="sr-Latn-RS" sz="3600" dirty="0">
                <a:latin typeface="Times New Roman" pitchFamily="16" charset="0"/>
              </a:rPr>
              <a:t> и њихових </a:t>
            </a:r>
            <a:r>
              <a:rPr lang="sr-Latn-RS" sz="3600" dirty="0" err="1">
                <a:latin typeface="Times New Roman" pitchFamily="16" charset="0"/>
              </a:rPr>
              <a:t>купаца</a:t>
            </a:r>
            <a:r>
              <a:rPr lang="sr-Latn-RS" sz="3600" dirty="0">
                <a:latin typeface="Times New Roman" pitchFamily="16" charset="0"/>
              </a:rPr>
              <a:t> и</a:t>
            </a:r>
          </a:p>
          <a:p>
            <a:pPr>
              <a:buClrTx/>
              <a:buFontTx/>
              <a:buNone/>
            </a:pPr>
            <a:r>
              <a:rPr lang="sr-Latn-RS" sz="3600" dirty="0">
                <a:latin typeface="Times New Roman" pitchFamily="16" charset="0"/>
              </a:rPr>
              <a:t>- </a:t>
            </a:r>
            <a:r>
              <a:rPr lang="sr-Latn-RS" sz="3600" dirty="0" err="1">
                <a:latin typeface="Times New Roman" pitchFamily="16" charset="0"/>
              </a:rPr>
              <a:t>предузећа</a:t>
            </a:r>
            <a:r>
              <a:rPr lang="sr-Latn-RS" sz="3600" dirty="0">
                <a:latin typeface="Times New Roman" pitchFamily="16" charset="0"/>
              </a:rPr>
              <a:t> и јавне администрације. </a:t>
            </a:r>
          </a:p>
        </p:txBody>
      </p:sp>
    </p:spTree>
    <p:extLst>
      <p:ext uri="{BB962C8B-B14F-4D97-AF65-F5344CB8AC3E}">
        <p14:creationId xmlns:p14="http://schemas.microsoft.com/office/powerpoint/2010/main" val="813833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/>
              <a:t>Развој електронског пословања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597025"/>
            <a:ext cx="9720262" cy="484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r>
              <a:rPr lang="sr-Cyrl-CS" sz="3600" dirty="0">
                <a:latin typeface="Times New Roman" pitchFamily="16" charset="0"/>
              </a:rPr>
              <a:t>Електронско пословање укључује и електронско трговање добрима и услугама. </a:t>
            </a:r>
          </a:p>
          <a:p>
            <a:pPr>
              <a:buClrTx/>
              <a:buFontTx/>
              <a:buNone/>
            </a:pPr>
            <a:endParaRPr lang="sr-Cyrl-CS" sz="3600" dirty="0">
              <a:latin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sr-Cyrl-CS" sz="3600" dirty="0">
                <a:latin typeface="Times New Roman" pitchFamily="16" charset="0"/>
              </a:rPr>
              <a:t>Електронско пословање се може посматрати са више аспеката:</a:t>
            </a:r>
          </a:p>
          <a:p>
            <a:pPr marL="571500" indent="-571500">
              <a:buClrTx/>
              <a:buFontTx/>
              <a:buChar char="-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sz="3600" b="1" i="1" dirty="0">
                <a:latin typeface="Resavska BG" panose="02000603060000020004" pitchFamily="50" charset="-18"/>
              </a:rPr>
              <a:t>са аспекта комуникација</a:t>
            </a:r>
            <a:r>
              <a:rPr lang="sr-Cyrl-CS" sz="3600" i="1" dirty="0">
                <a:latin typeface="Resavska BG" panose="02000603060000020004" pitchFamily="50" charset="-18"/>
              </a:rPr>
              <a:t>;</a:t>
            </a:r>
          </a:p>
          <a:p>
            <a:pPr marL="571500" indent="-571500">
              <a:buClrTx/>
              <a:buFontTx/>
              <a:buChar char="-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sz="3600" b="1" i="1" dirty="0">
                <a:latin typeface="Resavska BG" panose="02000603060000020004" pitchFamily="50" charset="-18"/>
              </a:rPr>
              <a:t>са пословног аспекта</a:t>
            </a:r>
            <a:r>
              <a:rPr lang="sr-Cyrl-CS" sz="3600" i="1" dirty="0">
                <a:latin typeface="Resavska BG" panose="02000603060000020004" pitchFamily="50" charset="-18"/>
              </a:rPr>
              <a:t>;</a:t>
            </a:r>
          </a:p>
          <a:p>
            <a:pPr marL="571500" indent="-571500">
              <a:buClrTx/>
              <a:buFontTx/>
              <a:buChar char="-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sz="3600" b="1" i="1" dirty="0">
                <a:latin typeface="Resavska BG" panose="02000603060000020004" pitchFamily="50" charset="-18"/>
              </a:rPr>
              <a:t>са аспекта услуга</a:t>
            </a:r>
            <a:r>
              <a:rPr lang="sr-Latn-RS" sz="3600" i="1" dirty="0">
                <a:latin typeface="Resavska BG" panose="02000603060000020004" pitchFamily="50" charset="-18"/>
              </a:rPr>
              <a:t>;</a:t>
            </a:r>
          </a:p>
          <a:p>
            <a:pPr marL="571500" indent="-571500">
              <a:buClrTx/>
              <a:buFontTx/>
              <a:buChar char="-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RS" sz="3600" b="1" i="1" dirty="0">
                <a:latin typeface="Resavska BG" panose="02000603060000020004" pitchFamily="50" charset="-18"/>
              </a:rPr>
              <a:t>са аспекта делатности.</a:t>
            </a:r>
            <a:endParaRPr lang="sr-Cyrl-CS" sz="3600" b="1" i="1" dirty="0">
              <a:latin typeface="Resavska BG" panose="02000603060000020004" pitchFamily="50" charset="-1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/>
              <a:t>Развој електронског пословања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20725" y="1597025"/>
            <a:ext cx="8820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endParaRPr lang="sr-Cyrl-CS" sz="3600" dirty="0">
              <a:latin typeface="Times New Roman" pitchFamily="16" charset="0"/>
            </a:endParaRPr>
          </a:p>
          <a:p>
            <a:pPr algn="just">
              <a:buClrTx/>
              <a:buFontTx/>
              <a:buNone/>
            </a:pPr>
            <a:r>
              <a:rPr lang="sr-Cyrl-CS" sz="3600" b="1" i="1" dirty="0">
                <a:solidFill>
                  <a:srgbClr val="FFFF00"/>
                </a:solidFill>
                <a:latin typeface="Resavska BG" panose="02000603060000020004" pitchFamily="50" charset="-18"/>
              </a:rPr>
              <a:t>Са аспекта комуникација</a:t>
            </a:r>
            <a:r>
              <a:rPr lang="sr-Cyrl-CS" sz="3600" i="1" dirty="0">
                <a:latin typeface="Resavska BG" panose="02000603060000020004" pitchFamily="50" charset="-18"/>
              </a:rPr>
              <a:t> </a:t>
            </a:r>
            <a:r>
              <a:rPr lang="sr-Cyrl-CS" sz="3600" dirty="0">
                <a:latin typeface="Times New Roman" pitchFamily="16" charset="0"/>
              </a:rPr>
              <a:t>електронско пословање су:</a:t>
            </a:r>
          </a:p>
          <a:p>
            <a:pPr marL="725488" indent="-725488" algn="just">
              <a:buClrTx/>
              <a:buFontTx/>
              <a:buNone/>
              <a:tabLst>
                <a:tab pos="7254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dirty="0">
                <a:latin typeface="Times New Roman" pitchFamily="16" charset="0"/>
              </a:rPr>
              <a:t>- електронска испорука информација, производа и услуга и </a:t>
            </a:r>
          </a:p>
          <a:p>
            <a:pPr marL="725488" indent="-725488" algn="just">
              <a:buClrTx/>
              <a:buFontTx/>
              <a:buNone/>
              <a:tabLst>
                <a:tab pos="7254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dirty="0">
                <a:latin typeface="Times New Roman" pitchFamily="16" charset="0"/>
              </a:rPr>
              <a:t>- електронско плаћање коришћењем рачунарских и других комуникацијских мрежа.</a:t>
            </a:r>
          </a:p>
          <a:p>
            <a:pPr>
              <a:buClrTx/>
              <a:buFontTx/>
              <a:buNone/>
            </a:pPr>
            <a:endParaRPr lang="sr-Cyrl-CS" sz="3600" dirty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dirty="0">
                <a:latin typeface="Resavska BG" panose="02000603060000020004" pitchFamily="50" charset="-18"/>
              </a:rPr>
              <a:t>Развој електронског пословања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00113" y="2519363"/>
            <a:ext cx="82804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sr-Cyrl-CS" sz="3600" b="1" i="1" dirty="0">
                <a:solidFill>
                  <a:srgbClr val="FFFF00"/>
                </a:solidFill>
                <a:latin typeface="Resavska BG" panose="02000603060000020004" pitchFamily="50" charset="-18"/>
              </a:rPr>
              <a:t>Са пословног аспекта</a:t>
            </a:r>
            <a:r>
              <a:rPr lang="sr-Cyrl-CS" sz="3600" i="1" dirty="0">
                <a:latin typeface="Resavska BG" panose="02000603060000020004" pitchFamily="50" charset="-18"/>
              </a:rPr>
              <a:t> </a:t>
            </a:r>
            <a:r>
              <a:rPr lang="sr-Cyrl-CS" sz="3600" dirty="0">
                <a:latin typeface="Resavska BG" panose="02000603060000020004" pitchFamily="50" charset="-18"/>
              </a:rPr>
              <a:t>електронско пословање</a:t>
            </a:r>
            <a:r>
              <a:rPr lang="sr-Cyrl-CS" sz="3600" i="1" dirty="0">
                <a:latin typeface="Resavska BG" panose="02000603060000020004" pitchFamily="50" charset="-18"/>
              </a:rPr>
              <a:t> </a:t>
            </a:r>
            <a:r>
              <a:rPr lang="sr-Cyrl-CS" sz="3600" dirty="0">
                <a:latin typeface="Resavska BG" panose="02000603060000020004" pitchFamily="50" charset="-18"/>
              </a:rPr>
              <a:t>је примена технологије у сврху аутоматизације пословних трансакција и пословања.</a:t>
            </a:r>
          </a:p>
          <a:p>
            <a:pPr>
              <a:buClrTx/>
              <a:buFontTx/>
              <a:buNone/>
            </a:pPr>
            <a:endParaRPr lang="sr-Cyrl-CS" sz="3600" dirty="0">
              <a:latin typeface="Resavska BG" panose="02000603060000020004" pitchFamily="50" charset="-1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dirty="0">
                <a:latin typeface="Resavska BG" panose="02000603060000020004" pitchFamily="50" charset="-18"/>
              </a:rPr>
              <a:t>Развој електронског пословања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00113" y="2189163"/>
            <a:ext cx="8459787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>
              <a:buClrTx/>
              <a:buFontTx/>
              <a:buNone/>
            </a:pPr>
            <a:endParaRPr lang="sr-Cyrl-CS" sz="3600" dirty="0">
              <a:latin typeface="Times New Roman" pitchFamily="16" charset="0"/>
            </a:endParaRPr>
          </a:p>
          <a:p>
            <a:pPr algn="just">
              <a:buClrTx/>
              <a:buFontTx/>
              <a:buNone/>
            </a:pPr>
            <a:r>
              <a:rPr lang="sr-Cyrl-CS" sz="3600" b="1" i="1" dirty="0">
                <a:solidFill>
                  <a:srgbClr val="FFFF00"/>
                </a:solidFill>
                <a:latin typeface="Resavska BG" panose="02000603060000020004" pitchFamily="50" charset="-18"/>
              </a:rPr>
              <a:t>Са становишта услуга</a:t>
            </a:r>
            <a:r>
              <a:rPr lang="sr-Cyrl-CS" sz="3600" i="1" dirty="0">
                <a:latin typeface="Resavska BG" panose="02000603060000020004" pitchFamily="50" charset="-18"/>
              </a:rPr>
              <a:t> </a:t>
            </a:r>
            <a:r>
              <a:rPr lang="sr-Cyrl-CS" sz="3600" dirty="0">
                <a:latin typeface="Resavska BG" panose="02000603060000020004" pitchFamily="50" charset="-18"/>
              </a:rPr>
              <a:t>то је алат који омогућава смањење трошкова пословања уз повећање квалитета и брзине пружања услуга.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61925"/>
            <a:ext cx="8604250" cy="11699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Latn-RS"/>
              <a:t>Уводна разматрања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79388" y="1835621"/>
            <a:ext cx="9540875" cy="4895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796925" indent="-796925" algn="just">
              <a:spcBef>
                <a:spcPts val="1425"/>
              </a:spcBef>
              <a:buClr>
                <a:srgbClr val="00FF00"/>
              </a:buClr>
              <a:buSzPct val="45000"/>
              <a:buFont typeface="Wingdings" charset="2"/>
              <a:buChar char=""/>
              <a:tabLst>
                <a:tab pos="7969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</a:pPr>
            <a:r>
              <a:rPr lang="sr-Latn-RS" sz="3600" dirty="0" err="1">
                <a:latin typeface="Times New Roman" pitchFamily="16" charset="0"/>
              </a:rPr>
              <a:t>Глобализација</a:t>
            </a:r>
            <a:r>
              <a:rPr lang="sr-Latn-RS" sz="3600" dirty="0">
                <a:latin typeface="Times New Roman" pitchFamily="16" charset="0"/>
              </a:rPr>
              <a:t> и </a:t>
            </a:r>
            <a:r>
              <a:rPr lang="sr-Latn-RS" sz="3600" dirty="0" err="1">
                <a:latin typeface="Times New Roman" pitchFamily="16" charset="0"/>
              </a:rPr>
              <a:t>информационе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технологије</a:t>
            </a:r>
            <a:endParaRPr lang="sr-Latn-RS" sz="3600" dirty="0">
              <a:latin typeface="Times New Roman" pitchFamily="16" charset="0"/>
            </a:endParaRPr>
          </a:p>
          <a:p>
            <a:pPr marL="796925" indent="-796925" algn="just">
              <a:spcBef>
                <a:spcPts val="1425"/>
              </a:spcBef>
              <a:buClr>
                <a:srgbClr val="00FF00"/>
              </a:buClr>
              <a:buSzPct val="45000"/>
              <a:buFont typeface="Wingdings" charset="2"/>
              <a:buChar char=""/>
              <a:tabLst>
                <a:tab pos="7969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</a:pPr>
            <a:r>
              <a:rPr lang="sr-Latn-RS" sz="3600" dirty="0" err="1">
                <a:latin typeface="Times New Roman" pitchFamily="16" charset="0"/>
              </a:rPr>
              <a:t>Умрежавање</a:t>
            </a:r>
            <a:r>
              <a:rPr lang="sr-Latn-RS" sz="3600" dirty="0">
                <a:latin typeface="Times New Roman" pitchFamily="16" charset="0"/>
              </a:rPr>
              <a:t>;</a:t>
            </a:r>
          </a:p>
          <a:p>
            <a:pPr marL="796925" indent="-796925" algn="just">
              <a:spcBef>
                <a:spcPts val="1425"/>
              </a:spcBef>
              <a:buClr>
                <a:srgbClr val="00FF00"/>
              </a:buClr>
              <a:buSzPct val="45000"/>
              <a:buFont typeface="Wingdings" charset="2"/>
              <a:buChar char=""/>
              <a:tabLst>
                <a:tab pos="7969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</a:pPr>
            <a:r>
              <a:rPr lang="sr-Latn-RS" sz="3600" dirty="0" err="1">
                <a:latin typeface="Times New Roman" pitchFamily="16" charset="0"/>
              </a:rPr>
              <a:t>Мултимедијална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документа</a:t>
            </a:r>
            <a:r>
              <a:rPr lang="sr-Latn-RS" sz="3600" dirty="0">
                <a:latin typeface="Times New Roman" pitchFamily="16" charset="0"/>
              </a:rPr>
              <a:t> и </a:t>
            </a:r>
            <a:r>
              <a:rPr lang="sr-Latn-RS" sz="3600" dirty="0" err="1">
                <a:latin typeface="Times New Roman" pitchFamily="16" charset="0"/>
              </a:rPr>
              <a:t>њихова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континуирана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глобална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доступност</a:t>
            </a:r>
            <a:r>
              <a:rPr lang="sr-Latn-RS" sz="3600" dirty="0">
                <a:latin typeface="Times New Roman" pitchFamily="16" charset="0"/>
              </a:rPr>
              <a:t>;</a:t>
            </a:r>
          </a:p>
          <a:p>
            <a:pPr marL="796925" indent="-796925" algn="just">
              <a:spcBef>
                <a:spcPts val="1425"/>
              </a:spcBef>
              <a:buClr>
                <a:srgbClr val="00FF00"/>
              </a:buClr>
              <a:buSzPct val="45000"/>
              <a:buFont typeface="Wingdings" charset="2"/>
              <a:buChar char=""/>
              <a:tabLst>
                <a:tab pos="7969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</a:pPr>
            <a:r>
              <a:rPr lang="sr-Latn-RS" sz="3600" dirty="0" err="1">
                <a:latin typeface="Times New Roman" pitchFamily="16" charset="0"/>
              </a:rPr>
              <a:t>Продаја</a:t>
            </a:r>
            <a:r>
              <a:rPr lang="sr-Latn-RS" sz="3600" dirty="0">
                <a:latin typeface="Times New Roman" pitchFamily="16" charset="0"/>
              </a:rPr>
              <a:t> и </a:t>
            </a:r>
            <a:r>
              <a:rPr lang="sr-Latn-RS" sz="3600" dirty="0" err="1">
                <a:latin typeface="Times New Roman" pitchFamily="16" charset="0"/>
              </a:rPr>
              <a:t>плаћање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преко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Интернета</a:t>
            </a:r>
            <a:r>
              <a:rPr lang="sr-Latn-RS" sz="3600" dirty="0">
                <a:latin typeface="Times New Roman" pitchFamily="16" charset="0"/>
              </a:rPr>
              <a:t>;</a:t>
            </a:r>
          </a:p>
          <a:p>
            <a:pPr marL="796925" indent="-796925" algn="just">
              <a:spcBef>
                <a:spcPts val="1425"/>
              </a:spcBef>
              <a:buClr>
                <a:srgbClr val="00FF00"/>
              </a:buClr>
              <a:buSzPct val="45000"/>
              <a:buFont typeface="Wingdings" charset="2"/>
              <a:buChar char=""/>
              <a:tabLst>
                <a:tab pos="7969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</a:pPr>
            <a:r>
              <a:rPr lang="sr-Latn-RS" sz="3600" b="1" dirty="0">
                <a:latin typeface="Times New Roman" pitchFamily="16" charset="0"/>
              </a:rPr>
              <a:t>?</a:t>
            </a:r>
          </a:p>
          <a:p>
            <a:pPr marL="796925" indent="-796925" algn="just">
              <a:buClrTx/>
              <a:buFontTx/>
              <a:buNone/>
              <a:tabLst>
                <a:tab pos="7969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</a:pPr>
            <a:endParaRPr lang="sr-Latn-RS" sz="3600" dirty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/>
              <a:t>Развој електронског пословања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79388" y="1976438"/>
            <a:ext cx="9720262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sr-Cyrl-CS" sz="3600" dirty="0">
                <a:latin typeface="Times New Roman" pitchFamily="16" charset="0"/>
              </a:rPr>
              <a:t>Појам електронског пословања први је дефинисао IBM, описујући га као:</a:t>
            </a:r>
          </a:p>
          <a:p>
            <a:pPr algn="just">
              <a:buClrTx/>
              <a:buFontTx/>
              <a:buNone/>
            </a:pPr>
            <a:endParaRPr lang="sr-Cyrl-CS" sz="3600" dirty="0">
              <a:latin typeface="Times New Roman" pitchFamily="16" charset="0"/>
            </a:endParaRPr>
          </a:p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... делатност која омогућава изградњу и примену пословног модела у коме су промене катализатор раста, а организациона структура се мења зависно од послова.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/>
              <a:t>Развој електронског пословања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9388" y="1222375"/>
            <a:ext cx="9720262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sr-Cyrl-CS" sz="3600">
                <a:solidFill>
                  <a:srgbClr val="FFFF00"/>
                </a:solidFill>
                <a:latin typeface="Times New Roman" pitchFamily="16" charset="0"/>
              </a:rPr>
              <a:t>Модел одликују динамички, информатизовани односи са партнерима, електронска времена реаговања, виртуелне структуре и висок ниво аутоматизације, што све доприноси оптимизовању пословних процеса и стицању предности над конкуренцијом. </a:t>
            </a:r>
          </a:p>
          <a:p>
            <a:pPr algn="just">
              <a:buClrTx/>
              <a:buFontTx/>
              <a:buNone/>
            </a:pPr>
            <a:r>
              <a:rPr lang="sr-Cyrl-CS" sz="3600">
                <a:solidFill>
                  <a:srgbClr val="FFFF00"/>
                </a:solidFill>
                <a:latin typeface="Times New Roman" pitchFamily="16" charset="0"/>
              </a:rPr>
              <a:t>Електронско пословање заснива се на примени</a:t>
            </a:r>
          </a:p>
          <a:p>
            <a:pPr algn="just">
              <a:buClrTx/>
              <a:buFontTx/>
              <a:buNone/>
            </a:pPr>
            <a:r>
              <a:rPr lang="sr-Cyrl-CS" sz="3600">
                <a:solidFill>
                  <a:srgbClr val="FFFF00"/>
                </a:solidFill>
                <a:latin typeface="Times New Roman" pitchFamily="16" charset="0"/>
              </a:rPr>
              <a:t>-	Интернета, </a:t>
            </a:r>
          </a:p>
          <a:p>
            <a:pPr algn="just">
              <a:buClrTx/>
              <a:buFontTx/>
              <a:buNone/>
            </a:pPr>
            <a:r>
              <a:rPr lang="sr-Cyrl-CS" sz="3600">
                <a:solidFill>
                  <a:srgbClr val="FFFF00"/>
                </a:solidFill>
                <a:latin typeface="Times New Roman" pitchFamily="16" charset="0"/>
              </a:rPr>
              <a:t>-	интранета и </a:t>
            </a:r>
          </a:p>
          <a:p>
            <a:pPr algn="just">
              <a:buClrTx/>
              <a:buFontTx/>
              <a:buNone/>
            </a:pPr>
            <a:r>
              <a:rPr lang="sr-Cyrl-CS" sz="3600">
                <a:solidFill>
                  <a:srgbClr val="FFFF00"/>
                </a:solidFill>
                <a:latin typeface="Times New Roman" pitchFamily="16" charset="0"/>
              </a:rPr>
              <a:t>-	апликација за групни рад.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/>
              <a:t>Развој електронског пословања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9388" y="1222375"/>
            <a:ext cx="9720262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Модел умреженог глобалног пословања омогућава предузећима која га користе:</a:t>
            </a:r>
          </a:p>
          <a:p>
            <a:pPr algn="just">
              <a:buClrTx/>
              <a:buFontTx/>
              <a:buNone/>
            </a:pPr>
            <a:endParaRPr lang="sr-Cyrl-CS" sz="3600" dirty="0">
              <a:solidFill>
                <a:srgbClr val="FFFF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 	Раст прихода и производње;</a:t>
            </a:r>
          </a:p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 	Уштеде у трошковима пословања;</a:t>
            </a:r>
          </a:p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 	Задовољне купце;</a:t>
            </a:r>
          </a:p>
          <a:p>
            <a:pPr algn="just">
              <a:buClrTx/>
              <a:buFontTx/>
              <a:buNone/>
              <a:tabLst>
                <a:tab pos="447675" algn="l"/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 	Смањење времена испоруке робе и смањење 	броја рекламација;</a:t>
            </a:r>
          </a:p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 	Побољшање подршке корисницима;</a:t>
            </a:r>
          </a:p>
          <a:p>
            <a:pPr algn="just">
              <a:buClrTx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	Уштеде у трошковима дистрибуције</a:t>
            </a:r>
            <a:r>
              <a:rPr lang="sr-Latn-RS" sz="3600" dirty="0">
                <a:solidFill>
                  <a:srgbClr val="FFFF00"/>
                </a:solidFill>
                <a:latin typeface="Times New Roman" pitchFamily="16" charset="0"/>
              </a:rPr>
              <a:t> </a:t>
            </a:r>
            <a:r>
              <a:rPr lang="sr-Cyrl-RS" sz="3600" dirty="0">
                <a:solidFill>
                  <a:srgbClr val="FFFF00"/>
                </a:solidFill>
                <a:latin typeface="Times New Roman" pitchFamily="16" charset="0"/>
              </a:rPr>
              <a:t>и</a:t>
            </a:r>
          </a:p>
          <a:p>
            <a:pPr algn="just">
              <a:buClrTx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	(Раст запослености).</a:t>
            </a:r>
          </a:p>
          <a:p>
            <a:pPr marL="571500" indent="-571500" algn="just">
              <a:buClrTx/>
              <a:buFontTx/>
              <a:buChar char="-"/>
            </a:pPr>
            <a:endParaRPr lang="sr-Cyrl-CS" sz="36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/>
              <a:t>Развој електронског пословања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9388" y="1222375"/>
            <a:ext cx="9720262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Предности електронског пословања произилазе из комбинације економских и технолошких разлога. </a:t>
            </a:r>
          </a:p>
          <a:p>
            <a:pPr algn="just">
              <a:buClrTx/>
              <a:buFontTx/>
              <a:buNone/>
            </a:pPr>
            <a:endParaRPr lang="sr-Cyrl-CS" sz="3600" dirty="0">
              <a:solidFill>
                <a:srgbClr val="FFFF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Међу економским разлозима су:</a:t>
            </a:r>
          </a:p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	Смањење трошкова пословања;</a:t>
            </a:r>
          </a:p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	Смањење грешака код електронских 							трансакција;</a:t>
            </a:r>
          </a:p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	Јефтино глобално публиковање и</a:t>
            </a:r>
          </a:p>
          <a:p>
            <a:pPr algn="just">
              <a:buClrTx/>
              <a:buFontTx/>
              <a:buNone/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	Могућност замене скупих канцеларија.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61925"/>
            <a:ext cx="8604250" cy="11699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Latn-RS" dirty="0" err="1"/>
              <a:t>Уводна</a:t>
            </a:r>
            <a:r>
              <a:rPr lang="sr-Latn-RS" dirty="0"/>
              <a:t> </a:t>
            </a:r>
            <a:r>
              <a:rPr lang="sr-Latn-RS" dirty="0" err="1"/>
              <a:t>разматрања</a:t>
            </a:r>
            <a:endParaRPr lang="sr-Latn-R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14350" y="1725613"/>
            <a:ext cx="9359900" cy="4895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36575" indent="-536575" algn="just"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sr-Latn-RS" sz="3600" dirty="0" err="1">
                <a:latin typeface="Times New Roman" pitchFamily="16" charset="0"/>
              </a:rPr>
              <a:t>Глобализација</a:t>
            </a:r>
            <a:r>
              <a:rPr lang="sr-Latn-RS" sz="3600" dirty="0">
                <a:latin typeface="Times New Roman" pitchFamily="16" charset="0"/>
              </a:rPr>
              <a:t> и </a:t>
            </a:r>
            <a:r>
              <a:rPr lang="sr-Latn-RS" sz="3600" dirty="0" err="1">
                <a:latin typeface="Times New Roman" pitchFamily="16" charset="0"/>
              </a:rPr>
              <a:t>информационе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технологије</a:t>
            </a:r>
            <a:endParaRPr lang="sr-Latn-RS" sz="3600" dirty="0">
              <a:latin typeface="Times New Roman" pitchFamily="16" charset="0"/>
            </a:endParaRPr>
          </a:p>
          <a:p>
            <a:pPr marL="536575" indent="-536575" algn="just"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sr-Latn-RS" sz="3600" dirty="0" err="1">
                <a:latin typeface="Times New Roman" pitchFamily="16" charset="0"/>
              </a:rPr>
              <a:t>Умрежавање</a:t>
            </a:r>
            <a:r>
              <a:rPr lang="sr-Latn-RS" sz="3600" dirty="0">
                <a:latin typeface="Times New Roman" pitchFamily="16" charset="0"/>
              </a:rPr>
              <a:t>;</a:t>
            </a:r>
          </a:p>
          <a:p>
            <a:pPr marL="536575" indent="-536575" algn="just"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sr-Latn-RS" sz="3600" dirty="0" err="1">
                <a:latin typeface="Times New Roman" pitchFamily="16" charset="0"/>
              </a:rPr>
              <a:t>Мултимедијална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документа</a:t>
            </a:r>
            <a:r>
              <a:rPr lang="sr-Latn-RS" sz="3600" dirty="0">
                <a:latin typeface="Times New Roman" pitchFamily="16" charset="0"/>
              </a:rPr>
              <a:t> и </a:t>
            </a:r>
            <a:r>
              <a:rPr lang="sr-Latn-RS" sz="3600" dirty="0" err="1">
                <a:latin typeface="Times New Roman" pitchFamily="16" charset="0"/>
              </a:rPr>
              <a:t>њихова</a:t>
            </a:r>
            <a:r>
              <a:rPr lang="sr-Latn-RS" sz="3600" dirty="0">
                <a:latin typeface="Times New Roman" pitchFamily="16" charset="0"/>
              </a:rPr>
              <a:t>                  </a:t>
            </a:r>
            <a:r>
              <a:rPr lang="sr-Latn-RS" sz="3600" dirty="0" err="1">
                <a:latin typeface="Times New Roman" pitchFamily="16" charset="0"/>
              </a:rPr>
              <a:t>континуирана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глобална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доступност</a:t>
            </a:r>
            <a:r>
              <a:rPr lang="sr-Latn-RS" sz="3600" dirty="0">
                <a:latin typeface="Times New Roman" pitchFamily="16" charset="0"/>
              </a:rPr>
              <a:t>;</a:t>
            </a:r>
          </a:p>
          <a:p>
            <a:pPr marL="536575" indent="-536575" algn="just"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sr-Latn-RS" sz="3600" dirty="0" err="1">
                <a:latin typeface="Times New Roman" pitchFamily="16" charset="0"/>
              </a:rPr>
              <a:t>Продаја</a:t>
            </a:r>
            <a:r>
              <a:rPr lang="sr-Latn-RS" sz="3600" dirty="0">
                <a:latin typeface="Times New Roman" pitchFamily="16" charset="0"/>
              </a:rPr>
              <a:t> и </a:t>
            </a:r>
            <a:r>
              <a:rPr lang="sr-Latn-RS" sz="3600" dirty="0" err="1">
                <a:latin typeface="Times New Roman" pitchFamily="16" charset="0"/>
              </a:rPr>
              <a:t>плаћање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преко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Интернета</a:t>
            </a:r>
            <a:r>
              <a:rPr lang="sr-Latn-RS" sz="3600" dirty="0">
                <a:latin typeface="Times New Roman" pitchFamily="16" charset="0"/>
              </a:rPr>
              <a:t>;</a:t>
            </a:r>
          </a:p>
          <a:p>
            <a:pPr marL="0" indent="0" algn="just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sr-Latn-RS" sz="3600" dirty="0">
              <a:latin typeface="Times New Roman" pitchFamily="16" charset="0"/>
            </a:endParaRPr>
          </a:p>
          <a:p>
            <a:pPr marL="0" indent="0" algn="just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sr-Latn-RS" sz="3600" dirty="0" err="1">
                <a:latin typeface="Times New Roman" pitchFamily="16" charset="0"/>
              </a:rPr>
              <a:t>Све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су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то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dirty="0" err="1">
                <a:latin typeface="Times New Roman" pitchFamily="16" charset="0"/>
              </a:rPr>
              <a:t>компоненте</a:t>
            </a:r>
            <a:r>
              <a:rPr lang="sr-Latn-RS" sz="3600" dirty="0">
                <a:latin typeface="Times New Roman" pitchFamily="16" charset="0"/>
              </a:rPr>
              <a:t> </a:t>
            </a:r>
            <a:r>
              <a:rPr lang="sr-Latn-RS" sz="3600" b="1" dirty="0">
                <a:latin typeface="Times New Roman" pitchFamily="16" charset="0"/>
              </a:rPr>
              <a:t>Е-</a:t>
            </a:r>
            <a:r>
              <a:rPr lang="sr-Latn-RS" sz="3600" b="1" dirty="0" err="1">
                <a:latin typeface="Times New Roman" pitchFamily="16" charset="0"/>
              </a:rPr>
              <a:t>пословања</a:t>
            </a:r>
            <a:endParaRPr lang="sr-Latn-RS" sz="3600" b="1" dirty="0">
              <a:latin typeface="Times New Roman" pitchFamily="16" charset="0"/>
            </a:endParaRPr>
          </a:p>
          <a:p>
            <a:pPr marL="0" indent="0" algn="just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sr-Latn-RS" sz="3600" b="1" dirty="0">
                <a:latin typeface="Times New Roman" pitchFamily="16" charset="0"/>
              </a:rPr>
              <a:t>(</a:t>
            </a:r>
            <a:r>
              <a:rPr lang="sr-Latn-RS" sz="3600" b="1" dirty="0">
                <a:solidFill>
                  <a:srgbClr val="E6FF00"/>
                </a:solidFill>
                <a:latin typeface="Times New Roman" pitchFamily="16" charset="0"/>
              </a:rPr>
              <a:t>Е-</a:t>
            </a:r>
            <a:r>
              <a:rPr lang="sr-Latn-RS" sz="3600" b="1" dirty="0" err="1">
                <a:solidFill>
                  <a:srgbClr val="E6FF00"/>
                </a:solidFill>
                <a:latin typeface="Times New Roman" pitchFamily="16" charset="0"/>
              </a:rPr>
              <a:t>бизнис</a:t>
            </a:r>
            <a:r>
              <a:rPr lang="sr-Latn-RS" sz="3600" b="1" dirty="0">
                <a:latin typeface="Times New Roman" pitchFamily="16" charset="0"/>
              </a:rPr>
              <a:t>, </a:t>
            </a:r>
            <a:r>
              <a:rPr lang="sr-Latn-RS" sz="3600" b="1" dirty="0">
                <a:solidFill>
                  <a:srgbClr val="23FF23"/>
                </a:solidFill>
                <a:latin typeface="Times New Roman" pitchFamily="16" charset="0"/>
              </a:rPr>
              <a:t>Е-</a:t>
            </a:r>
            <a:r>
              <a:rPr lang="sr-Latn-RS" sz="3600" b="1" dirty="0" err="1">
                <a:solidFill>
                  <a:srgbClr val="23FF23"/>
                </a:solidFill>
                <a:latin typeface="Times New Roman" pitchFamily="16" charset="0"/>
              </a:rPr>
              <a:t>business</a:t>
            </a:r>
            <a:r>
              <a:rPr lang="sr-Latn-RS" sz="3600" b="1" dirty="0">
                <a:latin typeface="Times New Roman" pitchFamily="16" charset="0"/>
              </a:rPr>
              <a:t>)</a:t>
            </a:r>
          </a:p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sr-Latn-RS" sz="3600" b="1" dirty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61925"/>
            <a:ext cx="8604250" cy="11699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Latn-RS"/>
              <a:t>Уводна разматрања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14350" y="2160588"/>
            <a:ext cx="9358313" cy="3959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809625" indent="-796925" algn="just">
              <a:buClrTx/>
              <a:buFontTx/>
              <a:buNone/>
              <a:tabLst>
                <a:tab pos="809625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  <a:tab pos="9450388" algn="l"/>
              </a:tabLst>
            </a:pPr>
            <a:r>
              <a:rPr lang="sr-Cyrl-RS" b="1" dirty="0">
                <a:solidFill>
                  <a:srgbClr val="FFFF00"/>
                </a:solidFill>
                <a:latin typeface="Times New Roman" pitchFamily="16" charset="0"/>
              </a:rPr>
              <a:t>Електронско пословање – Интернет пословање</a:t>
            </a:r>
            <a:endParaRPr lang="sr-Latn-RS" b="1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61925"/>
            <a:ext cx="8604250" cy="11699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Latn-RS"/>
              <a:t>Уводна разматрања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60363" y="2268538"/>
            <a:ext cx="8999537" cy="4895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indent="-328613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dirty="0">
                <a:latin typeface="Times New Roman" pitchFamily="16" charset="0"/>
              </a:rPr>
              <a:t>Једна од најопштијих, а истовремено најадекватнијих дефиниција била би:</a:t>
            </a:r>
          </a:p>
          <a:p>
            <a:pPr indent="-328613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r-Cyrl-CS" sz="3600" dirty="0">
              <a:latin typeface="Times New Roman" pitchFamily="16" charset="0"/>
            </a:endParaRPr>
          </a:p>
          <a:p>
            <a:pPr indent="-328613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b="1" i="1" dirty="0">
                <a:solidFill>
                  <a:srgbClr val="E6FF00"/>
                </a:solidFill>
                <a:latin typeface="Resavska BG" panose="02000603060000020004" pitchFamily="50" charset="-18"/>
              </a:rPr>
              <a:t>Eлектронскo пословање je обављање пословних активности електронским путем</a:t>
            </a:r>
            <a:r>
              <a:rPr lang="sr-Cyrl-CS" sz="3600" b="1" i="1" dirty="0">
                <a:latin typeface="Resavska BG" panose="02000603060000020004" pitchFamily="50" charset="-18"/>
              </a:rPr>
              <a:t>.</a:t>
            </a:r>
          </a:p>
          <a:p>
            <a:pPr indent="-328613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r-Cyrl-CS" sz="3600" b="1" i="1" dirty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61925"/>
            <a:ext cx="8604250" cy="11699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Latn-RS"/>
              <a:t>Уводна разматрања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87785" y="1331914"/>
            <a:ext cx="9577064" cy="5976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indent="-328613">
              <a:buClrTx/>
              <a:buFontTx/>
              <a:buNone/>
              <a:tabLst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i="1" dirty="0">
                <a:solidFill>
                  <a:srgbClr val="E6FF00"/>
                </a:solidFill>
                <a:latin typeface="Resavska BG" panose="02000603060000020004" pitchFamily="50" charset="-18"/>
              </a:rPr>
              <a:t>Најзначајнији методи електронског преноса података су: </a:t>
            </a:r>
          </a:p>
          <a:p>
            <a:pPr indent="-3286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r-Cyrl-CS" sz="3600" i="1" dirty="0">
              <a:solidFill>
                <a:srgbClr val="E6FF00"/>
              </a:solidFill>
              <a:latin typeface="Resavska BG" panose="02000603060000020004" pitchFamily="50" charset="-18"/>
            </a:endParaRPr>
          </a:p>
          <a:p>
            <a:pPr indent="-328613" algn="just">
              <a:lnSpc>
                <a:spcPct val="100000"/>
              </a:lnSpc>
              <a:buClr>
                <a:srgbClr val="E6FF00"/>
              </a:buClr>
              <a:buSzPct val="45000"/>
              <a:buFont typeface="Wingdings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b="1" i="1" dirty="0">
                <a:solidFill>
                  <a:srgbClr val="FFFF00"/>
                </a:solidFill>
                <a:latin typeface="Resavska BG" panose="02000603060000020004" pitchFamily="50" charset="-18"/>
              </a:rPr>
              <a:t>EFT</a:t>
            </a:r>
            <a:r>
              <a:rPr lang="sr-Latn-RS" sz="3600" i="1" dirty="0">
                <a:solidFill>
                  <a:srgbClr val="FFFF00"/>
                </a:solidFill>
                <a:latin typeface="Resavska BG" panose="02000603060000020004" pitchFamily="50" charset="-18"/>
              </a:rPr>
              <a:t> (</a:t>
            </a:r>
            <a:r>
              <a:rPr lang="sr-Cyrl-CS" sz="3600" i="1" dirty="0" err="1">
                <a:solidFill>
                  <a:srgbClr val="FFFF00"/>
                </a:solidFill>
                <a:latin typeface="Resavska BG" panose="02000603060000020004" pitchFamily="50" charset="-18"/>
              </a:rPr>
              <a:t>енгл</a:t>
            </a:r>
            <a:r>
              <a:rPr lang="sr-Cyrl-CS" sz="3600" i="1" dirty="0">
                <a:solidFill>
                  <a:srgbClr val="FFFF00"/>
                </a:solidFill>
                <a:latin typeface="Resavska BG" panose="02000603060000020004" pitchFamily="50" charset="-18"/>
              </a:rPr>
              <a:t>: </a:t>
            </a:r>
            <a:r>
              <a:rPr lang="sr-Cyrl-CS" sz="3600" b="1" i="1" dirty="0" err="1">
                <a:solidFill>
                  <a:srgbClr val="FFFF00"/>
                </a:solidFill>
                <a:latin typeface="Resavska BG" panose="02000603060000020004" pitchFamily="50" charset="-18"/>
              </a:rPr>
              <a:t>Electronic</a:t>
            </a:r>
            <a:r>
              <a:rPr lang="sr-Latn-CS" sz="3600" b="1" i="1" dirty="0">
                <a:solidFill>
                  <a:srgbClr val="FFFF00"/>
                </a:solidFill>
                <a:latin typeface="Resavska BG" panose="02000603060000020004" pitchFamily="50" charset="-18"/>
              </a:rPr>
              <a:t> F</a:t>
            </a:r>
            <a:r>
              <a:rPr lang="sr-Cyrl-CS" sz="3600" b="1" i="1" dirty="0" err="1">
                <a:solidFill>
                  <a:srgbClr val="FFFF00"/>
                </a:solidFill>
                <a:latin typeface="Resavska BG" panose="02000603060000020004" pitchFamily="50" charset="-18"/>
              </a:rPr>
              <a:t>und</a:t>
            </a:r>
            <a:r>
              <a:rPr lang="sr-Cyrl-CS" sz="3600" b="1" i="1" dirty="0">
                <a:solidFill>
                  <a:srgbClr val="FFFF00"/>
                </a:solidFill>
                <a:latin typeface="Resavska BG" panose="02000603060000020004" pitchFamily="50" charset="-18"/>
              </a:rPr>
              <a:t> </a:t>
            </a:r>
            <a:r>
              <a:rPr lang="sr-Latn-CS" sz="3600" b="1" i="1" dirty="0">
                <a:solidFill>
                  <a:srgbClr val="FFFF00"/>
                </a:solidFill>
                <a:latin typeface="Resavska BG" panose="02000603060000020004" pitchFamily="50" charset="-18"/>
              </a:rPr>
              <a:t>T</a:t>
            </a:r>
            <a:r>
              <a:rPr lang="sr-Cyrl-CS" sz="3600" b="1" i="1" dirty="0" err="1">
                <a:solidFill>
                  <a:srgbClr val="FFFF00"/>
                </a:solidFill>
                <a:latin typeface="Resavska BG" panose="02000603060000020004" pitchFamily="50" charset="-18"/>
              </a:rPr>
              <a:t>ransfer</a:t>
            </a:r>
            <a:r>
              <a:rPr lang="sr-Cyrl-CS" sz="3600" b="1" i="1" dirty="0">
                <a:solidFill>
                  <a:srgbClr val="FFFF00"/>
                </a:solidFill>
                <a:latin typeface="Resavska BG" panose="02000603060000020004" pitchFamily="50" charset="-18"/>
              </a:rPr>
              <a:t>, </a:t>
            </a:r>
            <a:r>
              <a:rPr lang="sr-Cyrl-CS" sz="3600" i="1" dirty="0">
                <a:solidFill>
                  <a:srgbClr val="FFFF00"/>
                </a:solidFill>
                <a:latin typeface="Resavska BG" panose="02000603060000020004" pitchFamily="50" charset="-18"/>
              </a:rPr>
              <a:t>електронски пренос готовине)</a:t>
            </a:r>
          </a:p>
          <a:p>
            <a:pPr indent="-328613" algn="just">
              <a:lnSpc>
                <a:spcPct val="100000"/>
              </a:lnSpc>
              <a:buClr>
                <a:srgbClr val="E6FF00"/>
              </a:buClr>
              <a:buSzPct val="45000"/>
              <a:buFont typeface="Wingdings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r-Latn-RS" sz="3600" i="1" dirty="0">
              <a:solidFill>
                <a:srgbClr val="FFFF00"/>
              </a:solidFill>
              <a:latin typeface="Resavska BG" panose="02000603060000020004" pitchFamily="50" charset="-18"/>
            </a:endParaRPr>
          </a:p>
          <a:p>
            <a:pPr indent="-328613" algn="just">
              <a:lnSpc>
                <a:spcPct val="100000"/>
              </a:lnSpc>
              <a:buClr>
                <a:srgbClr val="E6FF00"/>
              </a:buClr>
              <a:buSzPct val="45000"/>
              <a:buFont typeface="Wingdings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b="1" i="1" dirty="0">
                <a:solidFill>
                  <a:srgbClr val="E6FF00"/>
                </a:solidFill>
                <a:latin typeface="Resavska BG" panose="02000603060000020004" pitchFamily="50" charset="-18"/>
              </a:rPr>
              <a:t>EDI</a:t>
            </a:r>
            <a:r>
              <a:rPr lang="sr-Cyrl-CS" sz="3600" i="1" dirty="0">
                <a:solidFill>
                  <a:srgbClr val="E6FF00"/>
                </a:solidFill>
                <a:latin typeface="Resavska BG" panose="02000603060000020004" pitchFamily="50" charset="-18"/>
              </a:rPr>
              <a:t> (</a:t>
            </a:r>
            <a:r>
              <a:rPr lang="sr-Cyrl-RS" sz="3600" i="1" dirty="0" err="1">
                <a:solidFill>
                  <a:srgbClr val="E6FF00"/>
                </a:solidFill>
                <a:latin typeface="Resavska BG" panose="02000603060000020004" pitchFamily="50" charset="-18"/>
              </a:rPr>
              <a:t>енгл</a:t>
            </a:r>
            <a:r>
              <a:rPr lang="sr-Cyrl-RS" sz="3600" i="1" dirty="0">
                <a:solidFill>
                  <a:srgbClr val="E6FF00"/>
                </a:solidFill>
                <a:latin typeface="Resavska BG" panose="02000603060000020004" pitchFamily="50" charset="-18"/>
              </a:rPr>
              <a:t>: </a:t>
            </a:r>
            <a:r>
              <a:rPr lang="sr-Cyrl-CS" sz="3600" b="1" i="1" dirty="0" err="1">
                <a:solidFill>
                  <a:srgbClr val="FFFF00"/>
                </a:solidFill>
                <a:latin typeface="Times New Roman" pitchFamily="16" charset="0"/>
              </a:rPr>
              <a:t>Electronic</a:t>
            </a:r>
            <a:r>
              <a:rPr lang="sr-Cyrl-CS" sz="3600" b="1" i="1" dirty="0">
                <a:solidFill>
                  <a:srgbClr val="FFFF00"/>
                </a:solidFill>
                <a:latin typeface="Times New Roman" pitchFamily="16" charset="0"/>
              </a:rPr>
              <a:t> 			</a:t>
            </a:r>
            <a:r>
              <a:rPr lang="sr-Cyrl-CS" sz="3600" b="1" i="1" dirty="0" err="1">
                <a:solidFill>
                  <a:srgbClr val="FFFF00"/>
                </a:solidFill>
                <a:latin typeface="Times New Roman" pitchFamily="16" charset="0"/>
              </a:rPr>
              <a:t>data</a:t>
            </a:r>
            <a:r>
              <a:rPr lang="sr-Cyrl-CS" sz="3600" b="1" i="1" dirty="0">
                <a:solidFill>
                  <a:srgbClr val="FFFF00"/>
                </a:solidFill>
                <a:latin typeface="Times New Roman" pitchFamily="16" charset="0"/>
              </a:rPr>
              <a:t> </a:t>
            </a:r>
            <a:r>
              <a:rPr lang="sr-Cyrl-CS" sz="3600" b="1" i="1" dirty="0" err="1">
                <a:solidFill>
                  <a:srgbClr val="FFFF00"/>
                </a:solidFill>
                <a:latin typeface="Times New Roman" pitchFamily="16" charset="0"/>
              </a:rPr>
              <a:t>interchange</a:t>
            </a:r>
            <a:r>
              <a:rPr lang="sr-Cyrl-CS" sz="3600" b="1" i="1" dirty="0">
                <a:solidFill>
                  <a:srgbClr val="FFFF00"/>
                </a:solidFill>
                <a:latin typeface="Times New Roman" pitchFamily="16" charset="0"/>
              </a:rPr>
              <a:t>, </a:t>
            </a:r>
            <a:r>
              <a:rPr lang="sr-Cyrl-CS" sz="3600" i="1" dirty="0">
                <a:solidFill>
                  <a:srgbClr val="E6FF00"/>
                </a:solidFill>
                <a:latin typeface="Resavska BG" panose="02000603060000020004" pitchFamily="50" charset="-18"/>
              </a:rPr>
              <a:t>електронска размена података - порука)  и</a:t>
            </a:r>
          </a:p>
          <a:p>
            <a:pPr indent="-328613" algn="just">
              <a:lnSpc>
                <a:spcPct val="100000"/>
              </a:lnSpc>
              <a:buClr>
                <a:srgbClr val="E6FF00"/>
              </a:buClr>
              <a:buSzPct val="45000"/>
              <a:buFont typeface="Wingdings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r-Cyrl-CS" sz="3600" i="1" dirty="0">
              <a:solidFill>
                <a:srgbClr val="E6FF00"/>
              </a:solidFill>
              <a:latin typeface="Resavska BG" panose="02000603060000020004" pitchFamily="50" charset="-18"/>
            </a:endParaRPr>
          </a:p>
          <a:p>
            <a:pPr indent="-328613" algn="just">
              <a:lnSpc>
                <a:spcPct val="100000"/>
              </a:lnSpc>
              <a:buClr>
                <a:srgbClr val="E6FF00"/>
              </a:buClr>
              <a:buSzPct val="45000"/>
              <a:buFont typeface="Wingdings" charset="2"/>
              <a:buChar char=""/>
              <a:tabLst>
                <a:tab pos="342900" algn="l"/>
                <a:tab pos="4476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</a:tabLst>
            </a:pPr>
            <a:r>
              <a:rPr lang="sr-Cyrl-CS" sz="3600" b="1" i="1" dirty="0">
                <a:solidFill>
                  <a:srgbClr val="E6FF00"/>
                </a:solidFill>
                <a:latin typeface="Resavska BG" panose="02000603060000020004" pitchFamily="50" charset="-18"/>
              </a:rPr>
              <a:t>Интернет</a:t>
            </a:r>
            <a:r>
              <a:rPr lang="sr-Cyrl-CS" sz="3600" i="1" dirty="0">
                <a:solidFill>
                  <a:srgbClr val="E6FF00"/>
                </a:solidFill>
                <a:latin typeface="Resavska BG" panose="02000603060000020004" pitchFamily="50" charset="-18"/>
              </a:rPr>
              <a:t>. </a:t>
            </a:r>
          </a:p>
          <a:p>
            <a:pPr indent="-328613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r-Cyrl-CS" sz="3600" i="1" dirty="0">
              <a:solidFill>
                <a:srgbClr val="E6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dirty="0">
                <a:latin typeface="Resavska BG" panose="02000603060000020004" pitchFamily="50" charset="-18"/>
              </a:rPr>
              <a:t>Развој електронског пословања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20725" y="1979613"/>
            <a:ext cx="88201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sr-Cyrl-CS" sz="3600" dirty="0">
                <a:latin typeface="Resavska BG" panose="02000603060000020004" pitchFamily="50" charset="-18"/>
              </a:rPr>
              <a:t>Електронско пословање има корене у седамдесетим годинама прошлог века, настанком </a:t>
            </a:r>
            <a:r>
              <a:rPr lang="sr-Cyrl-CS" sz="3600" b="1" i="1" dirty="0">
                <a:solidFill>
                  <a:srgbClr val="FFFF00"/>
                </a:solidFill>
                <a:latin typeface="Resavska BG" panose="02000603060000020004" pitchFamily="50" charset="-18"/>
              </a:rPr>
              <a:t>електронског преноса готовине</a:t>
            </a:r>
            <a:r>
              <a:rPr lang="sr-Cyrl-CS" sz="3600" b="1" i="1" dirty="0">
                <a:latin typeface="Resavska BG" panose="02000603060000020004" pitchFamily="50" charset="-18"/>
              </a:rPr>
              <a:t> </a:t>
            </a:r>
            <a:r>
              <a:rPr lang="sr-Cyrl-CS" sz="3600" dirty="0">
                <a:latin typeface="Resavska BG" panose="02000603060000020004" pitchFamily="50" charset="-18"/>
              </a:rPr>
              <a:t>(</a:t>
            </a:r>
            <a:r>
              <a:rPr lang="sr-Cyrl-CS" sz="3600" b="1" dirty="0">
                <a:latin typeface="Resavska BG" panose="02000603060000020004" pitchFamily="50" charset="-18"/>
              </a:rPr>
              <a:t>EFT</a:t>
            </a:r>
            <a:r>
              <a:rPr lang="sr-Cyrl-CS" sz="3600" dirty="0">
                <a:latin typeface="Resavska BG" panose="02000603060000020004" pitchFamily="50" charset="-18"/>
              </a:rPr>
              <a:t>, енг:</a:t>
            </a:r>
            <a:r>
              <a:rPr lang="sr-Cyrl-CS" sz="3600" i="1" dirty="0">
                <a:latin typeface="Resavska BG" panose="02000603060000020004" pitchFamily="50" charset="-18"/>
              </a:rPr>
              <a:t> </a:t>
            </a:r>
            <a:r>
              <a:rPr lang="sr-Cyrl-CS" sz="3600" b="1" i="1" dirty="0">
                <a:latin typeface="Resavska BG" panose="02000603060000020004" pitchFamily="50" charset="-18"/>
              </a:rPr>
              <a:t>Electronic</a:t>
            </a:r>
            <a:r>
              <a:rPr lang="sr-Latn-CS" sz="3600" b="1" i="1" dirty="0">
                <a:latin typeface="Resavska BG" panose="02000603060000020004" pitchFamily="50" charset="-18"/>
              </a:rPr>
              <a:t> F</a:t>
            </a:r>
            <a:r>
              <a:rPr lang="sr-Cyrl-CS" sz="3600" b="1" i="1" dirty="0">
                <a:latin typeface="Resavska BG" panose="02000603060000020004" pitchFamily="50" charset="-18"/>
              </a:rPr>
              <a:t>und </a:t>
            </a:r>
            <a:r>
              <a:rPr lang="sr-Latn-CS" sz="3600" b="1" i="1" dirty="0">
                <a:latin typeface="Resavska BG" panose="02000603060000020004" pitchFamily="50" charset="-18"/>
              </a:rPr>
              <a:t>T</a:t>
            </a:r>
            <a:r>
              <a:rPr lang="sr-Cyrl-CS" sz="3600" b="1" i="1" dirty="0">
                <a:latin typeface="Resavska BG" panose="02000603060000020004" pitchFamily="50" charset="-18"/>
              </a:rPr>
              <a:t>ransfer</a:t>
            </a:r>
            <a:r>
              <a:rPr lang="sr-Cyrl-CS" sz="3600" dirty="0">
                <a:latin typeface="Resavska BG" panose="02000603060000020004" pitchFamily="50" charset="-18"/>
              </a:rPr>
              <a:t>) који се одвија између банака путем сигурних приватних мрежа. </a:t>
            </a:r>
          </a:p>
          <a:p>
            <a:pPr algn="just">
              <a:buClrTx/>
              <a:buFontTx/>
              <a:buNone/>
            </a:pPr>
            <a:endParaRPr lang="sr-Cyrl-CS" sz="3600" dirty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17475"/>
            <a:ext cx="860425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/>
              <a:t>Развој електронског пословања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9388" y="1979613"/>
            <a:ext cx="9720262" cy="432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sr-Cyrl-CS" sz="3600" dirty="0">
                <a:latin typeface="Times New Roman" pitchFamily="16" charset="0"/>
              </a:rPr>
              <a:t>Недуго затим, развијене су две нове технологије:</a:t>
            </a:r>
          </a:p>
          <a:p>
            <a:pPr marL="571500" indent="-571500" algn="just">
              <a:lnSpc>
                <a:spcPct val="100000"/>
              </a:lnSpc>
              <a:buClrTx/>
              <a:buFontTx/>
              <a:buChar char="-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sz="3600" b="1" dirty="0">
                <a:solidFill>
                  <a:srgbClr val="FFFF00"/>
                </a:solidFill>
                <a:latin typeface="Times New Roman" pitchFamily="16" charset="0"/>
              </a:rPr>
              <a:t>електронска размена података</a:t>
            </a:r>
            <a:r>
              <a:rPr lang="sr-Cyrl-CS" sz="3600" dirty="0">
                <a:latin typeface="Times New Roman" pitchFamily="16" charset="0"/>
              </a:rPr>
              <a:t> (</a:t>
            </a:r>
            <a:r>
              <a:rPr lang="sr-Cyrl-CS" sz="3600" dirty="0" err="1">
                <a:latin typeface="Times New Roman" pitchFamily="16" charset="0"/>
              </a:rPr>
              <a:t>енгл</a:t>
            </a:r>
            <a:r>
              <a:rPr lang="sr-Cyrl-CS" sz="3600" dirty="0">
                <a:latin typeface="Times New Roman" pitchFamily="16" charset="0"/>
              </a:rPr>
              <a:t>: </a:t>
            </a:r>
            <a:r>
              <a:rPr lang="sr-Cyrl-CS" sz="3600" dirty="0" err="1">
                <a:latin typeface="Times New Roman" pitchFamily="16" charset="0"/>
              </a:rPr>
              <a:t>Electronic</a:t>
            </a:r>
            <a:r>
              <a:rPr lang="sr-Cyrl-CS" sz="3600" i="1" dirty="0">
                <a:latin typeface="Times New Roman" pitchFamily="16" charset="0"/>
              </a:rPr>
              <a:t>	</a:t>
            </a:r>
            <a:r>
              <a:rPr lang="sr-Cyrl-CS" sz="3600" i="1" dirty="0" err="1">
                <a:latin typeface="Times New Roman" pitchFamily="16" charset="0"/>
              </a:rPr>
              <a:t>data</a:t>
            </a:r>
            <a:r>
              <a:rPr lang="sr-Cyrl-CS" sz="3600" i="1" dirty="0">
                <a:latin typeface="Times New Roman" pitchFamily="16" charset="0"/>
              </a:rPr>
              <a:t> interchange - EDI</a:t>
            </a:r>
            <a:r>
              <a:rPr lang="sr-Cyrl-CS" sz="3600" dirty="0">
                <a:latin typeface="Times New Roman" pitchFamily="16" charset="0"/>
              </a:rPr>
              <a:t>), а затим и</a:t>
            </a:r>
          </a:p>
          <a:p>
            <a:pPr marL="571500" indent="-571500" algn="just">
              <a:lnSpc>
                <a:spcPct val="100000"/>
              </a:lnSpc>
              <a:buClrTx/>
              <a:buFontTx/>
              <a:buChar char="-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sr-Cyrl-CS" sz="3600" dirty="0">
              <a:latin typeface="Times New Roman" pitchFamily="16" charset="0"/>
            </a:endParaRPr>
          </a:p>
          <a:p>
            <a:pPr marL="441325" indent="-441325">
              <a:lnSpc>
                <a:spcPct val="100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r-Cyrl-CS" sz="3600" dirty="0">
                <a:solidFill>
                  <a:srgbClr val="FFFF00"/>
                </a:solidFill>
                <a:latin typeface="Times New Roman" pitchFamily="16" charset="0"/>
              </a:rPr>
              <a:t>- 	</a:t>
            </a:r>
            <a:r>
              <a:rPr lang="sr-Cyrl-CS" sz="3600" b="1" dirty="0">
                <a:solidFill>
                  <a:srgbClr val="FFFF00"/>
                </a:solidFill>
                <a:latin typeface="Times New Roman" pitchFamily="16" charset="0"/>
              </a:rPr>
              <a:t>електронска пошта,</a:t>
            </a:r>
            <a:br>
              <a:rPr lang="sr-Cyrl-CS" sz="3600" b="1" dirty="0">
                <a:solidFill>
                  <a:srgbClr val="FFFF00"/>
                </a:solidFill>
                <a:latin typeface="Times New Roman" pitchFamily="16" charset="0"/>
              </a:rPr>
            </a:br>
            <a:r>
              <a:rPr lang="sr-Cyrl-CS" sz="3200" dirty="0">
                <a:latin typeface="Times New Roman" pitchFamily="16" charset="0"/>
              </a:rPr>
              <a:t>од (1966-1982</a:t>
            </a:r>
            <a:r>
              <a:rPr lang="sr-Cyrl-CS" dirty="0">
                <a:latin typeface="Times New Roman" pitchFamily="16" charset="0"/>
              </a:rPr>
              <a:t>SMTP – </a:t>
            </a:r>
            <a:r>
              <a:rPr lang="sr-Cyrl-CS" sz="3200" dirty="0">
                <a:latin typeface="Times New Roman" pitchFamily="16" charset="0"/>
              </a:rPr>
              <a:t>2008</a:t>
            </a:r>
            <a:r>
              <a:rPr lang="sr-Cyrl-CS" dirty="0">
                <a:latin typeface="Times New Roman" pitchFamily="16" charset="0"/>
              </a:rPr>
              <a:t> </a:t>
            </a:r>
            <a:r>
              <a:rPr lang="sr-Latn-RS" dirty="0" err="1">
                <a:latin typeface="Times New Roman" pitchFamily="16" charset="0"/>
              </a:rPr>
              <a:t>Extended</a:t>
            </a:r>
            <a:r>
              <a:rPr lang="sr-Latn-RS" dirty="0">
                <a:latin typeface="Times New Roman" pitchFamily="16" charset="0"/>
              </a:rPr>
              <a:t> SMTP</a:t>
            </a:r>
            <a:r>
              <a:rPr lang="sr-Cyrl-CS" sz="3600" dirty="0">
                <a:latin typeface="Times New Roman" pitchFamily="16" charset="0"/>
              </a:rPr>
              <a:t>)</a:t>
            </a:r>
            <a:r>
              <a:rPr lang="sr-Cyrl-CS" sz="3200" dirty="0">
                <a:latin typeface="Times New Roman" pitchFamily="16" charset="0"/>
              </a:rPr>
              <a:t> - данас.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61925"/>
            <a:ext cx="8604250" cy="11699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Latn-RS"/>
              <a:t>Уводна разматрања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00113" y="2268538"/>
            <a:ext cx="8459787" cy="3490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indent="-330200" algn="just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r-Cyrl-CS" sz="3600" b="1" i="1" dirty="0">
                <a:solidFill>
                  <a:srgbClr val="E6FF00"/>
                </a:solidFill>
                <a:latin typeface="Resavska BG" panose="02000603060000020004" pitchFamily="50" charset="-18"/>
              </a:rPr>
              <a:t>Електронска размена података</a:t>
            </a:r>
            <a:br>
              <a:rPr lang="sr-Cyrl-CS" sz="3600" b="1" i="1" dirty="0">
                <a:solidFill>
                  <a:srgbClr val="E6FF00"/>
                </a:solidFill>
                <a:latin typeface="Resavska BG" panose="02000603060000020004" pitchFamily="50" charset="-18"/>
              </a:rPr>
            </a:br>
            <a:r>
              <a:rPr lang="sr-Cyrl-CS" sz="3600" b="1" i="1" dirty="0">
                <a:solidFill>
                  <a:srgbClr val="E6FF00"/>
                </a:solidFill>
                <a:latin typeface="Resavska BG" panose="02000603060000020004" pitchFamily="50" charset="-18"/>
              </a:rPr>
              <a:t>(</a:t>
            </a:r>
            <a:r>
              <a:rPr lang="sr-Cyrl-CS" sz="3600" i="1" dirty="0">
                <a:solidFill>
                  <a:srgbClr val="E6FF00"/>
                </a:solidFill>
                <a:latin typeface="Resavska BG" panose="02000603060000020004" pitchFamily="50" charset="-18"/>
              </a:rPr>
              <a:t>EDI,</a:t>
            </a:r>
            <a:r>
              <a:rPr lang="sr-Cyrl-CS" sz="3600" b="1" i="1" dirty="0">
                <a:solidFill>
                  <a:srgbClr val="E6FF00"/>
                </a:solidFill>
                <a:latin typeface="Resavska BG" panose="02000603060000020004" pitchFamily="50" charset="-18"/>
              </a:rPr>
              <a:t> </a:t>
            </a:r>
            <a:r>
              <a:rPr lang="sr-Cyrl-CS" sz="3600" i="1" dirty="0">
                <a:solidFill>
                  <a:srgbClr val="E6FF00"/>
                </a:solidFill>
                <a:latin typeface="Resavska BG" panose="02000603060000020004" pitchFamily="50" charset="-18"/>
              </a:rPr>
              <a:t>енг:</a:t>
            </a:r>
            <a:r>
              <a:rPr lang="sr-Cyrl-CS" sz="3600" b="1" i="1" dirty="0">
                <a:solidFill>
                  <a:srgbClr val="E6FF00"/>
                </a:solidFill>
                <a:latin typeface="Resavska BG" panose="02000603060000020004" pitchFamily="50" charset="-18"/>
              </a:rPr>
              <a:t> Electronic Data Interchange)</a:t>
            </a:r>
            <a:r>
              <a:rPr lang="sr-Cyrl-CS" sz="3600" i="1" dirty="0">
                <a:solidFill>
                  <a:srgbClr val="E6FF00"/>
                </a:solidFill>
                <a:latin typeface="Resavska BG" panose="02000603060000020004" pitchFamily="50" charset="-18"/>
              </a:rPr>
              <a:t> </a:t>
            </a:r>
            <a:br>
              <a:rPr lang="sr-Cyrl-CS" sz="3600" i="1" dirty="0">
                <a:solidFill>
                  <a:srgbClr val="E6FF00"/>
                </a:solidFill>
                <a:latin typeface="Resavska BG" panose="02000603060000020004" pitchFamily="50" charset="-18"/>
              </a:rPr>
            </a:br>
            <a:r>
              <a:rPr lang="sr-Cyrl-CS" sz="3600" i="1" dirty="0">
                <a:solidFill>
                  <a:srgbClr val="E6FF00"/>
                </a:solidFill>
                <a:latin typeface="Resavska BG" panose="02000603060000020004" pitchFamily="50" charset="-18"/>
              </a:rPr>
              <a:t>је почела да се развија седамдесетих година двадесетог века у транспортној индустрији.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37345</TotalTime>
  <Words>871</Words>
  <Application>Microsoft Office PowerPoint</Application>
  <PresentationFormat>Custom</PresentationFormat>
  <Paragraphs>117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Resavska BG</vt:lpstr>
      <vt:lpstr>Times New Roman</vt:lpstr>
      <vt:lpstr>Wingdings</vt:lpstr>
      <vt:lpstr>Office Theme</vt:lpstr>
      <vt:lpstr>PowerPoint Presentation</vt:lpstr>
      <vt:lpstr>Уводна разматрања</vt:lpstr>
      <vt:lpstr>Уводна разматрања</vt:lpstr>
      <vt:lpstr>Уводна разматрања</vt:lpstr>
      <vt:lpstr>Уводна разматрања</vt:lpstr>
      <vt:lpstr>Уводна разматрања</vt:lpstr>
      <vt:lpstr>Развој електронског пословања</vt:lpstr>
      <vt:lpstr>Развој електронског пословања</vt:lpstr>
      <vt:lpstr>Уводна разматрања</vt:lpstr>
      <vt:lpstr>Уводна разматрања</vt:lpstr>
      <vt:lpstr>Уводна разматрања</vt:lpstr>
      <vt:lpstr>Развој електронског пословања</vt:lpstr>
      <vt:lpstr>Развој електронског пословања</vt:lpstr>
      <vt:lpstr>Уводна разматрања</vt:lpstr>
      <vt:lpstr>Развој електронског пословања</vt:lpstr>
      <vt:lpstr>Развој електронског пословања</vt:lpstr>
      <vt:lpstr>Развој електронског пословања</vt:lpstr>
      <vt:lpstr>Развој електронског пословања</vt:lpstr>
      <vt:lpstr>Развој електронског пословања</vt:lpstr>
      <vt:lpstr>Развој електронског пословања</vt:lpstr>
      <vt:lpstr>Развој електронског пословања</vt:lpstr>
      <vt:lpstr>Развој електронског пословања</vt:lpstr>
      <vt:lpstr>Развој електронског пословања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EP_1.deo</dc:title>
  <dc:creator>Zoran Čekerevac</dc:creator>
  <dc:description>Prvo predavanje</dc:description>
  <cp:lastModifiedBy>Zoran Cekerevac</cp:lastModifiedBy>
  <cp:revision>105</cp:revision>
  <cp:lastPrinted>1601-01-01T00:00:00Z</cp:lastPrinted>
  <dcterms:created xsi:type="dcterms:W3CDTF">2011-02-15T22:15:53Z</dcterms:created>
  <dcterms:modified xsi:type="dcterms:W3CDTF">2020-03-25T10:42:42Z</dcterms:modified>
</cp:coreProperties>
</file>