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6" r:id="rId1"/>
  </p:sldMasterIdLst>
  <p:notesMasterIdLst>
    <p:notesMasterId r:id="rId72"/>
  </p:notesMasterIdLst>
  <p:handoutMasterIdLst>
    <p:handoutMasterId r:id="rId73"/>
  </p:handoutMasterIdLst>
  <p:sldIdLst>
    <p:sldId id="256" r:id="rId2"/>
    <p:sldId id="338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34" r:id="rId14"/>
    <p:sldId id="320" r:id="rId15"/>
    <p:sldId id="321" r:id="rId16"/>
    <p:sldId id="322" r:id="rId17"/>
    <p:sldId id="331" r:id="rId18"/>
    <p:sldId id="332" r:id="rId19"/>
    <p:sldId id="323" r:id="rId20"/>
    <p:sldId id="328" r:id="rId21"/>
    <p:sldId id="330" r:id="rId22"/>
    <p:sldId id="324" r:id="rId23"/>
    <p:sldId id="325" r:id="rId24"/>
    <p:sldId id="326" r:id="rId25"/>
    <p:sldId id="327" r:id="rId26"/>
    <p:sldId id="257" r:id="rId27"/>
    <p:sldId id="341" r:id="rId28"/>
    <p:sldId id="258" r:id="rId29"/>
    <p:sldId id="259" r:id="rId30"/>
    <p:sldId id="307" r:id="rId31"/>
    <p:sldId id="308" r:id="rId32"/>
    <p:sldId id="309" r:id="rId33"/>
    <p:sldId id="261" r:id="rId34"/>
    <p:sldId id="262" r:id="rId35"/>
    <p:sldId id="260" r:id="rId36"/>
    <p:sldId id="336" r:id="rId37"/>
    <p:sldId id="263" r:id="rId38"/>
    <p:sldId id="264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304" r:id="rId47"/>
    <p:sldId id="305" r:id="rId48"/>
    <p:sldId id="30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286" r:id="rId59"/>
    <p:sldId id="287" r:id="rId60"/>
    <p:sldId id="288" r:id="rId61"/>
    <p:sldId id="289" r:id="rId62"/>
    <p:sldId id="290" r:id="rId63"/>
    <p:sldId id="291" r:id="rId64"/>
    <p:sldId id="292" r:id="rId65"/>
    <p:sldId id="293" r:id="rId66"/>
    <p:sldId id="294" r:id="rId67"/>
    <p:sldId id="295" r:id="rId68"/>
    <p:sldId id="296" r:id="rId69"/>
    <p:sldId id="297" r:id="rId70"/>
    <p:sldId id="298" r:id="rId71"/>
  </p:sldIdLst>
  <p:sldSz cx="9144000" cy="6858000" type="screen4x3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DejaVu Sans" charset="0"/>
        <a:cs typeface="DejaVu San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DejaVu Sans" charset="0"/>
        <a:cs typeface="DejaVu San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DejaVu Sans" charset="0"/>
        <a:cs typeface="DejaVu San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DejaVu Sans" charset="0"/>
        <a:cs typeface="DejaVu San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DejaVu Sans" charset="0"/>
        <a:cs typeface="DejaVu San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ejaVu Sans" charset="0"/>
        <a:cs typeface="DejaVu San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ejaVu Sans" charset="0"/>
        <a:cs typeface="DejaVu San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ejaVu Sans" charset="0"/>
        <a:cs typeface="DejaVu San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ejaVu Sans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11" autoAdjust="0"/>
  </p:normalViewPr>
  <p:slideViewPr>
    <p:cSldViewPr>
      <p:cViewPr varScale="1">
        <p:scale>
          <a:sx n="69" d="100"/>
          <a:sy n="69" d="100"/>
        </p:scale>
        <p:origin x="1786" y="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F7FE2-28C8-4F69-9669-93C38DD52B87}" type="datetime1">
              <a:rPr lang="sr-Latn-RS" smtClean="0"/>
              <a:t>3.11.2020.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8ACDC-7A08-4EBD-9E61-286172B053F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383518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  <a:cs typeface="Arial Unicode MS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7388" y="4344988"/>
            <a:ext cx="5483225" cy="41116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271463"/>
          </a:xfrm>
          <a:prstGeom prst="rect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271463"/>
          </a:xfrm>
          <a:prstGeom prst="rect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2B185E77-C817-4316-8ED2-47395514ED08}" type="datetime1">
              <a:rPr lang="sr-Latn-RS" smtClean="0"/>
              <a:t>3.11.2020.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869363"/>
            <a:ext cx="2970213" cy="271462"/>
          </a:xfrm>
          <a:prstGeom prst="rect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870950"/>
            <a:ext cx="2970212" cy="269875"/>
          </a:xfrm>
          <a:prstGeom prst="rect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</a:lstStyle>
          <a:p>
            <a:fld id="{A90D774A-38BA-4ADA-B133-EEB461B5307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697827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843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9839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74659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86712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63260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37726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00756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r-Latn-RS" dirty="0"/>
              <a:t>eBuy.com propao ove godine</a:t>
            </a:r>
          </a:p>
        </p:txBody>
      </p:sp>
    </p:spTree>
    <p:extLst>
      <p:ext uri="{BB962C8B-B14F-4D97-AF65-F5344CB8AC3E}">
        <p14:creationId xmlns:p14="http://schemas.microsoft.com/office/powerpoint/2010/main" val="2460618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03139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14139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839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Brute force password cracking - the importance of using a long password with a mix of uppercase, lowercase and special characters</a:t>
            </a:r>
            <a:r>
              <a:rPr lang="sr-Latn-RS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9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r-Latn-RS" dirty="0"/>
              <a:t>Mreže 5G će ukloniti sadašnja ograničenja na duže vreme.</a:t>
            </a:r>
          </a:p>
        </p:txBody>
      </p:sp>
    </p:spTree>
    <p:extLst>
      <p:ext uri="{BB962C8B-B14F-4D97-AF65-F5344CB8AC3E}">
        <p14:creationId xmlns:p14="http://schemas.microsoft.com/office/powerpoint/2010/main" val="289520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58943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sr-Latn-RS" altLang="sr-Latn-RS" dirty="0">
                <a:latin typeface="Times New Roman" panose="02020603050405020304" pitchFamily="18" charset="0"/>
              </a:rPr>
              <a:t>Kako izabrati </a:t>
            </a:r>
            <a:r>
              <a:rPr lang="sr-Latn-RS" altLang="sr-Latn-RS" dirty="0" err="1">
                <a:latin typeface="Times New Roman" panose="02020603050405020304" pitchFamily="18" charset="0"/>
              </a:rPr>
              <a:t>chat</a:t>
            </a:r>
            <a:r>
              <a:rPr lang="sr-Latn-RS" altLang="sr-Latn-RS" dirty="0">
                <a:latin typeface="Times New Roman" panose="02020603050405020304" pitchFamily="18" charset="0"/>
              </a:rPr>
              <a:t> </a:t>
            </a:r>
            <a:r>
              <a:rPr lang="sr-Latn-RS" altLang="sr-Latn-RS" dirty="0" err="1">
                <a:latin typeface="Times New Roman" panose="02020603050405020304" pitchFamily="18" charset="0"/>
              </a:rPr>
              <a:t>room</a:t>
            </a:r>
            <a:r>
              <a:rPr lang="sr-Latn-RS" altLang="sr-Latn-RS" dirty="0">
                <a:latin typeface="Times New Roman" panose="02020603050405020304" pitchFamily="18" charset="0"/>
              </a:rPr>
              <a:t>?</a:t>
            </a:r>
            <a:br>
              <a:rPr lang="sr-Latn-RS" altLang="sr-Latn-RS" dirty="0">
                <a:latin typeface="Times New Roman" panose="02020603050405020304" pitchFamily="18" charset="0"/>
              </a:rPr>
            </a:br>
            <a:r>
              <a:rPr lang="sr-Latn-RS" altLang="sr-Latn-RS" dirty="0">
                <a:latin typeface="Times New Roman" panose="02020603050405020304" pitchFamily="18" charset="0"/>
              </a:rPr>
              <a:t>https://www.lifewire.com/where-to-find-aim-chat-rooms-1949400</a:t>
            </a:r>
            <a:endParaRPr lang="en-US" altLang="sr-Latn-R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23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AOL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Instant Messenger (</a:t>
            </a: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AIM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)</a:t>
            </a:r>
            <a:r>
              <a:rPr lang="sr-Cyrl-RS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sr-Cyrl-RS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AIM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Phoenix</a:t>
            </a:r>
            <a:r>
              <a:rPr lang="sr-Cyrl-RS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(група ентузијаста која је преузела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37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40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7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97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r-Latn-R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21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sr-Latn-RS" altLang="sr-Latn-RS" dirty="0">
                <a:latin typeface="Times New Roman" panose="02020603050405020304" pitchFamily="18" charset="0"/>
              </a:rPr>
              <a:t>Ne menja se godinama</a:t>
            </a:r>
            <a:endParaRPr lang="en-US" altLang="sr-Latn-R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32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6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66761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sr-Latn-RS" altLang="sr-Latn-RS" dirty="0">
                <a:latin typeface="Times New Roman" panose="02020603050405020304" pitchFamily="18" charset="0"/>
              </a:rPr>
              <a:t>Na G2G i G2E ne postoji spoljašnji pristup, pa nema ni linka </a:t>
            </a:r>
            <a:r>
              <a:rPr lang="sr-Latn-RS" altLang="sr-Latn-RS" dirty="0"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altLang="sr-Latn-R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467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98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sr-Cyrl-RS" altLang="sr-Latn-RS" dirty="0">
                <a:latin typeface="Times New Roman" panose="02020603050405020304" pitchFamily="18" charset="0"/>
              </a:rPr>
              <a:t>Естонија је најдаље одмакла у дигитализацији државне управе.</a:t>
            </a:r>
            <a:endParaRPr lang="en-US" altLang="sr-Latn-R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352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sr-Cyrl-RS" altLang="sr-Latn-RS" dirty="0">
                <a:latin typeface="Times New Roman" panose="02020603050405020304" pitchFamily="18" charset="0"/>
              </a:rPr>
              <a:t>Тржиште је место на коме се сустичу понуда и тражња.</a:t>
            </a:r>
            <a:endParaRPr lang="en-US" altLang="sr-Latn-R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03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719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1325" indent="-441325">
              <a:buClrTx/>
              <a:buFontTx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sr-Cyrl-CS" sz="1200" b="1" i="1" dirty="0">
                <a:latin typeface="Times New Roman" pitchFamily="16" charset="0"/>
              </a:rPr>
              <a:t>- са аспекта комуникација</a:t>
            </a:r>
            <a:r>
              <a:rPr lang="sr-Cyrl-CS" sz="1200" i="1" dirty="0">
                <a:latin typeface="Times New Roman" pitchFamily="16" charset="0"/>
              </a:rPr>
              <a:t>;</a:t>
            </a:r>
          </a:p>
          <a:p>
            <a:pPr marL="441325" indent="-441325">
              <a:buClrTx/>
              <a:buFontTx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sr-Cyrl-CS" sz="1200" b="1" i="1" dirty="0">
                <a:latin typeface="Times New Roman" pitchFamily="16" charset="0"/>
              </a:rPr>
              <a:t>- са пословног аспекта</a:t>
            </a:r>
            <a:r>
              <a:rPr lang="sr-Cyrl-CS" sz="1200" i="1" dirty="0">
                <a:latin typeface="Times New Roman" pitchFamily="16" charset="0"/>
              </a:rPr>
              <a:t>;</a:t>
            </a:r>
          </a:p>
          <a:p>
            <a:pPr marL="441325" indent="-441325">
              <a:buClrTx/>
              <a:buFontTx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sr-Cyrl-CS" sz="1200" b="1" i="1" dirty="0">
                <a:latin typeface="Times New Roman" pitchFamily="16" charset="0"/>
              </a:rPr>
              <a:t>- са аспекта услуга</a:t>
            </a:r>
            <a:r>
              <a:rPr lang="sr-Cyrl-CS" sz="1200" i="1" dirty="0">
                <a:latin typeface="Times New Roman" pitchFamily="16" charset="0"/>
              </a:rPr>
              <a:t>.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3803131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7604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320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509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68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439457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8251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3733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1799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4304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978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8486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3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91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8458B40-033E-4286-8451-758FB493E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err="1"/>
              <a:t>Comparison</a:t>
            </a:r>
            <a:r>
              <a:rPr lang="sr-Latn-RS" dirty="0"/>
              <a:t> - </a:t>
            </a:r>
            <a:r>
              <a:rPr lang="sr-Latn-RS" dirty="0" err="1"/>
              <a:t>Trivago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7321720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762BEC-3F7F-4FC9-8C22-374D466EA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Rabat se može realizovati pomoću kupona (instant rabat) ili povraćajem dela novca posle nekog vremena (nekoliko dana do nekoliko nedelja)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30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957240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3936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58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2098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0409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4552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2638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2443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5956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654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17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013306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1062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984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5443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GPS sateliti su na 17000km od Zemlje.</a:t>
            </a:r>
          </a:p>
          <a:p>
            <a:r>
              <a:rPr lang="sr-Latn-RS" dirty="0"/>
              <a:t>24 satelita u orbiti od 12 sati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9162254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sr-Cyrl-RS" dirty="0"/>
              <a:t>Геостационарна кружна орбита 35786 </a:t>
            </a:r>
            <a:r>
              <a:rPr lang="sr-Latn-RS" dirty="0"/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369301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4812" cy="41148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61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9002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9135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3252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CF83E956-8443-425C-B34D-CEA53B1F0A5E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8AA87603-3394-4243-835B-21B530F70310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48886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DF91B4-87E2-4D14-98DF-310E9A24C2D9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37EE-BEBE-4F76-A560-F8B1CDE7C14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39058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B1BE0A-3136-4090-BD0F-46A715379555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D0B37EE-BEBE-4F76-A560-F8B1CDE7C14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6119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B08B703-9905-481E-9DB4-C479D76CD361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D0B37EE-BEBE-4F76-A560-F8B1CDE7C14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8982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1238125-5303-443F-9F0C-B2FB420B8937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D0B37EE-BEBE-4F76-A560-F8B1CDE7C14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736303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74D671-5869-4DAD-B1F1-F2B58BA3A80D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37EE-BEBE-4F76-A560-F8B1CDE7C14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698759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B4D421-C140-4561-BCFA-8360F91C363C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37EE-BEBE-4F76-A560-F8B1CDE7C14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67308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F2B675-8966-4078-A8E0-F78394555C55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B838-7694-4F31-A55E-64F1E37F1D22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91766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DCC6F10-BD8D-42B8-816A-D7A9448F3ACC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7F56A3DA-1CAA-461E-B276-A57E2113D5AD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524916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6425" cy="1392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8044A-62CC-4A49-BCC8-3CFF848018EA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B125B-2B7A-4281-8171-B353D26F213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76339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49698C-809E-4860-86A0-051CFD1AE477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84CA-A74D-4E64-A040-735E65B98586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76624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F204137-F3FA-4C85-B866-BC740DCA95DF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EC508024-EE3E-4FAF-AFFF-9E2B9A6DA77E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396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FDC997-CDB7-4696-AA85-DB53EFEF6ADD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0AC-E992-46F3-8DE6-25BB01005F1C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78589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CA971A-AAA9-47BF-A785-F922D882C023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9AE3-417F-41BF-B1FC-B284E4ADB74F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61703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1105D-31A9-43EA-94EC-05CBB2B5FF78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66CDE-E1B3-4C11-8FAB-A9BA0E9588CC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79303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48271-22AF-4ABF-8BCE-F0FFA06A7D59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CE9AD-3C72-46C1-839D-50C48D4CDDB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02868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1C47DC-B352-4CA5-A983-2D36C85793BF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59C-6424-413B-B637-7311854BAF21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5920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BFC722-BD6F-470F-9868-B734AEC41CAB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EED3A-528E-4B11-9809-5EFAB8BC6877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09062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B336A7-F803-4650-85CE-CB33E8B6F952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B37EE-BEBE-4F76-A560-F8B1CDE7C14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481995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</p:sldLayoutIdLst>
  <p:hf sldNum="0"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Priceline.com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help.aol.com/help/microsites/microsite.do?cmd=displayKC&amp;docType=kc&amp;externalId=22078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agriculture.com/" TargetMode="External"/><Relationship Id="rId4" Type="http://schemas.openxmlformats.org/officeDocument/2006/relationships/hyperlink" Target="https://icq.com/desktop/en?#window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ewire.com/where-to-find-aim-chat-rooms-194940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igrad.org.rs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poreskauprava.gov.rs/" TargetMode="External"/><Relationship Id="rId4" Type="http://schemas.openxmlformats.org/officeDocument/2006/relationships/hyperlink" Target="http://www.novibeograd.rs/cy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mfin.gov.rs/pages/issue.php?id=3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procurement.nc.gov/" TargetMode="External"/><Relationship Id="rId3" Type="http://schemas.openxmlformats.org/officeDocument/2006/relationships/notesSlide" Target="../notesSlides/notesSlide34.xml"/><Relationship Id="rId7" Type="http://schemas.openxmlformats.org/officeDocument/2006/relationships/hyperlink" Target="http://www.pricegrabber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sealdynamics.com/customer-login.asp" TargetMode="External"/><Relationship Id="rId11" Type="http://schemas.openxmlformats.org/officeDocument/2006/relationships/hyperlink" Target="http://dailyreckoning.com/the-best-online-brokers/" TargetMode="External"/><Relationship Id="rId5" Type="http://schemas.openxmlformats.org/officeDocument/2006/relationships/image" Target="../media/image14.emf"/><Relationship Id="rId10" Type="http://schemas.openxmlformats.org/officeDocument/2006/relationships/hyperlink" Target="https://www.eauction.ge/Home/EntityView/88268" TargetMode="External"/><Relationship Id="rId4" Type="http://schemas.openxmlformats.org/officeDocument/2006/relationships/oleObject" Target="../embeddings/oleObject2.bin"/><Relationship Id="rId9" Type="http://schemas.openxmlformats.org/officeDocument/2006/relationships/hyperlink" Target="https://www.sbazar.cz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uk.eonline.com/news" TargetMode="External"/><Relationship Id="rId13" Type="http://schemas.openxmlformats.org/officeDocument/2006/relationships/hyperlink" Target="http://www.epublishing.com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bancaintesa.rs/code/navigate.aspx?Id=1" TargetMode="External"/><Relationship Id="rId12" Type="http://schemas.openxmlformats.org/officeDocument/2006/relationships/hyperlink" Target="https://www.paypal.com/rs/cgi-bin/webscr?cmd=_display-xborder-fees-outside&amp;countrie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-procurementservices.com/" TargetMode="External"/><Relationship Id="rId11" Type="http://schemas.openxmlformats.org/officeDocument/2006/relationships/hyperlink" Target="https://www.bankofamerica.com/onlinebanking/online-banking.go" TargetMode="External"/><Relationship Id="rId5" Type="http://schemas.openxmlformats.org/officeDocument/2006/relationships/hyperlink" Target="http://www.ebay.com/" TargetMode="External"/><Relationship Id="rId10" Type="http://schemas.openxmlformats.org/officeDocument/2006/relationships/hyperlink" Target="http://www.cityofventura.net/recreation" TargetMode="External"/><Relationship Id="rId4" Type="http://schemas.openxmlformats.org/officeDocument/2006/relationships/hyperlink" Target="http://sr.wikipedia.org/wiki/%D0%98%D0%B1%D0%B5%D1%98" TargetMode="External"/><Relationship Id="rId9" Type="http://schemas.openxmlformats.org/officeDocument/2006/relationships/hyperlink" Target="http://prezi.com/flb-y0sowrfi/e-recreation-fad-or-futur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ell.com/us/p/?ref=ff12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ay.com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hoo.com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92.net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librarians.acm.org/" TargetMode="External"/><Relationship Id="rId13" Type="http://schemas.openxmlformats.org/officeDocument/2006/relationships/hyperlink" Target="http://www.acm.org/conferences" TargetMode="External"/><Relationship Id="rId18" Type="http://schemas.openxmlformats.org/officeDocument/2006/relationships/hyperlink" Target="http://www.acm.org/online-communities" TargetMode="External"/><Relationship Id="rId3" Type="http://schemas.openxmlformats.org/officeDocument/2006/relationships/hyperlink" Target="http://www.acm.org/" TargetMode="External"/><Relationship Id="rId7" Type="http://schemas.openxmlformats.org/officeDocument/2006/relationships/hyperlink" Target="http://portal.acm.org/dl.cfm" TargetMode="External"/><Relationship Id="rId12" Type="http://schemas.openxmlformats.org/officeDocument/2006/relationships/hyperlink" Target="http://jobs.acm.org/" TargetMode="External"/><Relationship Id="rId17" Type="http://schemas.openxmlformats.org/officeDocument/2006/relationships/hyperlink" Target="http://www.acm.org/public-policy" TargetMode="External"/><Relationship Id="rId2" Type="http://schemas.openxmlformats.org/officeDocument/2006/relationships/notesSlide" Target="../notesSlides/notesSlide45.xml"/><Relationship Id="rId16" Type="http://schemas.openxmlformats.org/officeDocument/2006/relationships/hyperlink" Target="http://www.acm.org/about/about?pageIndex=4" TargetMode="External"/><Relationship Id="rId20" Type="http://schemas.openxmlformats.org/officeDocument/2006/relationships/hyperlink" Target="https://campus.acm.org/public/Estore_window/estore_foyer2.cfm?secid=15%26orderidentifier=orderi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m.org/membership" TargetMode="External"/><Relationship Id="rId11" Type="http://schemas.openxmlformats.org/officeDocument/2006/relationships/hyperlink" Target="http://techpack.acm.org/" TargetMode="External"/><Relationship Id="rId5" Type="http://schemas.openxmlformats.org/officeDocument/2006/relationships/hyperlink" Target="http://www.acm.org/publications" TargetMode="External"/><Relationship Id="rId15" Type="http://schemas.openxmlformats.org/officeDocument/2006/relationships/hyperlink" Target="http://awards.acm.org/html/awards.cfm" TargetMode="External"/><Relationship Id="rId10" Type="http://schemas.openxmlformats.org/officeDocument/2006/relationships/hyperlink" Target="http://learning.acm.org/" TargetMode="External"/><Relationship Id="rId19" Type="http://schemas.openxmlformats.org/officeDocument/2006/relationships/hyperlink" Target="http://www.acm.org/news" TargetMode="External"/><Relationship Id="rId4" Type="http://schemas.openxmlformats.org/officeDocument/2006/relationships/hyperlink" Target="http://www.acm.org/sigs" TargetMode="External"/><Relationship Id="rId9" Type="http://schemas.openxmlformats.org/officeDocument/2006/relationships/hyperlink" Target="http://www.acm.org/education" TargetMode="External"/><Relationship Id="rId14" Type="http://schemas.openxmlformats.org/officeDocument/2006/relationships/hyperlink" Target="http://www.acm.org/calendar-of-event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m.org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men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bottomdollar.com/search_attrib.php/page_id=48/form_keyword=Nikon+L120/rd=1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celine.com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ancedirectory.net.au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sd.com.au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r.wikipedia.org/wiki/%D0%9C%D0%B0%D0%BB%D0%B2%D0%B5%D1%8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1"/>
          <p:cNvSpPr>
            <a:spLocks noGrp="1" noChangeArrowheads="1"/>
          </p:cNvSpPr>
          <p:nvPr>
            <p:ph type="title"/>
          </p:nvPr>
        </p:nvSpPr>
        <p:spPr>
          <a:xfrm>
            <a:off x="687388" y="1844675"/>
            <a:ext cx="7772400" cy="1655763"/>
          </a:xfrm>
        </p:spPr>
        <p:txBody>
          <a:bodyPr tIns="63360">
            <a:normAutofit fontScale="90000"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4800" b="1" dirty="0" err="1">
                <a:solidFill>
                  <a:srgbClr val="FFFF00"/>
                </a:solidFill>
              </a:rPr>
              <a:t>Elektronsko</a:t>
            </a:r>
            <a:r>
              <a:rPr lang="en-US" altLang="sr-Latn-RS" sz="4800" b="1" dirty="0">
                <a:solidFill>
                  <a:srgbClr val="FFFF00"/>
                </a:solidFill>
              </a:rPr>
              <a:t> </a:t>
            </a:r>
            <a:r>
              <a:rPr lang="en-US" altLang="sr-Latn-RS" sz="4800" b="1" dirty="0" err="1">
                <a:solidFill>
                  <a:srgbClr val="FFFF00"/>
                </a:solidFill>
              </a:rPr>
              <a:t>poslovanje</a:t>
            </a:r>
            <a:br>
              <a:rPr lang="en-US" altLang="sr-Latn-RS" sz="4800" b="1" dirty="0">
                <a:solidFill>
                  <a:srgbClr val="FFFF00"/>
                </a:solidFill>
              </a:rPr>
            </a:br>
            <a:r>
              <a:rPr lang="en-US" altLang="sr-Latn-RS" sz="4800" b="1" dirty="0">
                <a:solidFill>
                  <a:srgbClr val="FFFF00"/>
                </a:solidFill>
              </a:rPr>
              <a:t>II </a:t>
            </a:r>
          </a:p>
        </p:txBody>
      </p:sp>
      <p:sp>
        <p:nvSpPr>
          <p:cNvPr id="2050" name="Date Placeholder 2"/>
          <p:cNvSpPr>
            <a:spLocks noGrp="1"/>
          </p:cNvSpPr>
          <p:nvPr>
            <p:ph type="dt" idx="10"/>
          </p:nvPr>
        </p:nvSpPr>
        <p:spPr>
          <a:xfrm>
            <a:off x="3504883" y="6357074"/>
            <a:ext cx="2137410" cy="365125"/>
          </a:xfrm>
        </p:spPr>
        <p:txBody>
          <a:bodyPr/>
          <a:lstStyle/>
          <a:p>
            <a:pPr algn="ctr">
              <a:defRPr/>
            </a:pPr>
            <a:fld id="{F1706B4B-65E9-43FF-BEC6-517878258910}" type="datetime4">
              <a:rPr lang="sr-Cyrl-RS" smtClean="0"/>
              <a:t>3. новембар 2020.</a:t>
            </a:fld>
            <a:endParaRPr lang="en-US" dirty="0">
              <a:cs typeface="DejaVu Sans" charset="0"/>
            </a:endParaRPr>
          </a:p>
        </p:txBody>
      </p:sp>
      <p:sp>
        <p:nvSpPr>
          <p:cNvPr id="2051" name="Footer Placeholder 3"/>
          <p:cNvSpPr>
            <a:spLocks noGrp="1"/>
          </p:cNvSpPr>
          <p:nvPr>
            <p:ph type="ftr" idx="11"/>
          </p:nvPr>
        </p:nvSpPr>
        <p:spPr>
          <a:xfrm>
            <a:off x="594360" y="6355846"/>
            <a:ext cx="1745392" cy="365125"/>
          </a:xfrm>
        </p:spPr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410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887788"/>
            <a:ext cx="6400800" cy="1673225"/>
          </a:xfrm>
        </p:spPr>
        <p:txBody>
          <a:bodyPr tIns="74880"/>
          <a:lstStyle/>
          <a:p>
            <a:pPr indent="-341313" algn="ctr" eaLnBrk="1">
              <a:lnSpc>
                <a:spcPct val="93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Zoran </a:t>
            </a:r>
            <a:r>
              <a:rPr lang="en-US" altLang="sr-Latn-R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Čekerevac</a:t>
            </a:r>
            <a:endParaRPr lang="en-US" altLang="sr-Latn-RS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indent="-341313" eaLnBrk="1">
              <a:lnSpc>
                <a:spcPct val="87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sr-Latn-RS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indent="-341313" algn="ctr" eaLnBrk="1">
              <a:lnSpc>
                <a:spcPct val="87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ep_zc@hotmail.com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4800" cy="114192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Cyrl-CS" dirty="0"/>
              <a:t>Развој електронског пословања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1143721"/>
            <a:ext cx="8979840" cy="53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Да би се електронско пословање могло развијати, потребно је испунити неке претпоставке:</a:t>
            </a:r>
          </a:p>
          <a:p>
            <a:pPr marL="400326" indent="-400326" algn="just">
              <a:buClrTx/>
              <a:tabLst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располагати информатичком инфраструктуром задовољавајућег капацитета</a:t>
            </a:r>
          </a:p>
          <a:p>
            <a:pPr marL="400326" indent="-400326" algn="just">
              <a:buClrTx/>
              <a:tabLst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стандардизовати све аспекте рада мреже</a:t>
            </a:r>
          </a:p>
          <a:p>
            <a:pPr marL="400326" indent="-400326" algn="just">
              <a:buClrTx/>
              <a:tabLst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остварити и унапредити и законске претпоставке</a:t>
            </a:r>
          </a:p>
          <a:p>
            <a:pPr marL="400326" indent="-400326" algn="just">
              <a:buClrTx/>
              <a:tabLst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заштиту ауторских права и приватности</a:t>
            </a:r>
          </a:p>
          <a:p>
            <a:pPr marL="400326" indent="-400326" algn="just">
              <a:buClrTx/>
              <a:tabLst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 	осигурати универзални приступ мрежи и </a:t>
            </a:r>
            <a:r>
              <a:rPr lang="sr-Cyrl-RS" sz="3266" dirty="0">
                <a:solidFill>
                  <a:srgbClr val="FFFF00"/>
                </a:solidFill>
                <a:latin typeface="Times New Roman" pitchFamily="16" charset="0"/>
              </a:rPr>
              <a:t>прихватљиве </a:t>
            </a: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цене за приступ мрежи и коришћење информација.</a:t>
            </a:r>
          </a:p>
          <a:p>
            <a:pPr algn="just">
              <a:buClrTx/>
              <a:buFontTx/>
              <a:buNone/>
            </a:pPr>
            <a:endParaRPr lang="sr-Cyrl-CS" sz="3266" dirty="0">
              <a:solidFill>
                <a:srgbClr val="FFFF00"/>
              </a:solidFill>
              <a:latin typeface="Times New Roman" pitchFamily="16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6176" y="6349638"/>
            <a:ext cx="2137410" cy="365125"/>
          </a:xfrm>
        </p:spPr>
        <p:txBody>
          <a:bodyPr/>
          <a:lstStyle/>
          <a:p>
            <a:pPr algn="ctr">
              <a:defRPr/>
            </a:pPr>
            <a:fld id="{5D79157C-B764-4857-990A-724C75656CFE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Електронско пословање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27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4800" cy="114192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Cyrl-CS"/>
              <a:t>Развој електронског пословања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26363" y="1404158"/>
            <a:ext cx="8556592" cy="476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Међу најважнијим разлозима за оптимистичка предвиђања брзог развоја електронског пословања су:</a:t>
            </a:r>
          </a:p>
          <a:p>
            <a:pPr algn="just">
              <a:buClrTx/>
              <a:buFontTx/>
              <a:buNone/>
            </a:pPr>
            <a:endParaRPr lang="sr-Cyrl-CS" sz="3266" dirty="0">
              <a:solidFill>
                <a:srgbClr val="FFFF00"/>
              </a:solidFill>
              <a:latin typeface="Times New Roman" pitchFamily="16" charset="0"/>
            </a:endParaRP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Изванредно брз технолошки развој;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Развој нових сервиса и пословних модела и</a:t>
            </a:r>
          </a:p>
          <a:p>
            <a:pPr marL="407526" indent="-407526" algn="just">
              <a:lnSpc>
                <a:spcPct val="100000"/>
              </a:lnSpc>
              <a:buClrTx/>
              <a:tabLst>
                <a:tab pos="406086" algn="l"/>
                <a:tab pos="40752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Развој националних и међународних стандарда и упутстава за електронско пословање.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35954" y="6355845"/>
            <a:ext cx="2137410" cy="365125"/>
          </a:xfrm>
        </p:spPr>
        <p:txBody>
          <a:bodyPr/>
          <a:lstStyle/>
          <a:p>
            <a:pPr algn="ctr">
              <a:defRPr/>
            </a:pPr>
            <a:fld id="{70E77823-61C1-48C3-B898-ED490A990AD4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67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 err="1"/>
              <a:t>Типови</a:t>
            </a:r>
            <a:r>
              <a:rPr lang="sr-Latn-RS" dirty="0"/>
              <a:t> </a:t>
            </a:r>
            <a:r>
              <a:rPr lang="sr-Latn-RS" dirty="0" err="1"/>
              <a:t>електронског</a:t>
            </a:r>
            <a:r>
              <a:rPr lang="sr-Latn-RS" dirty="0"/>
              <a:t> </a:t>
            </a:r>
            <a:r>
              <a:rPr lang="sr-Latn-RS" dirty="0" err="1"/>
              <a:t>пословања</a:t>
            </a:r>
            <a:endParaRPr lang="sr-Latn-RS" dirty="0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0697" y="1700808"/>
            <a:ext cx="8345488" cy="408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B2B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модел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електронске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трговине</a:t>
            </a:r>
            <a:endParaRPr lang="sr-Latn-RS" sz="3200" b="1" dirty="0">
              <a:solidFill>
                <a:srgbClr val="FFFF00"/>
              </a:solidFill>
              <a:latin typeface="Times New Roman" pitchFamily="16" charset="0"/>
            </a:endParaRP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>
                <a:latin typeface="Times New Roman" pitchFamily="16" charset="0"/>
              </a:rPr>
              <a:t>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 err="1">
                <a:latin typeface="Times New Roman" pitchFamily="16" charset="0"/>
              </a:rPr>
              <a:t>Основна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дефиниција</a:t>
            </a:r>
            <a:r>
              <a:rPr lang="sr-Latn-RS" sz="2800" dirty="0">
                <a:latin typeface="Times New Roman" pitchFamily="16" charset="0"/>
              </a:rPr>
              <a:t> B2B (Business to Business)  </a:t>
            </a:r>
            <a:r>
              <a:rPr lang="sr-Latn-RS" sz="2800" dirty="0" err="1">
                <a:latin typeface="Times New Roman" pitchFamily="16" charset="0"/>
              </a:rPr>
              <a:t>модела</a:t>
            </a:r>
            <a:r>
              <a:rPr lang="sr-Latn-RS" sz="2800" dirty="0">
                <a:latin typeface="Times New Roman" pitchFamily="16" charset="0"/>
              </a:rPr>
              <a:t> је </a:t>
            </a:r>
            <a:r>
              <a:rPr lang="sr-Latn-RS" sz="2800" dirty="0" err="1">
                <a:latin typeface="Times New Roman" pitchFamily="16" charset="0"/>
              </a:rPr>
              <a:t>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он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представља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аутоматизовану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размену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информација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(у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најширем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могућем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смислу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који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информација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као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дефинисан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податак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има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) </a:t>
            </a:r>
            <a:r>
              <a:rPr lang="sr-Latn-RS" sz="2800" dirty="0" err="1">
                <a:latin typeface="Times New Roman" pitchFamily="16" charset="0"/>
              </a:rPr>
              <a:t>између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различитих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организација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(у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оквиру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једне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компаније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,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корпорације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или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различитих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компанија</a:t>
            </a:r>
            <a:r>
              <a:rPr lang="sr-Latn-RS" sz="2800" dirty="0">
                <a:solidFill>
                  <a:schemeClr val="bg1"/>
                </a:solidFill>
                <a:latin typeface="Times New Roman" pitchFamily="16" charset="0"/>
              </a:rPr>
              <a:t> и </a:t>
            </a:r>
            <a:r>
              <a:rPr lang="sr-Latn-RS" sz="2800" dirty="0" err="1">
                <a:solidFill>
                  <a:schemeClr val="bg1"/>
                </a:solidFill>
                <a:latin typeface="Times New Roman" pitchFamily="16" charset="0"/>
              </a:rPr>
              <a:t>корпорација</a:t>
            </a:r>
            <a:r>
              <a:rPr lang="sr-Cyrl-RS" sz="2800" dirty="0">
                <a:solidFill>
                  <a:schemeClr val="bg1"/>
                </a:solidFill>
                <a:latin typeface="Times New Roman" pitchFamily="16" charset="0"/>
              </a:rPr>
              <a:t>)</a:t>
            </a:r>
            <a:r>
              <a:rPr lang="sr-Latn-RS" sz="2800" dirty="0">
                <a:latin typeface="Times New Roman" pitchFamily="16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4736" y="6355846"/>
            <a:ext cx="2137410" cy="365125"/>
          </a:xfrm>
        </p:spPr>
        <p:txBody>
          <a:bodyPr/>
          <a:lstStyle/>
          <a:p>
            <a:pPr algn="ctr">
              <a:defRPr/>
            </a:pPr>
            <a:fld id="{9E32B0B3-3315-4219-9434-5524A1E57F9D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/>
              <a:t>Електронско</a:t>
            </a:r>
            <a:r>
              <a:rPr lang="ru-RU" dirty="0"/>
              <a:t> </a:t>
            </a:r>
            <a:r>
              <a:rPr lang="ru-RU" dirty="0" err="1"/>
              <a:t>пословање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82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/>
              <a:t>Типови електронског пословања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0697" y="1700808"/>
            <a:ext cx="8345488" cy="408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B2B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модел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електронске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трговине</a:t>
            </a:r>
            <a:endParaRPr lang="sr-Latn-RS" sz="3200" b="1" dirty="0">
              <a:solidFill>
                <a:srgbClr val="FFFF00"/>
              </a:solidFill>
              <a:latin typeface="Times New Roman" pitchFamily="16" charset="0"/>
            </a:endParaRP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>
                <a:latin typeface="Times New Roman" pitchFamily="16" charset="0"/>
              </a:rPr>
              <a:t>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 err="1">
                <a:latin typeface="Times New Roman" pitchFamily="16" charset="0"/>
              </a:rPr>
              <a:t>Основна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дефиниција</a:t>
            </a:r>
            <a:r>
              <a:rPr lang="sr-Latn-RS" sz="2800" dirty="0">
                <a:latin typeface="Times New Roman" pitchFamily="16" charset="0"/>
              </a:rPr>
              <a:t> B2B (Business to Business)  </a:t>
            </a:r>
            <a:r>
              <a:rPr lang="sr-Latn-RS" sz="2800" dirty="0" err="1">
                <a:latin typeface="Times New Roman" pitchFamily="16" charset="0"/>
              </a:rPr>
              <a:t>модела</a:t>
            </a:r>
            <a:r>
              <a:rPr lang="sr-Latn-RS" sz="2800" dirty="0">
                <a:latin typeface="Times New Roman" pitchFamily="16" charset="0"/>
              </a:rPr>
              <a:t> је </a:t>
            </a:r>
            <a:r>
              <a:rPr lang="sr-Latn-RS" sz="2800" dirty="0" err="1">
                <a:latin typeface="Times New Roman" pitchFamily="16" charset="0"/>
              </a:rPr>
              <a:t>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он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представља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аутоматизовану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размену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информација</a:t>
            </a:r>
            <a:r>
              <a:rPr lang="sr-Latn-RS" sz="2800" dirty="0">
                <a:latin typeface="Times New Roman" pitchFamily="16" charset="0"/>
              </a:rPr>
              <a:t> (у </a:t>
            </a:r>
            <a:r>
              <a:rPr lang="sr-Latn-RS" sz="2800" dirty="0" err="1">
                <a:latin typeface="Times New Roman" pitchFamily="16" charset="0"/>
              </a:rPr>
              <a:t>најширем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могућем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смислу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који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информација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као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дефинисан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податак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има</a:t>
            </a:r>
            <a:r>
              <a:rPr lang="sr-Latn-RS" sz="2800" dirty="0">
                <a:latin typeface="Times New Roman" pitchFamily="16" charset="0"/>
              </a:rPr>
              <a:t>) </a:t>
            </a:r>
            <a:r>
              <a:rPr lang="sr-Latn-RS" sz="2800" dirty="0" err="1">
                <a:latin typeface="Times New Roman" pitchFamily="16" charset="0"/>
              </a:rPr>
              <a:t>између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различитих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организација</a:t>
            </a:r>
            <a:r>
              <a:rPr lang="sr-Latn-RS" sz="2800" dirty="0">
                <a:latin typeface="Times New Roman" pitchFamily="16" charset="0"/>
              </a:rPr>
              <a:t> (у </a:t>
            </a:r>
            <a:r>
              <a:rPr lang="sr-Latn-RS" sz="2800" dirty="0" err="1">
                <a:latin typeface="Times New Roman" pitchFamily="16" charset="0"/>
              </a:rPr>
              <a:t>оквиру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једне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компаније</a:t>
            </a:r>
            <a:r>
              <a:rPr lang="sr-Latn-RS" sz="2800" dirty="0">
                <a:latin typeface="Times New Roman" pitchFamily="16" charset="0"/>
              </a:rPr>
              <a:t>, </a:t>
            </a:r>
            <a:r>
              <a:rPr lang="sr-Latn-RS" sz="2800" dirty="0" err="1">
                <a:latin typeface="Times New Roman" pitchFamily="16" charset="0"/>
              </a:rPr>
              <a:t>корпорације</a:t>
            </a:r>
            <a:r>
              <a:rPr lang="sr-Cyrl-RS" sz="2800" dirty="0">
                <a:latin typeface="Times New Roman" pitchFamily="16" charset="0"/>
              </a:rPr>
              <a:t>,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или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различитих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компанија</a:t>
            </a:r>
            <a:r>
              <a:rPr lang="sr-Latn-RS" sz="2800" dirty="0">
                <a:latin typeface="Times New Roman" pitchFamily="16" charset="0"/>
              </a:rPr>
              <a:t> и </a:t>
            </a:r>
            <a:r>
              <a:rPr lang="sr-Latn-RS" sz="2800" dirty="0" err="1">
                <a:latin typeface="Times New Roman" pitchFamily="16" charset="0"/>
              </a:rPr>
              <a:t>корпорација</a:t>
            </a:r>
            <a:r>
              <a:rPr lang="sr-Cyrl-RS" sz="2800" dirty="0">
                <a:latin typeface="Times New Roman" pitchFamily="16" charset="0"/>
              </a:rPr>
              <a:t>)</a:t>
            </a:r>
            <a:r>
              <a:rPr lang="sr-Latn-RS" sz="2800" dirty="0">
                <a:latin typeface="Times New Roman" pitchFamily="16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4736" y="6355846"/>
            <a:ext cx="2137410" cy="365125"/>
          </a:xfrm>
        </p:spPr>
        <p:txBody>
          <a:bodyPr/>
          <a:lstStyle/>
          <a:p>
            <a:pPr algn="ctr">
              <a:defRPr/>
            </a:pPr>
            <a:fld id="{9E32B0B3-3315-4219-9434-5524A1E57F9D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20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/>
              <a:t>Типови електронског пословања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0697" y="1196752"/>
            <a:ext cx="8345488" cy="53451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B2B модел електронске трговине</a:t>
            </a: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>
                <a:latin typeface="Times New Roman" pitchFamily="16" charset="0"/>
              </a:rPr>
              <a:t>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B2B је омогућио да се значајно смање трошкови.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sr-Latn-RS" sz="2800" dirty="0">
              <a:latin typeface="Times New Roman" pitchFamily="16" charset="0"/>
            </a:endParaRP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E-commerce технологија утиче и на традиционалне медијаторе, великопродавце, туристичке агенције итд.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Иако се на почетку мислило да ће медијатори нестати и да они немају места у e-commercu и на Интернету, показало се да су се они адаптирали и успели да добро експлоатишу нове могућности кроз обезбеђивање логистике, финансијских и информационих сервиса</a:t>
            </a:r>
            <a:r>
              <a:rPr lang="sr-Latn-RS" dirty="0">
                <a:latin typeface="Times New Roman" pitchFamily="16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4736" y="6355846"/>
            <a:ext cx="2137410" cy="365125"/>
          </a:xfrm>
        </p:spPr>
        <p:txBody>
          <a:bodyPr/>
          <a:lstStyle/>
          <a:p>
            <a:pPr algn="ctr">
              <a:defRPr/>
            </a:pPr>
            <a:fld id="{0B19698E-AE2E-4F76-9BCA-7A852ECA5A1B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16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 err="1"/>
              <a:t>Типови</a:t>
            </a:r>
            <a:r>
              <a:rPr lang="sr-Latn-RS" dirty="0"/>
              <a:t> </a:t>
            </a:r>
            <a:r>
              <a:rPr lang="sr-Latn-RS" dirty="0" err="1"/>
              <a:t>електронског</a:t>
            </a:r>
            <a:r>
              <a:rPr lang="sr-Latn-RS" dirty="0"/>
              <a:t> </a:t>
            </a:r>
            <a:r>
              <a:rPr lang="sr-Latn-RS" dirty="0" err="1"/>
              <a:t>пословања</a:t>
            </a:r>
            <a:endParaRPr lang="sr-Latn-RS" dirty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0697" y="1245961"/>
            <a:ext cx="8345488" cy="5346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B2C модел електронске трговине</a:t>
            </a: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>
                <a:latin typeface="Times New Roman" pitchFamily="16" charset="0"/>
              </a:rPr>
              <a:t>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B2C (Business to Сonsumer) модел електронске трговине представља скуп свих пословних односа и активности у електронском амбијенту између фирми и појединца.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Корисници Интернета све више имају однос према wеb-у као новом тржишном простору. Они пре куповине истражују понуду, привржени су одређеним сајтовима и овом начину куповине, воде рачуна о финансијама, све више користе сервисе који се нуде он-лајн.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sr-Latn-RS" dirty="0">
              <a:latin typeface="Times New Roman" pitchFamily="16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4736" y="6355846"/>
            <a:ext cx="2137410" cy="365125"/>
          </a:xfrm>
        </p:spPr>
        <p:txBody>
          <a:bodyPr/>
          <a:lstStyle/>
          <a:p>
            <a:pPr algn="ctr">
              <a:defRPr/>
            </a:pPr>
            <a:fld id="{1B4BFC71-F0C3-46F0-B58B-821258D1A608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41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 err="1"/>
              <a:t>Типови</a:t>
            </a:r>
            <a:r>
              <a:rPr lang="sr-Latn-RS" dirty="0"/>
              <a:t> </a:t>
            </a:r>
            <a:r>
              <a:rPr lang="sr-Latn-RS" dirty="0" err="1"/>
              <a:t>електронског</a:t>
            </a:r>
            <a:r>
              <a:rPr lang="sr-Latn-RS" dirty="0"/>
              <a:t> </a:t>
            </a:r>
            <a:r>
              <a:rPr lang="sr-Latn-RS" dirty="0" err="1"/>
              <a:t>пословања</a:t>
            </a:r>
            <a:endParaRPr lang="sr-Latn-RS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0697" y="1412776"/>
            <a:ext cx="8345488" cy="4933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B2C модел електронске трговине</a:t>
            </a: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>
                <a:latin typeface="Times New Roman" pitchFamily="16" charset="0"/>
              </a:rPr>
              <a:t>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Једна од могућности за оn-line куповину су и оn-line аукције.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Живе аукције постоје већ дуго, али је њихова практична примена била ограничена скупоћом и тешкоћом довођења потенцијалних купаца на место куповине у исто време.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Интернет нуди боље, јефтиније и </a:t>
            </a:r>
            <a:r>
              <a:rPr lang="sr-Latn-RS" dirty="0"/>
              <a:t>ефикасније</a:t>
            </a:r>
            <a:r>
              <a:rPr lang="sr-Latn-RS" sz="2800" dirty="0">
                <a:latin typeface="Times New Roman" pitchFamily="16" charset="0"/>
              </a:rPr>
              <a:t> решење кроз on-line аукције. Сајтови као што је https://www.invaluable.com/ на једном месту окупљају купце и продавце из целог света.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4736" y="6355846"/>
            <a:ext cx="2137410" cy="365125"/>
          </a:xfrm>
        </p:spPr>
        <p:txBody>
          <a:bodyPr/>
          <a:lstStyle/>
          <a:p>
            <a:pPr algn="ctr">
              <a:defRPr/>
            </a:pPr>
            <a:fld id="{1B4A1345-8180-4E89-9C37-59A075BA3BAD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88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7FB34-10F4-4BDD-AFDA-F486F91E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48271-22AF-4ABF-8BCE-F0FFA06A7D59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56CADF-92D7-4FE7-A4C0-AC1AF03C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439EB-36AA-4787-983C-4227E233B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9" r="52362" b="5322"/>
          <a:stretch/>
        </p:blipFill>
        <p:spPr>
          <a:xfrm>
            <a:off x="594360" y="332656"/>
            <a:ext cx="7955280" cy="59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0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454A79-19FC-4779-B908-C1D769F1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48271-22AF-4ABF-8BCE-F0FFA06A7D59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251A0-3A9D-483C-BDFD-445452379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1F79D-6C3D-4D56-9A90-46B70D06D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0" r="52362" b="5321"/>
          <a:stretch/>
        </p:blipFill>
        <p:spPr>
          <a:xfrm>
            <a:off x="504056" y="243193"/>
            <a:ext cx="8172400" cy="60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8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 err="1"/>
              <a:t>Типови</a:t>
            </a:r>
            <a:r>
              <a:rPr lang="sr-Latn-RS" dirty="0"/>
              <a:t> </a:t>
            </a:r>
            <a:r>
              <a:rPr lang="sr-Latn-RS" dirty="0" err="1"/>
              <a:t>електронског</a:t>
            </a:r>
            <a:r>
              <a:rPr lang="sr-Latn-RS" dirty="0"/>
              <a:t> </a:t>
            </a:r>
            <a:r>
              <a:rPr lang="sr-Latn-RS" dirty="0" err="1"/>
              <a:t>пословања</a:t>
            </a:r>
            <a:endParaRPr lang="sr-Latn-RS" dirty="0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0697" y="1421896"/>
            <a:ext cx="8345488" cy="4933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B2C модел електронске трговине</a:t>
            </a: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>
                <a:latin typeface="Times New Roman" pitchFamily="16" charset="0"/>
              </a:rPr>
              <a:t>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Варијације и новине које доносе аукциони портали су велике и популарност on-line аукција је све већа.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На пример </a:t>
            </a:r>
            <a:r>
              <a:rPr lang="sr-Latn-RS" sz="2800" b="1" dirty="0">
                <a:solidFill>
                  <a:srgbClr val="FFFF00"/>
                </a:solidFill>
                <a:latin typeface="Times New Roman" pitchFamily="16" charset="0"/>
                <a:hlinkClick r:id="rId3" action="ppaction://hlinkfile"/>
              </a:rPr>
              <a:t>PriceLine.com</a:t>
            </a:r>
            <a:r>
              <a:rPr lang="sr-Latn-RS" sz="2800" dirty="0">
                <a:latin typeface="Times New Roman" pitchFamily="16" charset="0"/>
              </a:rPr>
              <a:t> даје купцима могућност да предложе продавцима цену а они одлучују да ли да је прихвате или не.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4736" y="6355846"/>
            <a:ext cx="2137410" cy="365125"/>
          </a:xfrm>
        </p:spPr>
        <p:txBody>
          <a:bodyPr/>
          <a:lstStyle/>
          <a:p>
            <a:pPr algn="ctr">
              <a:defRPr/>
            </a:pPr>
            <a:fld id="{F7F67CD3-2EBD-4392-9DCC-A8F1DF5C8EEE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47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394CC-1F55-4074-9C0B-A39429EBDB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A98044A-62CC-4A49-BCC8-3CFF848018EA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785E1-D4C1-425F-A6DD-71E86376EE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B28C84-1345-4713-8547-37CC6BED5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" y="456327"/>
            <a:ext cx="9074407" cy="58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14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A98044A-62CC-4A49-BCC8-3CFF848018EA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830627" cy="55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9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A98044A-62CC-4A49-BCC8-3CFF848018EA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" y="19492"/>
            <a:ext cx="2870742" cy="180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72C309-3A92-4CE3-9ACD-E90C1C3EB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0" r="51575" b="4578"/>
          <a:stretch/>
        </p:blipFill>
        <p:spPr>
          <a:xfrm>
            <a:off x="1681276" y="1819692"/>
            <a:ext cx="6203092" cy="4574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A58AD-2ACF-4276-A5C7-22E21574B56E}"/>
              </a:ext>
            </a:extLst>
          </p:cNvPr>
          <p:cNvSpPr txBox="1"/>
          <p:nvPr/>
        </p:nvSpPr>
        <p:spPr>
          <a:xfrm>
            <a:off x="2987824" y="548680"/>
            <a:ext cx="201622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tx1"/>
                </a:solidFill>
              </a:rPr>
              <a:t>2010-2017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ADEA2-12D9-45E3-BFE1-54B6E454A216}"/>
              </a:ext>
            </a:extLst>
          </p:cNvPr>
          <p:cNvSpPr txBox="1"/>
          <p:nvPr/>
        </p:nvSpPr>
        <p:spPr>
          <a:xfrm>
            <a:off x="7956376" y="3151040"/>
            <a:ext cx="201622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tx1"/>
                </a:solidFill>
              </a:rPr>
              <a:t>2017-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5D77D2-711F-4077-87E5-D2F1E2062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7037"/>
            <a:ext cx="9144000" cy="51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1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 err="1"/>
              <a:t>Типови</a:t>
            </a:r>
            <a:r>
              <a:rPr lang="sr-Latn-RS" dirty="0"/>
              <a:t> </a:t>
            </a:r>
            <a:r>
              <a:rPr lang="sr-Latn-RS" dirty="0" err="1"/>
              <a:t>електронског</a:t>
            </a:r>
            <a:r>
              <a:rPr lang="sr-Latn-RS" dirty="0"/>
              <a:t> </a:t>
            </a:r>
            <a:r>
              <a:rPr lang="sr-Latn-RS" dirty="0" err="1"/>
              <a:t>пословања</a:t>
            </a:r>
            <a:endParaRPr lang="sr-Latn-RS" dirty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0697" y="1628800"/>
            <a:ext cx="8345488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B2C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модел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електронске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трговине</a:t>
            </a:r>
            <a:endParaRPr lang="sr-Latn-RS" sz="3200" b="1" dirty="0">
              <a:solidFill>
                <a:srgbClr val="FFFF00"/>
              </a:solidFill>
              <a:latin typeface="Times New Roman" pitchFamily="16" charset="0"/>
            </a:endParaRP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>
                <a:latin typeface="Times New Roman" pitchFamily="16" charset="0"/>
              </a:rPr>
              <a:t>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 err="1">
                <a:latin typeface="Times New Roman" pitchFamily="16" charset="0"/>
              </a:rPr>
              <a:t>Код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класичне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продаје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цене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формирају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моделу</a:t>
            </a:r>
            <a:r>
              <a:rPr lang="sr-Latn-RS" sz="2800" dirty="0">
                <a:latin typeface="Times New Roman" pitchFamily="16" charset="0"/>
              </a:rPr>
              <a:t> ″</a:t>
            </a:r>
            <a:r>
              <a:rPr lang="sr-Latn-RS" sz="2800" b="1" dirty="0">
                <a:solidFill>
                  <a:srgbClr val="FFFF00"/>
                </a:solidFill>
                <a:latin typeface="Times New Roman" pitchFamily="16" charset="0"/>
              </a:rPr>
              <a:t>single model </a:t>
            </a:r>
            <a:r>
              <a:rPr lang="sr-Latn-RS" sz="2800" b="1" dirty="0" err="1">
                <a:solidFill>
                  <a:srgbClr val="FFFF00"/>
                </a:solidFill>
                <a:latin typeface="Times New Roman" pitchFamily="16" charset="0"/>
              </a:rPr>
              <a:t>pricing</a:t>
            </a:r>
            <a:r>
              <a:rPr lang="sr-Latn-RS" sz="2800" dirty="0">
                <a:latin typeface="Times New Roman" pitchFamily="16" charset="0"/>
              </a:rPr>
              <a:t>″, </a:t>
            </a:r>
            <a:r>
              <a:rPr lang="sr-Latn-RS" sz="2800" dirty="0" err="1">
                <a:latin typeface="Times New Roman" pitchFamily="16" charset="0"/>
              </a:rPr>
              <a:t>јер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продавци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ових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производа</a:t>
            </a:r>
            <a:r>
              <a:rPr lang="sr-Latn-RS" sz="2800" dirty="0">
                <a:latin typeface="Times New Roman" pitchFamily="16" charset="0"/>
              </a:rPr>
              <a:t> и </a:t>
            </a:r>
            <a:r>
              <a:rPr lang="sr-Latn-RS" sz="2800" dirty="0" err="1">
                <a:latin typeface="Times New Roman" pitchFamily="16" charset="0"/>
              </a:rPr>
              <a:t>услуга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немају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довољно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информација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би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могли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формирају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цене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од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купца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купца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већ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цена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иста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за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све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купце</a:t>
            </a:r>
            <a:r>
              <a:rPr lang="sr-Latn-RS" sz="2800" dirty="0">
                <a:latin typeface="Times New Roman" pitchFamily="16" charset="0"/>
              </a:rPr>
              <a:t>.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 err="1">
                <a:latin typeface="Times New Roman" pitchFamily="16" charset="0"/>
              </a:rPr>
              <a:t>Тамо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где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постоје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додатне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информације</a:t>
            </a:r>
            <a:r>
              <a:rPr lang="sr-Latn-RS" sz="2800" dirty="0">
                <a:latin typeface="Times New Roman" pitchFamily="16" charset="0"/>
              </a:rPr>
              <a:t> о </a:t>
            </a:r>
            <a:r>
              <a:rPr lang="sr-Latn-RS" sz="2800" dirty="0" err="1">
                <a:latin typeface="Times New Roman" pitchFamily="16" charset="0"/>
              </a:rPr>
              <a:t>купцима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као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код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он-лајн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куповине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могуће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фино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подешавање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цена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доносе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добит</a:t>
            </a:r>
            <a:r>
              <a:rPr lang="sr-Latn-RS" sz="2800" dirty="0">
                <a:latin typeface="Times New Roman" pitchFamily="16" charset="0"/>
              </a:rPr>
              <a:t> и </a:t>
            </a:r>
            <a:r>
              <a:rPr lang="sr-Latn-RS" sz="2800" dirty="0" err="1">
                <a:latin typeface="Times New Roman" pitchFamily="16" charset="0"/>
              </a:rPr>
              <a:t>купцима</a:t>
            </a:r>
            <a:r>
              <a:rPr lang="sr-Latn-RS" sz="2800" dirty="0">
                <a:latin typeface="Times New Roman" pitchFamily="16" charset="0"/>
              </a:rPr>
              <a:t> и </a:t>
            </a:r>
            <a:r>
              <a:rPr lang="sr-Latn-RS" sz="2800" dirty="0" err="1">
                <a:latin typeface="Times New Roman" pitchFamily="16" charset="0"/>
              </a:rPr>
              <a:t>продавцима</a:t>
            </a:r>
            <a:r>
              <a:rPr lang="sr-Latn-RS" sz="2800" dirty="0">
                <a:latin typeface="Times New Roman" pitchFamily="16" charset="0"/>
              </a:rPr>
              <a:t>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A59965-E646-4631-AF9B-0CAB7AA00860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/>
              <a:t>Типови електронског пословања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95536" y="1243869"/>
            <a:ext cx="8345488" cy="50988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B2C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модел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електронске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трговине</a:t>
            </a:r>
            <a:endParaRPr lang="sr-Latn-RS" sz="3200" b="1" dirty="0">
              <a:solidFill>
                <a:srgbClr val="FFFF00"/>
              </a:solidFill>
              <a:latin typeface="Times New Roman" pitchFamily="16" charset="0"/>
            </a:endParaRP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>
                <a:latin typeface="Times New Roman" pitchFamily="16" charset="0"/>
              </a:rPr>
              <a:t>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 err="1">
                <a:latin typeface="Times New Roman" pitchFamily="16" charset="0"/>
              </a:rPr>
              <a:t>Основне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користи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добијају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од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једног</a:t>
            </a:r>
            <a:r>
              <a:rPr lang="sr-Latn-RS" sz="2800" dirty="0">
                <a:latin typeface="Times New Roman" pitchFamily="16" charset="0"/>
              </a:rPr>
              <a:t> B2C </a:t>
            </a:r>
            <a:r>
              <a:rPr lang="sr-Latn-RS" sz="2800" dirty="0" err="1">
                <a:latin typeface="Times New Roman" pitchFamily="16" charset="0"/>
              </a:rPr>
              <a:t>сајта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су</a:t>
            </a:r>
            <a:r>
              <a:rPr lang="sr-Latn-RS" sz="2800" dirty="0">
                <a:latin typeface="Times New Roman" pitchFamily="16" charset="0"/>
              </a:rPr>
              <a:t>: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- 	</a:t>
            </a:r>
            <a:r>
              <a:rPr lang="sr-Latn-RS" sz="2800" dirty="0" err="1">
                <a:latin typeface="Times New Roman" pitchFamily="16" charset="0"/>
              </a:rPr>
              <a:t>Наруџбине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стижу</a:t>
            </a:r>
            <a:r>
              <a:rPr lang="sr-Latn-RS" sz="2800" dirty="0">
                <a:latin typeface="Times New Roman" pitchFamily="16" charset="0"/>
              </a:rPr>
              <a:t> 24 </a:t>
            </a:r>
            <a:r>
              <a:rPr lang="sr-Latn-RS" sz="2800" dirty="0" err="1">
                <a:latin typeface="Times New Roman" pitchFamily="16" charset="0"/>
              </a:rPr>
              <a:t>сата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дневно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чак</a:t>
            </a:r>
            <a:r>
              <a:rPr lang="sr-Latn-RS" sz="2800" dirty="0">
                <a:latin typeface="Times New Roman" pitchFamily="16" charset="0"/>
              </a:rPr>
              <a:t> и </a:t>
            </a:r>
            <a:r>
              <a:rPr lang="sr-Latn-RS" sz="2800" dirty="0" err="1">
                <a:latin typeface="Times New Roman" pitchFamily="16" charset="0"/>
              </a:rPr>
              <a:t>када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сви</a:t>
            </a:r>
            <a:r>
              <a:rPr lang="sr-Latn-RS" sz="2800" dirty="0">
                <a:latin typeface="Times New Roman" pitchFamily="16" charset="0"/>
              </a:rPr>
              <a:t> у </a:t>
            </a:r>
            <a:r>
              <a:rPr lang="sr-Latn-RS" sz="2800" dirty="0" err="1">
                <a:latin typeface="Times New Roman" pitchFamily="16" charset="0"/>
              </a:rPr>
              <a:t>компанији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спавају</a:t>
            </a:r>
            <a:r>
              <a:rPr lang="sr-Latn-RS" sz="2800" dirty="0">
                <a:latin typeface="Times New Roman" pitchFamily="16" charset="0"/>
              </a:rPr>
              <a:t>;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-	</a:t>
            </a:r>
            <a:r>
              <a:rPr lang="sr-Latn-RS" sz="2800" dirty="0" err="1">
                <a:latin typeface="Times New Roman" pitchFamily="16" charset="0"/>
              </a:rPr>
              <a:t>Проширује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тржиште</a:t>
            </a:r>
            <a:r>
              <a:rPr lang="sr-Latn-RS" sz="2800" dirty="0">
                <a:latin typeface="Times New Roman" pitchFamily="16" charset="0"/>
              </a:rPr>
              <a:t>;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-	</a:t>
            </a:r>
            <a:r>
              <a:rPr lang="sr-Latn-RS" sz="2800" dirty="0" err="1">
                <a:latin typeface="Times New Roman" pitchFamily="16" charset="0"/>
              </a:rPr>
              <a:t>Лакше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наводе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купци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купују</a:t>
            </a:r>
            <a:r>
              <a:rPr lang="sr-Latn-RS" sz="2800" dirty="0">
                <a:latin typeface="Times New Roman" pitchFamily="16" charset="0"/>
              </a:rPr>
              <a:t>, </a:t>
            </a:r>
            <a:r>
              <a:rPr lang="sr-Latn-RS" sz="2800" dirty="0" err="1">
                <a:latin typeface="Times New Roman" pitchFamily="16" charset="0"/>
              </a:rPr>
              <a:t>влада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правило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импулсивне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куповине</a:t>
            </a:r>
            <a:r>
              <a:rPr lang="sr-Latn-RS" sz="2800" dirty="0">
                <a:latin typeface="Times New Roman" pitchFamily="16" charset="0"/>
              </a:rPr>
              <a:t> и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-	</a:t>
            </a:r>
            <a:r>
              <a:rPr lang="sr-Latn-RS" sz="2800" dirty="0" err="1">
                <a:latin typeface="Times New Roman" pitchFamily="16" charset="0"/>
              </a:rPr>
              <a:t>Мање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кошта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презентирање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производа</a:t>
            </a:r>
            <a:r>
              <a:rPr lang="sr-Latn-RS" sz="2800" dirty="0">
                <a:latin typeface="Times New Roman" pitchFamily="16" charset="0"/>
              </a:rPr>
              <a:t> и </a:t>
            </a:r>
            <a:r>
              <a:rPr lang="sr-Latn-RS" sz="2800" dirty="0" err="1">
                <a:latin typeface="Times New Roman" pitchFamily="16" charset="0"/>
              </a:rPr>
              <a:t>услуга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путем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он-лајн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каталога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него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неки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други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начин</a:t>
            </a:r>
            <a:r>
              <a:rPr lang="sr-Latn-RS" sz="2800" dirty="0">
                <a:latin typeface="Times New Roman" pitchFamily="16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613B110-7F74-424E-987D-6F0441A89D84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87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 err="1"/>
              <a:t>Типови</a:t>
            </a:r>
            <a:r>
              <a:rPr lang="sr-Latn-RS" dirty="0"/>
              <a:t> </a:t>
            </a:r>
            <a:r>
              <a:rPr lang="sr-Latn-RS" dirty="0" err="1"/>
              <a:t>електронског</a:t>
            </a:r>
            <a:r>
              <a:rPr lang="sr-Latn-RS" dirty="0"/>
              <a:t> </a:t>
            </a:r>
            <a:r>
              <a:rPr lang="sr-Latn-RS" dirty="0" err="1"/>
              <a:t>пословања</a:t>
            </a:r>
            <a:endParaRPr lang="sr-Latn-RS" dirty="0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0697" y="1124744"/>
            <a:ext cx="8345488" cy="52939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Kоји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су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трендови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у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даљем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развоју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B2C-a?</a:t>
            </a: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sr-Latn-RS" dirty="0">
              <a:latin typeface="Times New Roman" pitchFamily="16" charset="0"/>
            </a:endParaRP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У </a:t>
            </a:r>
            <a:r>
              <a:rPr lang="sr-Latn-RS" sz="2800" dirty="0" err="1">
                <a:latin typeface="Times New Roman" pitchFamily="16" charset="0"/>
              </a:rPr>
              <a:t>основи</a:t>
            </a:r>
            <a:r>
              <a:rPr lang="sr-Latn-RS" sz="2800" dirty="0">
                <a:latin typeface="Times New Roman" pitchFamily="16" charset="0"/>
              </a:rPr>
              <a:t>,  </a:t>
            </a:r>
            <a:r>
              <a:rPr lang="sr-Latn-RS" sz="2800" dirty="0" err="1">
                <a:latin typeface="Times New Roman" pitchFamily="16" charset="0"/>
              </a:rPr>
              <a:t>ништа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значајније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неће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променити</a:t>
            </a:r>
            <a:r>
              <a:rPr lang="sr-Latn-RS" sz="2800" dirty="0">
                <a:latin typeface="Times New Roman" pitchFamily="16" charset="0"/>
              </a:rPr>
              <a:t>.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И </a:t>
            </a:r>
            <a:r>
              <a:rPr lang="sr-Latn-RS" sz="2800" dirty="0" err="1">
                <a:latin typeface="Times New Roman" pitchFamily="16" charset="0"/>
              </a:rPr>
              <a:t>даље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ће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сви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покушавати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кроз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своје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сајтове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продају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своју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робу</a:t>
            </a:r>
            <a:r>
              <a:rPr lang="sr-Latn-RS" sz="2800" dirty="0">
                <a:latin typeface="Times New Roman" pitchFamily="16" charset="0"/>
              </a:rPr>
              <a:t>.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 err="1">
                <a:latin typeface="Times New Roman" pitchFamily="16" charset="0"/>
              </a:rPr>
              <a:t>Приступ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сајтовима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ће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бити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омогућен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све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више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разноврснијих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уређаја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жичаних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или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бежичних</a:t>
            </a:r>
            <a:r>
              <a:rPr lang="sr-Latn-RS" sz="2800" dirty="0">
                <a:latin typeface="Times New Roman" pitchFamily="16" charset="0"/>
              </a:rPr>
              <a:t>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 err="1">
                <a:latin typeface="Times New Roman" pitchFamily="16" charset="0"/>
              </a:rPr>
              <a:t>Иде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глобализацију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целе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мреже</a:t>
            </a:r>
            <a:r>
              <a:rPr lang="sr-Latn-RS" sz="2800" dirty="0">
                <a:latin typeface="Times New Roman" pitchFamily="16" charset="0"/>
              </a:rPr>
              <a:t>.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 err="1">
                <a:latin typeface="Times New Roman" pitchFamily="16" charset="0"/>
              </a:rPr>
              <a:t>Проблем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који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Cyrl-RS" sz="2800" dirty="0">
                <a:latin typeface="Times New Roman" pitchFamily="16" charset="0"/>
              </a:rPr>
              <a:t>још увек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решава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пропусност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мреже</a:t>
            </a:r>
            <a:r>
              <a:rPr lang="sr-Latn-RS" sz="2800" dirty="0">
                <a:latin typeface="Times New Roman" pitchFamily="16" charset="0"/>
              </a:rPr>
              <a:t> и </a:t>
            </a:r>
            <a:r>
              <a:rPr lang="sr-Latn-RS" sz="2800" dirty="0" err="1">
                <a:latin typeface="Times New Roman" pitchFamily="16" charset="0"/>
              </a:rPr>
              <a:t>то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данас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Cyrl-RS" sz="2800" dirty="0">
                <a:latin typeface="Times New Roman" pitchFamily="16" charset="0"/>
              </a:rPr>
              <a:t>једно од </a:t>
            </a:r>
            <a:r>
              <a:rPr lang="sr-Latn-RS" sz="2800" dirty="0" err="1">
                <a:latin typeface="Times New Roman" pitchFamily="16" charset="0"/>
              </a:rPr>
              <a:t>главн</a:t>
            </a:r>
            <a:r>
              <a:rPr lang="sr-Cyrl-RS" sz="2800" dirty="0">
                <a:latin typeface="Times New Roman" pitchFamily="16" charset="0"/>
              </a:rPr>
              <a:t>их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ограничењ</a:t>
            </a:r>
            <a:r>
              <a:rPr lang="sr-Cyrl-RS" sz="2800" dirty="0">
                <a:latin typeface="Times New Roman" pitchFamily="16" charset="0"/>
              </a:rPr>
              <a:t>а</a:t>
            </a:r>
            <a:r>
              <a:rPr lang="sr-Latn-RS" sz="2800" dirty="0">
                <a:latin typeface="Times New Roman" pitchFamily="16" charset="0"/>
              </a:rPr>
              <a:t>. 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 err="1">
                <a:latin typeface="Times New Roman" pitchFamily="16" charset="0"/>
              </a:rPr>
              <a:t>Главна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грана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која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треба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подржи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целу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ствар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b="1" dirty="0" err="1">
                <a:latin typeface="Times New Roman" pitchFamily="16" charset="0"/>
              </a:rPr>
              <a:t>телекомуникације</a:t>
            </a:r>
            <a:r>
              <a:rPr lang="sr-Latn-RS" sz="2800" dirty="0">
                <a:latin typeface="Times New Roman" pitchFamily="16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DEFA5C5-2421-4D42-ACC5-F658595C36C0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50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1920" cy="11390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dirty="0" err="1"/>
              <a:t>Типови</a:t>
            </a:r>
            <a:r>
              <a:rPr lang="sr-Latn-RS" dirty="0"/>
              <a:t> </a:t>
            </a:r>
            <a:r>
              <a:rPr lang="sr-Latn-RS" dirty="0" err="1"/>
              <a:t>електронског</a:t>
            </a:r>
            <a:r>
              <a:rPr lang="sr-Latn-RS" dirty="0"/>
              <a:t> </a:t>
            </a:r>
            <a:r>
              <a:rPr lang="sr-Latn-RS" dirty="0" err="1"/>
              <a:t>пословања</a:t>
            </a:r>
            <a:endParaRPr lang="sr-Latn-RS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0697" y="1412776"/>
            <a:ext cx="8345488" cy="4933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B2B, B2C –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основне</a:t>
            </a:r>
            <a:r>
              <a:rPr lang="sr-Latn-RS" sz="3200" b="1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Latn-RS" sz="3200" b="1" dirty="0" err="1">
                <a:solidFill>
                  <a:srgbClr val="FFFF00"/>
                </a:solidFill>
                <a:latin typeface="Times New Roman" pitchFamily="16" charset="0"/>
              </a:rPr>
              <a:t>разлике</a:t>
            </a:r>
            <a:endParaRPr lang="sr-Latn-RS" sz="3200" b="1" dirty="0">
              <a:solidFill>
                <a:srgbClr val="FFFF00"/>
              </a:solidFill>
              <a:latin typeface="Times New Roman" pitchFamily="16" charset="0"/>
            </a:endParaRPr>
          </a:p>
          <a:p>
            <a:pPr indent="-302404" algn="ctr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sr-Latn-RS" dirty="0">
              <a:latin typeface="Times New Roman" pitchFamily="16" charset="0"/>
            </a:endParaRP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B2B </a:t>
            </a:r>
            <a:r>
              <a:rPr lang="sr-Latn-RS" sz="2800" dirty="0" err="1">
                <a:latin typeface="Times New Roman" pitchFamily="16" charset="0"/>
              </a:rPr>
              <a:t>систем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сложенији</a:t>
            </a:r>
            <a:r>
              <a:rPr lang="sr-Latn-RS" sz="2800" dirty="0">
                <a:latin typeface="Times New Roman" pitchFamily="16" charset="0"/>
              </a:rPr>
              <a:t>: </a:t>
            </a:r>
            <a:r>
              <a:rPr lang="sr-Latn-RS" sz="2800" dirty="0" err="1">
                <a:latin typeface="Times New Roman" pitchFamily="16" charset="0"/>
              </a:rPr>
              <a:t>фирме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обично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желе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преговарају</a:t>
            </a:r>
            <a:r>
              <a:rPr lang="sr-Latn-RS" sz="2800" dirty="0">
                <a:latin typeface="Times New Roman" pitchFamily="16" charset="0"/>
              </a:rPr>
              <a:t> о </a:t>
            </a:r>
            <a:r>
              <a:rPr lang="sr-Latn-RS" sz="2800" dirty="0" err="1">
                <a:latin typeface="Times New Roman" pitchFamily="16" charset="0"/>
              </a:rPr>
              <a:t>ценама</a:t>
            </a:r>
            <a:r>
              <a:rPr lang="sr-Latn-RS" sz="2800" dirty="0">
                <a:latin typeface="Times New Roman" pitchFamily="16" charset="0"/>
              </a:rPr>
              <a:t>, </a:t>
            </a:r>
            <a:r>
              <a:rPr lang="sr-Latn-RS" sz="2800" dirty="0" err="1">
                <a:latin typeface="Times New Roman" pitchFamily="16" charset="0"/>
              </a:rPr>
              <a:t>роковима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испоруке</a:t>
            </a:r>
            <a:r>
              <a:rPr lang="sr-Latn-RS" sz="2800" dirty="0">
                <a:latin typeface="Times New Roman" pitchFamily="16" charset="0"/>
              </a:rPr>
              <a:t>, </a:t>
            </a:r>
            <a:r>
              <a:rPr lang="sr-Latn-RS" sz="2800" dirty="0" err="1">
                <a:latin typeface="Times New Roman" pitchFamily="16" charset="0"/>
              </a:rPr>
              <a:t>структури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производа</a:t>
            </a:r>
            <a:r>
              <a:rPr lang="sr-Latn-RS" sz="2800" dirty="0">
                <a:latin typeface="Times New Roman" pitchFamily="16" charset="0"/>
              </a:rPr>
              <a:t>, </a:t>
            </a:r>
            <a:r>
              <a:rPr lang="sr-Latn-RS" sz="2800" dirty="0" err="1">
                <a:latin typeface="Times New Roman" pitchFamily="16" charset="0"/>
              </a:rPr>
              <a:t>гаранцији</a:t>
            </a:r>
            <a:r>
              <a:rPr lang="sr-Latn-RS" sz="2800" dirty="0">
                <a:latin typeface="Times New Roman" pitchFamily="16" charset="0"/>
              </a:rPr>
              <a:t>, </a:t>
            </a:r>
            <a:r>
              <a:rPr lang="sr-Latn-RS" sz="2800" dirty="0" err="1">
                <a:latin typeface="Times New Roman" pitchFamily="16" charset="0"/>
              </a:rPr>
              <a:t>техничкој</a:t>
            </a:r>
            <a:r>
              <a:rPr lang="sr-Latn-RS" sz="2800" dirty="0">
                <a:latin typeface="Times New Roman" pitchFamily="16" charset="0"/>
              </a:rPr>
              <a:t> и </a:t>
            </a:r>
            <a:r>
              <a:rPr lang="sr-Latn-RS" sz="2800" dirty="0" err="1">
                <a:latin typeface="Times New Roman" pitchFamily="16" charset="0"/>
              </a:rPr>
              <a:t>материјалној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подршци</a:t>
            </a:r>
            <a:r>
              <a:rPr lang="sr-Latn-RS" sz="2800" dirty="0">
                <a:latin typeface="Times New Roman" pitchFamily="16" charset="0"/>
              </a:rPr>
              <a:t>. B2C </a:t>
            </a:r>
            <a:r>
              <a:rPr lang="sr-Latn-RS" sz="2800" dirty="0" err="1">
                <a:latin typeface="Times New Roman" pitchFamily="16" charset="0"/>
              </a:rPr>
              <a:t>трговина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заснива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се</a:t>
            </a:r>
            <a:r>
              <a:rPr lang="sr-Latn-RS" sz="2800" dirty="0">
                <a:latin typeface="Times New Roman" pitchFamily="16" charset="0"/>
              </a:rPr>
              <a:t>, </a:t>
            </a:r>
            <a:r>
              <a:rPr lang="sr-Latn-RS" sz="2800" dirty="0" err="1">
                <a:latin typeface="Times New Roman" pitchFamily="16" charset="0"/>
              </a:rPr>
              <a:t>најчешће</a:t>
            </a:r>
            <a:r>
              <a:rPr lang="sr-Latn-RS" sz="2800" dirty="0">
                <a:latin typeface="Times New Roman" pitchFamily="16" charset="0"/>
              </a:rPr>
              <a:t>, </a:t>
            </a:r>
            <a:r>
              <a:rPr lang="sr-Latn-RS" sz="2800" dirty="0" err="1">
                <a:latin typeface="Times New Roman" pitchFamily="16" charset="0"/>
              </a:rPr>
              <a:t>на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избору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производа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из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каталога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предефинисаним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ценама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од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стране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купца</a:t>
            </a:r>
            <a:r>
              <a:rPr lang="sr-Latn-RS" sz="2800" dirty="0">
                <a:latin typeface="Times New Roman" pitchFamily="16" charset="0"/>
              </a:rPr>
              <a:t>.</a:t>
            </a:r>
          </a:p>
          <a:p>
            <a:pPr indent="-302404" algn="just">
              <a:buClrTx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Latn-RS" sz="2800" dirty="0">
                <a:latin typeface="Times New Roman" pitchFamily="16" charset="0"/>
              </a:rPr>
              <a:t>B2B </a:t>
            </a:r>
            <a:r>
              <a:rPr lang="sr-Latn-RS" sz="2800" dirty="0" err="1">
                <a:latin typeface="Times New Roman" pitchFamily="16" charset="0"/>
              </a:rPr>
              <a:t>системи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захтевају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интеграцију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информационих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система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фирми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које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међусобно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послују</a:t>
            </a:r>
            <a:r>
              <a:rPr lang="sr-Latn-RS" sz="2800" dirty="0">
                <a:latin typeface="Times New Roman" pitchFamily="16" charset="0"/>
              </a:rPr>
              <a:t>. B2C </a:t>
            </a:r>
            <a:r>
              <a:rPr lang="sr-Latn-RS" sz="2800" dirty="0" err="1">
                <a:latin typeface="Times New Roman" pitchFamily="16" charset="0"/>
              </a:rPr>
              <a:t>системи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не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захтевају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такву</a:t>
            </a:r>
            <a:r>
              <a:rPr lang="sr-Latn-RS" sz="2800" dirty="0">
                <a:latin typeface="Times New Roman" pitchFamily="16" charset="0"/>
              </a:rPr>
              <a:t> </a:t>
            </a:r>
            <a:r>
              <a:rPr lang="sr-Latn-RS" sz="2800" dirty="0" err="1">
                <a:latin typeface="Times New Roman" pitchFamily="16" charset="0"/>
              </a:rPr>
              <a:t>интеграцију</a:t>
            </a:r>
            <a:r>
              <a:rPr lang="sr-Latn-RS" sz="2800" dirty="0">
                <a:latin typeface="Times New Roman" pitchFamily="16" charset="0"/>
              </a:rPr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3B58A7-88EA-4139-8146-EC61E6BE9514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19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1463"/>
            <a:ext cx="8229600" cy="1147762"/>
          </a:xfrm>
        </p:spPr>
        <p:txBody>
          <a:bodyPr tIns="63360">
            <a:normAutofit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600" b="1" dirty="0"/>
              <a:t>C2C</a:t>
            </a:r>
            <a:r>
              <a:rPr lang="en-US" altLang="sr-Latn-RS" sz="3600" dirty="0"/>
              <a:t> </a:t>
            </a:r>
            <a:r>
              <a:rPr lang="sr-Cyrl-RS" altLang="sr-Latn-RS" sz="3600" dirty="0"/>
              <a:t>ПОСЛОВАЊЕ</a:t>
            </a:r>
            <a:endParaRPr lang="en-US" altLang="sr-Latn-RS" sz="3600" dirty="0"/>
          </a:p>
        </p:txBody>
      </p:sp>
      <p:sp>
        <p:nvSpPr>
          <p:cNvPr id="3074" name="Date Placeholder 2"/>
          <p:cNvSpPr>
            <a:spLocks noGrp="1"/>
          </p:cNvSpPr>
          <p:nvPr>
            <p:ph type="dt" idx="10"/>
          </p:nvPr>
        </p:nvSpPr>
        <p:spPr>
          <a:xfrm>
            <a:off x="3535126" y="6331056"/>
            <a:ext cx="2137410" cy="365125"/>
          </a:xfrm>
        </p:spPr>
        <p:txBody>
          <a:bodyPr/>
          <a:lstStyle/>
          <a:p>
            <a:pPr algn="ctr">
              <a:defRPr/>
            </a:pPr>
            <a:fld id="{8C2554FC-FCA9-4489-9FB1-23E6070B8892}" type="datetime4">
              <a:rPr lang="sr-Cyrl-RS" smtClean="0"/>
              <a:t>3. новембар 2020.</a:t>
            </a:fld>
            <a:endParaRPr lang="en-US" dirty="0">
              <a:cs typeface="DejaVu Sans" charset="0"/>
            </a:endParaRPr>
          </a:p>
        </p:txBody>
      </p:sp>
      <p:sp>
        <p:nvSpPr>
          <p:cNvPr id="3075" name="Footer Placeholder 3"/>
          <p:cNvSpPr>
            <a:spLocks noGrp="1"/>
          </p:cNvSpPr>
          <p:nvPr>
            <p:ph type="ftr" idx="11"/>
          </p:nvPr>
        </p:nvSpPr>
        <p:spPr>
          <a:xfrm>
            <a:off x="594360" y="6355846"/>
            <a:ext cx="1817400" cy="365125"/>
          </a:xfrm>
        </p:spPr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 dirty="0">
              <a:cs typeface="DejaVu Sans" charset="0"/>
            </a:endParaRPr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89031" y="1554269"/>
            <a:ext cx="8229600" cy="4776787"/>
          </a:xfrm>
        </p:spPr>
        <p:txBody>
          <a:bodyPr tIns="71640">
            <a:normAutofit lnSpcReduction="10000"/>
          </a:bodyPr>
          <a:lstStyle/>
          <a:p>
            <a:pPr indent="-341313" algn="just" eaLnBrk="1">
              <a:lnSpc>
                <a:spcPct val="93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C2C (Consumer to Consumer) пословање су приватне и пословне релације и активности између појединаца у електронском амбијенту.</a:t>
            </a:r>
          </a:p>
          <a:p>
            <a:pPr indent="-341313" algn="just" eaLnBrk="1">
              <a:lnSpc>
                <a:spcPct val="93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AOL </a:t>
            </a:r>
            <a:r>
              <a:rPr lang="sr-Cyrl-R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је </a:t>
            </a: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имао око 19.000 различитих </a:t>
            </a: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hlinkClick r:id="rId3"/>
              </a:rPr>
              <a:t>chat </a:t>
            </a:r>
            <a:r>
              <a:rPr lang="sr-Cyrl-CS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hlinkClick r:id="rId3"/>
              </a:rPr>
              <a:t>rooms</a:t>
            </a: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који су покривали теме као што су здрава исхрана или садржај популарних ТВ-сапуница. 2012. године је </a:t>
            </a:r>
            <a:r>
              <a:rPr lang="sr-Cyrl-R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тихо </a:t>
            </a: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угашена ова понуда.</a:t>
            </a:r>
          </a:p>
          <a:p>
            <a:pPr indent="-341313" algn="just" eaLnBrk="1">
              <a:lnSpc>
                <a:spcPct val="93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hlinkClick r:id="rId4"/>
              </a:rPr>
              <a:t>ICQ </a:t>
            </a:r>
            <a:r>
              <a:rPr lang="sr-Latn-RS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hlinkClick r:id="rId4"/>
              </a:rPr>
              <a:t>Chat</a:t>
            </a:r>
            <a:r>
              <a:rPr lang="sr-Latn-RS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hlinkClick r:id="rId4"/>
              </a:rPr>
              <a:t> </a:t>
            </a:r>
            <a:r>
              <a:rPr lang="sr-Latn-RS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hlinkClick r:id="rId4"/>
              </a:rPr>
              <a:t>Rooms</a:t>
            </a:r>
            <a:r>
              <a:rPr lang="sr-Latn-R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j</a:t>
            </a: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е</a:t>
            </a:r>
            <a:r>
              <a:rPr lang="sr-Latn-R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sr-Cyrl-R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такође,</a:t>
            </a: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платформа</a:t>
            </a:r>
            <a:r>
              <a:rPr lang="en-U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која</a:t>
            </a:r>
            <a:r>
              <a:rPr lang="en-U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подржава</a:t>
            </a:r>
            <a:r>
              <a:rPr lang="en-U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приступ</a:t>
            </a:r>
            <a:r>
              <a:rPr lang="en-U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многим</a:t>
            </a:r>
            <a:r>
              <a:rPr lang="en-U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chat room – </a:t>
            </a:r>
            <a:r>
              <a:rPr lang="en-US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овима</a:t>
            </a:r>
            <a:r>
              <a:rPr lang="sr-Latn-R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sr-Cyrl-CS" altLang="sr-Latn-R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indent="-341313" algn="just" eaLnBrk="1">
              <a:lnSpc>
                <a:spcPct val="93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На сајту </a:t>
            </a:r>
            <a:r>
              <a:rPr lang="en-US" altLang="sr-Latn-RS" sz="2800">
                <a:hlinkClick r:id="rId5"/>
              </a:rPr>
              <a:t>https://www.agriculture.com/</a:t>
            </a:r>
            <a:r>
              <a:rPr lang="sr-Cyrl-CS" altLang="sr-Latn-RS" sz="28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sr-Cyrl-CS" altLang="sr-Latn-R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фармери могу пронаћи све информације о ценама, свежим вестима и chat rooms са најразличитијим темама.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F803D-1A77-4C85-B1F6-F6B914DED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altLang="sr-Latn-RS" dirty="0">
                <a:latin typeface="Times New Roman" panose="02020603050405020304" pitchFamily="18" charset="0"/>
              </a:rPr>
              <a:t>Kako izabrati </a:t>
            </a:r>
            <a:r>
              <a:rPr lang="sr-Latn-RS" altLang="sr-Latn-RS" dirty="0" err="1">
                <a:latin typeface="Times New Roman" panose="02020603050405020304" pitchFamily="18" charset="0"/>
              </a:rPr>
              <a:t>chat</a:t>
            </a:r>
            <a:r>
              <a:rPr lang="sr-Latn-RS" altLang="sr-Latn-RS" dirty="0">
                <a:latin typeface="Times New Roman" panose="02020603050405020304" pitchFamily="18" charset="0"/>
              </a:rPr>
              <a:t> </a:t>
            </a:r>
            <a:r>
              <a:rPr lang="sr-Latn-RS" altLang="sr-Latn-RS" dirty="0" err="1">
                <a:latin typeface="Times New Roman" panose="02020603050405020304" pitchFamily="18" charset="0"/>
              </a:rPr>
              <a:t>room</a:t>
            </a:r>
            <a:r>
              <a:rPr lang="sr-Latn-RS" altLang="sr-Latn-RS" dirty="0">
                <a:latin typeface="Times New Roman" panose="02020603050405020304" pitchFamily="18" charset="0"/>
              </a:rPr>
              <a:t>?</a:t>
            </a:r>
            <a:br>
              <a:rPr lang="sr-Latn-RS" altLang="sr-Latn-RS" dirty="0"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19759-76CA-4A13-ABCE-BF5A0648405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A98044A-62CC-4A49-BCC8-3CFF848018EA}" type="datetime4">
              <a:rPr lang="sr-Cyrl-RS" smtClean="0"/>
              <a:t>3. новембар 2020.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4B12D-9EDE-4F7E-875D-023EADA8354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3D91B7-84BB-4BF2-9EB5-BC6984BC0D5E}"/>
              </a:ext>
            </a:extLst>
          </p:cNvPr>
          <p:cNvSpPr/>
          <p:nvPr/>
        </p:nvSpPr>
        <p:spPr>
          <a:xfrm>
            <a:off x="827583" y="2996382"/>
            <a:ext cx="7856041" cy="1151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altLang="sr-Latn-RS" sz="2800" dirty="0">
                <a:solidFill>
                  <a:schemeClr val="tx1"/>
                </a:solidFill>
                <a:latin typeface="Times New Roman" panose="02020603050405020304" pitchFamily="18" charset="0"/>
                <a:hlinkClick r:id="rId3"/>
              </a:rPr>
              <a:t>https://www.lifewire.com/where-to-find-aim-chat-rooms-1949400</a:t>
            </a:r>
            <a:br>
              <a:rPr lang="en-US" altLang="sr-Latn-RS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74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1463"/>
            <a:ext cx="8229600" cy="1147762"/>
          </a:xfrm>
        </p:spPr>
        <p:txBody>
          <a:bodyPr tIns="63360">
            <a:normAutofit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600" b="1" dirty="0"/>
              <a:t>C2B</a:t>
            </a:r>
            <a:r>
              <a:rPr lang="en-US" altLang="sr-Latn-RS" sz="3600" dirty="0"/>
              <a:t> </a:t>
            </a:r>
            <a:r>
              <a:rPr lang="sr-Cyrl-RS" altLang="sr-Latn-RS" sz="3600" dirty="0"/>
              <a:t>ПОСЛОВАЊЕ</a:t>
            </a:r>
            <a:endParaRPr lang="en-US" altLang="sr-Latn-RS" sz="3600" dirty="0"/>
          </a:p>
        </p:txBody>
      </p:sp>
      <p:sp>
        <p:nvSpPr>
          <p:cNvPr id="4098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3DE884D-A39E-4376-A932-ED2D8B472559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4099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615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41501" y="1606792"/>
            <a:ext cx="8229600" cy="4622800"/>
          </a:xfrm>
        </p:spPr>
        <p:txBody>
          <a:bodyPr tIns="57240">
            <a:normAutofit lnSpcReduction="10000"/>
          </a:bodyPr>
          <a:lstStyle/>
          <a:p>
            <a:pPr marL="682625" indent="-679450" algn="just" eaLnBrk="1">
              <a:lnSpc>
                <a:spcPct val="98000"/>
              </a:lnSpc>
              <a:buClrTx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 dirty="0">
                <a:solidFill>
                  <a:srgbClr val="FFFF00"/>
                </a:solidFill>
              </a:rPr>
              <a:t>C2B (Consumer to Business)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пословање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представља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скуп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свих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пословних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односа</a:t>
            </a:r>
            <a:r>
              <a:rPr lang="en-US" altLang="sr-Latn-RS" sz="2800" dirty="0">
                <a:solidFill>
                  <a:srgbClr val="FFFF00"/>
                </a:solidFill>
              </a:rPr>
              <a:t> и </a:t>
            </a:r>
            <a:r>
              <a:rPr lang="en-US" altLang="sr-Latn-RS" sz="2800" dirty="0" err="1">
                <a:solidFill>
                  <a:srgbClr val="FFFF00"/>
                </a:solidFill>
              </a:rPr>
              <a:t>активности</a:t>
            </a:r>
            <a:r>
              <a:rPr lang="en-US" altLang="sr-Latn-RS" sz="2800" dirty="0">
                <a:solidFill>
                  <a:srgbClr val="FFFF00"/>
                </a:solidFill>
              </a:rPr>
              <a:t> у </a:t>
            </a:r>
            <a:r>
              <a:rPr lang="en-US" altLang="sr-Latn-RS" sz="2800" dirty="0" err="1">
                <a:solidFill>
                  <a:srgbClr val="FFFF00"/>
                </a:solidFill>
              </a:rPr>
              <a:t>електронском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амбијенту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између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појединца</a:t>
            </a:r>
            <a:r>
              <a:rPr lang="en-US" altLang="sr-Latn-RS" sz="2800" dirty="0">
                <a:solidFill>
                  <a:srgbClr val="FFFF00"/>
                </a:solidFill>
              </a:rPr>
              <a:t> и </a:t>
            </a:r>
            <a:r>
              <a:rPr lang="en-US" altLang="sr-Latn-RS" sz="2800" dirty="0" err="1">
                <a:solidFill>
                  <a:srgbClr val="FFFF00"/>
                </a:solidFill>
              </a:rPr>
              <a:t>фирми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код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којих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је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иницијатор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појединац</a:t>
            </a:r>
            <a:r>
              <a:rPr lang="en-US" altLang="sr-Latn-RS" sz="2800" dirty="0">
                <a:solidFill>
                  <a:srgbClr val="FFFF00"/>
                </a:solidFill>
              </a:rPr>
              <a:t>.</a:t>
            </a:r>
          </a:p>
          <a:p>
            <a:pPr marL="682625" indent="-679450" algn="just" eaLnBrk="1">
              <a:buClrTx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Овакав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вид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пословања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нуди</a:t>
            </a:r>
            <a:r>
              <a:rPr lang="en-US" altLang="sr-Latn-RS" sz="2800" dirty="0">
                <a:solidFill>
                  <a:srgbClr val="FFFF00"/>
                </a:solidFill>
              </a:rPr>
              <a:t>:</a:t>
            </a:r>
          </a:p>
          <a:p>
            <a:pPr marL="682625" indent="-679450" eaLnBrk="1">
              <a:lnSpc>
                <a:spcPct val="93000"/>
              </a:lnSpc>
              <a:buSzPct val="37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sr-Cyrl-CS" altLang="sr-Latn-R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Социјалну интеграцију</a:t>
            </a:r>
          </a:p>
          <a:p>
            <a:pPr marL="682625" indent="-679450" eaLnBrk="1">
              <a:lnSpc>
                <a:spcPct val="93000"/>
              </a:lnSpc>
              <a:buSzPct val="37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sr-Cyrl-CS" altLang="sr-Latn-R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Управљање личним финансијама</a:t>
            </a:r>
          </a:p>
          <a:p>
            <a:pPr marL="682625" indent="-679450" eaLnBrk="1">
              <a:lnSpc>
                <a:spcPct val="93000"/>
              </a:lnSpc>
              <a:buSzPct val="37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sr-Cyrl-CS" altLang="sr-Latn-R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Куповину производа и прикупљање информација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1463"/>
            <a:ext cx="8229600" cy="1147762"/>
          </a:xfrm>
        </p:spPr>
        <p:txBody>
          <a:bodyPr tIns="63360">
            <a:normAutofit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600" b="1" dirty="0"/>
              <a:t>G2C/G2B</a:t>
            </a:r>
          </a:p>
        </p:txBody>
      </p:sp>
      <p:sp>
        <p:nvSpPr>
          <p:cNvPr id="5122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B6ADE4F-EBFE-49DB-BC62-9FA0D820B9C1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5123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27584" y="1844824"/>
            <a:ext cx="7722056" cy="3875088"/>
          </a:xfrm>
        </p:spPr>
        <p:txBody>
          <a:bodyPr tIns="57240">
            <a:normAutofit lnSpcReduction="10000"/>
          </a:bodyPr>
          <a:lstStyle/>
          <a:p>
            <a:pPr indent="-341313" algn="just" eaLnBrk="1">
              <a:lnSpc>
                <a:spcPct val="98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 dirty="0">
                <a:solidFill>
                  <a:srgbClr val="FFFF00"/>
                </a:solidFill>
              </a:rPr>
              <a:t>G2C/G2B (Government to citizen / Government to business) </a:t>
            </a:r>
            <a:r>
              <a:rPr lang="en-US" altLang="sr-Latn-RS" sz="2800" dirty="0" err="1">
                <a:solidFill>
                  <a:srgbClr val="FFFF00"/>
                </a:solidFill>
              </a:rPr>
              <a:t>представља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скуп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административних</a:t>
            </a:r>
            <a:r>
              <a:rPr lang="en-US" altLang="sr-Latn-RS" sz="2800" dirty="0">
                <a:solidFill>
                  <a:srgbClr val="FFFF00"/>
                </a:solidFill>
              </a:rPr>
              <a:t> и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пословних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активности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између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државне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администрације</a:t>
            </a:r>
            <a:r>
              <a:rPr lang="en-US" altLang="sr-Latn-RS" sz="2800" dirty="0">
                <a:solidFill>
                  <a:srgbClr val="FFFF00"/>
                </a:solidFill>
              </a:rPr>
              <a:t> и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појединца</a:t>
            </a:r>
            <a:r>
              <a:rPr lang="en-US" altLang="sr-Latn-RS" sz="2800" dirty="0">
                <a:solidFill>
                  <a:srgbClr val="FFFF00"/>
                </a:solidFill>
              </a:rPr>
              <a:t> (</a:t>
            </a:r>
            <a:r>
              <a:rPr lang="en-US" altLang="sr-Latn-RS" sz="2800" dirty="0" err="1">
                <a:solidFill>
                  <a:srgbClr val="FFFF00"/>
                </a:solidFill>
              </a:rPr>
              <a:t>грађана</a:t>
            </a:r>
            <a:r>
              <a:rPr lang="en-US" altLang="sr-Latn-RS" sz="2800" dirty="0">
                <a:solidFill>
                  <a:srgbClr val="FFFF00"/>
                </a:solidFill>
              </a:rPr>
              <a:t>) у </a:t>
            </a:r>
            <a:r>
              <a:rPr lang="en-US" altLang="sr-Latn-RS" sz="2800" dirty="0" err="1">
                <a:solidFill>
                  <a:srgbClr val="FFFF00"/>
                </a:solidFill>
              </a:rPr>
              <a:t>електронском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амбијенту</a:t>
            </a:r>
            <a:r>
              <a:rPr lang="en-US" altLang="sr-Latn-RS" sz="2800" dirty="0">
                <a:solidFill>
                  <a:srgbClr val="FFFF00"/>
                </a:solidFill>
              </a:rPr>
              <a:t>.</a:t>
            </a:r>
          </a:p>
          <a:p>
            <a:pPr indent="-341313" algn="just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Нпр</a:t>
            </a:r>
            <a:r>
              <a:rPr lang="en-US" altLang="sr-Latn-RS" sz="2800" dirty="0">
                <a:solidFill>
                  <a:srgbClr val="FFFF00"/>
                </a:solidFill>
              </a:rPr>
              <a:t>.  </a:t>
            </a:r>
            <a:r>
              <a:rPr lang="en-US" altLang="sr-Latn-RS" sz="2800" dirty="0" err="1">
                <a:solidFill>
                  <a:srgbClr val="FFFF00"/>
                </a:solidFill>
              </a:rPr>
              <a:t>Општина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ru-RU" altLang="sr-Latn-RS" sz="2800" dirty="0">
                <a:solidFill>
                  <a:srgbClr val="FFFF00"/>
                </a:solidFill>
                <a:hlinkClick r:id="rId3"/>
              </a:rPr>
              <a:t>Стари град</a:t>
            </a:r>
            <a:endParaRPr lang="en-US" altLang="sr-Latn-RS" sz="2800" dirty="0">
              <a:solidFill>
                <a:srgbClr val="FFFF00"/>
              </a:solidFill>
            </a:endParaRPr>
          </a:p>
          <a:p>
            <a:pPr indent="-341313" algn="just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или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Општина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  <a:hlinkClick r:id="rId4"/>
              </a:rPr>
              <a:t>Нови</a:t>
            </a:r>
            <a:r>
              <a:rPr lang="en-US" altLang="sr-Latn-RS" sz="2800" dirty="0">
                <a:solidFill>
                  <a:srgbClr val="FFFF00"/>
                </a:solidFill>
                <a:hlinkClick r:id="rId4"/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  <a:hlinkClick r:id="rId4"/>
              </a:rPr>
              <a:t>Београд</a:t>
            </a:r>
            <a:endParaRPr lang="en-US" altLang="sr-Latn-RS" sz="2800" dirty="0">
              <a:solidFill>
                <a:srgbClr val="FFFF00"/>
              </a:solidFill>
            </a:endParaRPr>
          </a:p>
          <a:p>
            <a:pPr indent="-341313" algn="just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или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  <a:hlinkClick r:id="rId5"/>
              </a:rPr>
              <a:t>Пореска</a:t>
            </a:r>
            <a:r>
              <a:rPr lang="en-US" altLang="sr-Latn-RS" sz="2800" dirty="0">
                <a:solidFill>
                  <a:srgbClr val="FFFF00"/>
                </a:solidFill>
                <a:hlinkClick r:id="rId5"/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  <a:hlinkClick r:id="rId5"/>
              </a:rPr>
              <a:t>управа</a:t>
            </a:r>
            <a:endParaRPr lang="en-US" altLang="sr-Latn-R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4800" cy="114192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Cyrl-CS" dirty="0"/>
              <a:t>Развој електронског пословања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306081" y="2776681"/>
            <a:ext cx="7673760" cy="212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sr-Cyrl-CS" sz="3266">
                <a:solidFill>
                  <a:srgbClr val="FFFF00"/>
                </a:solidFill>
                <a:latin typeface="Times New Roman" pitchFamily="16" charset="0"/>
              </a:rPr>
              <a:t>Електронско пословање омогућава: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sr-Cyrl-CS" sz="3266">
                <a:solidFill>
                  <a:srgbClr val="FFFF00"/>
                </a:solidFill>
                <a:latin typeface="Times New Roman" pitchFamily="16" charset="0"/>
              </a:rPr>
              <a:t>-	унутрашњу и 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sr-Cyrl-CS" sz="3266">
                <a:solidFill>
                  <a:srgbClr val="FFFF00"/>
                </a:solidFill>
                <a:latin typeface="Times New Roman" pitchFamily="16" charset="0"/>
              </a:rPr>
              <a:t>-	спољну интеграцију предузећа.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6176" y="6355845"/>
            <a:ext cx="2137410" cy="365125"/>
          </a:xfrm>
        </p:spPr>
        <p:txBody>
          <a:bodyPr/>
          <a:lstStyle/>
          <a:p>
            <a:pPr algn="ctr">
              <a:defRPr/>
            </a:pPr>
            <a:fld id="{164C017E-4ED5-4BE6-822F-D18BC8608A07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4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137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pic>
        <p:nvPicPr>
          <p:cNvPr id="10248" name="Picture 139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10245" name="Rectangle 1"/>
          <p:cNvSpPr>
            <a:spLocks noGrp="1" noChangeArrowheads="1"/>
          </p:cNvSpPr>
          <p:nvPr>
            <p:ph type="title"/>
          </p:nvPr>
        </p:nvSpPr>
        <p:spPr>
          <a:xfrm>
            <a:off x="514350" y="677194"/>
            <a:ext cx="8115300" cy="909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8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Е-</a:t>
            </a:r>
            <a:r>
              <a:rPr lang="en-US" altLang="sr-Latn-RS" sz="3800" kern="1200" cap="all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управа</a:t>
            </a:r>
            <a:r>
              <a:rPr lang="en-US" altLang="sr-Latn-RS" sz="38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(Е-government)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A0AE57C-30AD-4D4E-9855-B5FBEAD66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60126"/>
            <a:ext cx="9144000" cy="249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F3417-BFBE-4D78-AD74-68BB2D1140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01" r="50000" b="5201"/>
          <a:stretch/>
        </p:blipFill>
        <p:spPr>
          <a:xfrm>
            <a:off x="576469" y="1916832"/>
            <a:ext cx="7987595" cy="4108402"/>
          </a:xfrm>
          <a:prstGeom prst="rect">
            <a:avLst/>
          </a:prstGeom>
        </p:spPr>
      </p:pic>
      <p:sp>
        <p:nvSpPr>
          <p:cNvPr id="7171" name="Footer Placeholder 3"/>
          <p:cNvSpPr>
            <a:spLocks noGrp="1"/>
          </p:cNvSpPr>
          <p:nvPr>
            <p:ph type="ftr" idx="11"/>
          </p:nvPr>
        </p:nvSpPr>
        <p:spPr>
          <a:xfrm>
            <a:off x="512104" y="6355845"/>
            <a:ext cx="4800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hangingPunct="1">
              <a:spcAft>
                <a:spcPts val="600"/>
              </a:spcAft>
              <a:defRPr/>
            </a:pPr>
            <a:r>
              <a:rPr lang="en-US"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Електронско пословање</a:t>
            </a:r>
          </a:p>
        </p:txBody>
      </p:sp>
      <p:sp>
        <p:nvSpPr>
          <p:cNvPr id="7170" name="Date Placeholder 2"/>
          <p:cNvSpPr>
            <a:spLocks noGrp="1"/>
          </p:cNvSpPr>
          <p:nvPr>
            <p:ph type="dt" idx="10"/>
          </p:nvPr>
        </p:nvSpPr>
        <p:spPr>
          <a:xfrm>
            <a:off x="5932170" y="6353503"/>
            <a:ext cx="2183130" cy="374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hangingPunct="1">
              <a:spcAft>
                <a:spcPts val="600"/>
              </a:spcAft>
              <a:defRPr/>
            </a:pPr>
            <a:fld id="{5898A4AB-CCFF-4368-A248-6B2068D387A3}" type="datetime4">
              <a:rPr lang="en-US" sz="105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457200" hangingPunct="1">
                <a:spcAft>
                  <a:spcPts val="600"/>
                </a:spcAft>
                <a:defRPr/>
              </a:pPr>
              <a:t>November 3, 2020</a:t>
            </a:fld>
            <a:endParaRPr lang="en-US" sz="105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1463"/>
            <a:ext cx="8229600" cy="808037"/>
          </a:xfrm>
        </p:spPr>
        <p:txBody>
          <a:bodyPr tIns="63360">
            <a:normAutofit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600" dirty="0"/>
              <a:t>Е-</a:t>
            </a:r>
            <a:r>
              <a:rPr lang="en-US" altLang="sr-Latn-RS" sz="3600" dirty="0" err="1"/>
              <a:t>управа</a:t>
            </a:r>
            <a:r>
              <a:rPr lang="en-US" altLang="sr-Latn-RS" sz="3600" dirty="0"/>
              <a:t> (Е-government)</a:t>
            </a:r>
          </a:p>
        </p:txBody>
      </p:sp>
      <p:sp>
        <p:nvSpPr>
          <p:cNvPr id="7170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91CFA7-29CD-478E-A78E-5625442C9B22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387A0-4189-4014-94B3-FF165241C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9" t="10633" r="60153" b="5201"/>
          <a:stretch/>
        </p:blipFill>
        <p:spPr>
          <a:xfrm>
            <a:off x="594360" y="1079500"/>
            <a:ext cx="7955280" cy="5205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1463"/>
            <a:ext cx="8229600" cy="808037"/>
          </a:xfrm>
        </p:spPr>
        <p:txBody>
          <a:bodyPr tIns="63360">
            <a:normAutofit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600" dirty="0"/>
              <a:t>Е-</a:t>
            </a:r>
            <a:r>
              <a:rPr lang="en-US" altLang="sr-Latn-RS" sz="3600" dirty="0" err="1"/>
              <a:t>управа</a:t>
            </a:r>
            <a:r>
              <a:rPr lang="en-US" altLang="sr-Latn-RS" sz="3600" dirty="0"/>
              <a:t> (Е-government)</a:t>
            </a:r>
          </a:p>
        </p:txBody>
      </p:sp>
      <p:sp>
        <p:nvSpPr>
          <p:cNvPr id="7170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5A0209A-B377-4E95-BCD1-D8298B1A154D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7896" r="11880" b="6250"/>
          <a:stretch>
            <a:fillRect/>
          </a:stretch>
        </p:blipFill>
        <p:spPr bwMode="auto">
          <a:xfrm>
            <a:off x="107950" y="1125538"/>
            <a:ext cx="88995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1463"/>
            <a:ext cx="8229600" cy="808037"/>
          </a:xfrm>
        </p:spPr>
        <p:txBody>
          <a:bodyPr tIns="63360">
            <a:normAutofit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600" dirty="0"/>
              <a:t>Е-</a:t>
            </a:r>
            <a:r>
              <a:rPr lang="en-US" altLang="sr-Latn-RS" sz="3600" dirty="0" err="1"/>
              <a:t>управа</a:t>
            </a:r>
            <a:r>
              <a:rPr lang="en-US" altLang="sr-Latn-RS" sz="3600" dirty="0"/>
              <a:t> (Е-government)</a:t>
            </a:r>
          </a:p>
        </p:txBody>
      </p:sp>
      <p:sp>
        <p:nvSpPr>
          <p:cNvPr id="7170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4EEDF1C-9794-41BB-AF46-452BCEE90EA3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922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61925" y="1139525"/>
            <a:ext cx="8820150" cy="5313812"/>
          </a:xfrm>
        </p:spPr>
        <p:txBody>
          <a:bodyPr tIns="57240">
            <a:normAutofit/>
          </a:bodyPr>
          <a:lstStyle/>
          <a:p>
            <a:pPr indent="-341313" algn="just" eaLnBrk="1">
              <a:lnSpc>
                <a:spcPct val="98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 dirty="0" err="1"/>
              <a:t>Уопш</a:t>
            </a:r>
            <a:r>
              <a:rPr lang="sr-Cyrl-RS" altLang="sr-Latn-RS" sz="2800" dirty="0"/>
              <a:t>т</a:t>
            </a:r>
            <a:r>
              <a:rPr lang="en-US" altLang="sr-Latn-RS" sz="2800" dirty="0" err="1"/>
              <a:t>ено</a:t>
            </a:r>
            <a:r>
              <a:rPr lang="en-US" altLang="sr-Latn-RS" sz="2800" dirty="0"/>
              <a:t> </a:t>
            </a:r>
            <a:r>
              <a:rPr lang="en-US" altLang="sr-Latn-RS" sz="2800" dirty="0" err="1"/>
              <a:t>се</a:t>
            </a:r>
            <a:r>
              <a:rPr lang="en-US" altLang="sr-Latn-RS" sz="2800" dirty="0"/>
              <a:t> </a:t>
            </a:r>
            <a:r>
              <a:rPr lang="en-US" altLang="sr-Latn-RS" sz="2800" dirty="0" err="1"/>
              <a:t>може</a:t>
            </a:r>
            <a:r>
              <a:rPr lang="en-US" altLang="sr-Latn-RS" sz="2800" dirty="0"/>
              <a:t> </a:t>
            </a:r>
            <a:r>
              <a:rPr lang="en-US" altLang="sr-Latn-RS" sz="2800" dirty="0" err="1"/>
              <a:t>рећи</a:t>
            </a:r>
            <a:r>
              <a:rPr lang="en-US" altLang="sr-Latn-RS" sz="2800" dirty="0"/>
              <a:t> </a:t>
            </a:r>
            <a:r>
              <a:rPr lang="en-US" altLang="sr-Latn-RS" sz="2800" dirty="0" err="1"/>
              <a:t>да</a:t>
            </a:r>
            <a:r>
              <a:rPr lang="en-US" altLang="sr-Latn-RS" sz="2800" dirty="0"/>
              <a:t> </a:t>
            </a:r>
            <a:r>
              <a:rPr lang="en-US" altLang="sr-Latn-RS" sz="2800" dirty="0" err="1"/>
              <a:t>је</a:t>
            </a:r>
            <a:r>
              <a:rPr lang="en-US" altLang="sr-Latn-RS" sz="2800" dirty="0"/>
              <a:t> </a:t>
            </a:r>
            <a:r>
              <a:rPr lang="en-US" altLang="sr-Latn-RS" sz="2800" dirty="0">
                <a:solidFill>
                  <a:srgbClr val="FFFF00"/>
                </a:solidFill>
              </a:rPr>
              <a:t>Е-</a:t>
            </a:r>
            <a:r>
              <a:rPr lang="sr-Cyrl-RS" altLang="sr-Latn-RS" sz="2800" dirty="0">
                <a:solidFill>
                  <a:srgbClr val="FFFF00"/>
                </a:solidFill>
              </a:rPr>
              <a:t>управа</a:t>
            </a:r>
            <a:r>
              <a:rPr lang="en-US" altLang="sr-Latn-RS" sz="2800" dirty="0">
                <a:solidFill>
                  <a:srgbClr val="FFFF00"/>
                </a:solidFill>
              </a:rPr>
              <a:t> "</a:t>
            </a:r>
            <a:r>
              <a:rPr lang="en-US" altLang="sr-Latn-RS" sz="2800" dirty="0" err="1">
                <a:solidFill>
                  <a:srgbClr val="FFFF00"/>
                </a:solidFill>
              </a:rPr>
              <a:t>коришћење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Интернета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или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других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електронских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система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да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би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поједноставило</a:t>
            </a:r>
            <a:r>
              <a:rPr lang="en-US" altLang="sr-Latn-RS" sz="2800" dirty="0">
                <a:solidFill>
                  <a:srgbClr val="FFFF00"/>
                </a:solidFill>
              </a:rPr>
              <a:t> и </a:t>
            </a:r>
            <a:r>
              <a:rPr lang="en-US" altLang="sr-Latn-RS" sz="2800" dirty="0" err="1">
                <a:solidFill>
                  <a:srgbClr val="FFFF00"/>
                </a:solidFill>
              </a:rPr>
              <a:t>олакшало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комуницирање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владиним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сервисима</a:t>
            </a:r>
            <a:r>
              <a:rPr lang="en-US" altLang="sr-Latn-RS" sz="2800" dirty="0">
                <a:solidFill>
                  <a:srgbClr val="FFFF00"/>
                </a:solidFill>
              </a:rPr>
              <a:t>".</a:t>
            </a:r>
          </a:p>
          <a:p>
            <a:pPr indent="-341313" algn="just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 dirty="0" err="1"/>
              <a:t>или</a:t>
            </a:r>
            <a:r>
              <a:rPr lang="en-US" altLang="sr-Latn-RS" sz="2800" dirty="0"/>
              <a:t> </a:t>
            </a:r>
            <a:r>
              <a:rPr lang="en-US" altLang="sr-Latn-RS" sz="2800" dirty="0" err="1"/>
              <a:t>нешто</a:t>
            </a:r>
            <a:r>
              <a:rPr lang="en-US" altLang="sr-Latn-RS" sz="2800" dirty="0"/>
              <a:t> </a:t>
            </a:r>
            <a:r>
              <a:rPr lang="en-US" altLang="sr-Latn-RS" sz="2800" dirty="0" err="1"/>
              <a:t>другачије</a:t>
            </a:r>
            <a:r>
              <a:rPr lang="en-US" altLang="sr-Latn-RS" sz="2800" dirty="0"/>
              <a:t>: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</a:p>
          <a:p>
            <a:pPr indent="-341313" algn="just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 dirty="0">
                <a:solidFill>
                  <a:srgbClr val="FFFF00"/>
                </a:solidFill>
              </a:rPr>
              <a:t>"Е-</a:t>
            </a:r>
            <a:r>
              <a:rPr lang="sr-Cyrl-RS" altLang="sr-Latn-RS" sz="2800" dirty="0">
                <a:solidFill>
                  <a:srgbClr val="FFFF00"/>
                </a:solidFill>
              </a:rPr>
              <a:t>управа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је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Wеб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базирана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технологија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коју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користи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локална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управа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као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комуникациони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канал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који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је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понуђен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посетиоцима</a:t>
            </a:r>
            <a:r>
              <a:rPr lang="en-US" altLang="sr-Latn-RS" sz="2800" dirty="0">
                <a:solidFill>
                  <a:srgbClr val="FFFF00"/>
                </a:solidFill>
              </a:rPr>
              <a:t>, </a:t>
            </a:r>
            <a:r>
              <a:rPr lang="en-US" altLang="sr-Latn-RS" sz="2800" dirty="0" err="1">
                <a:solidFill>
                  <a:srgbClr val="FFFF00"/>
                </a:solidFill>
              </a:rPr>
              <a:t>грађанима</a:t>
            </a:r>
            <a:r>
              <a:rPr lang="en-US" altLang="sr-Latn-RS" sz="2800" dirty="0">
                <a:solidFill>
                  <a:srgbClr val="FFFF00"/>
                </a:solidFill>
              </a:rPr>
              <a:t>,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пословним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партнерима</a:t>
            </a:r>
            <a:r>
              <a:rPr lang="en-US" altLang="sr-Latn-RS" sz="2800" dirty="0">
                <a:solidFill>
                  <a:srgbClr val="FFFF00"/>
                </a:solidFill>
              </a:rPr>
              <a:t>, </a:t>
            </a:r>
            <a:r>
              <a:rPr lang="en-US" altLang="sr-Latn-RS" sz="2800" dirty="0" err="1">
                <a:solidFill>
                  <a:srgbClr val="FFFF00"/>
                </a:solidFill>
              </a:rPr>
              <a:t>другим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локалним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управама</a:t>
            </a:r>
            <a:r>
              <a:rPr lang="en-US" altLang="sr-Latn-RS" sz="2800" dirty="0">
                <a:solidFill>
                  <a:srgbClr val="FFFF00"/>
                </a:solidFill>
              </a:rPr>
              <a:t> и </a:t>
            </a:r>
            <a:r>
              <a:rPr lang="en-US" altLang="sr-Latn-RS" sz="2800" dirty="0" err="1">
                <a:solidFill>
                  <a:srgbClr val="FFFF00"/>
                </a:solidFill>
              </a:rPr>
              <a:t>запосленима</a:t>
            </a:r>
            <a:r>
              <a:rPr lang="en-US" altLang="sr-Latn-RS" sz="2800" dirty="0">
                <a:solidFill>
                  <a:srgbClr val="FFFF00"/>
                </a:solidFill>
              </a:rPr>
              <a:t>".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34950"/>
            <a:ext cx="8229600" cy="522288"/>
          </a:xfrm>
        </p:spPr>
        <p:txBody>
          <a:bodyPr tIns="57240">
            <a:noAutofit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600" dirty="0"/>
              <a:t>Е-</a:t>
            </a:r>
            <a:r>
              <a:rPr lang="en-US" altLang="sr-Latn-RS" sz="3600" dirty="0" err="1"/>
              <a:t>управа</a:t>
            </a:r>
            <a:r>
              <a:rPr lang="en-US" altLang="sr-Latn-RS" sz="3600" dirty="0"/>
              <a:t> (Е-government)</a:t>
            </a:r>
          </a:p>
        </p:txBody>
      </p:sp>
      <p:sp>
        <p:nvSpPr>
          <p:cNvPr id="8194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817CFC8-B9EF-4BC9-92D0-86464773A7DB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8195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1331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052513"/>
            <a:ext cx="9144000" cy="5253037"/>
          </a:xfrm>
        </p:spPr>
        <p:txBody>
          <a:bodyPr tIns="55800"/>
          <a:lstStyle/>
          <a:p>
            <a:pPr marL="682625" indent="-679450" algn="just" eaLnBrk="1">
              <a:lnSpc>
                <a:spcPct val="98000"/>
              </a:lnSpc>
              <a:buClrTx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400" dirty="0">
                <a:solidFill>
                  <a:srgbClr val="FFFF00"/>
                </a:solidFill>
              </a:rPr>
              <a:t>У Е-government </a:t>
            </a:r>
            <a:r>
              <a:rPr lang="en-US" altLang="sr-Latn-RS" sz="2400" dirty="0" err="1">
                <a:solidFill>
                  <a:srgbClr val="FFFF00"/>
                </a:solidFill>
              </a:rPr>
              <a:t>пословању</a:t>
            </a:r>
            <a:r>
              <a:rPr lang="en-US" altLang="sr-Latn-RS" sz="2400" dirty="0">
                <a:solidFill>
                  <a:srgbClr val="FFFF00"/>
                </a:solidFill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</a:rPr>
              <a:t>могу</a:t>
            </a:r>
            <a:r>
              <a:rPr lang="en-US" altLang="sr-Latn-RS" sz="2400" dirty="0">
                <a:solidFill>
                  <a:srgbClr val="FFFF00"/>
                </a:solidFill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</a:rPr>
              <a:t>јавити</a:t>
            </a:r>
            <a:r>
              <a:rPr lang="en-US" altLang="sr-Latn-RS" sz="2400" dirty="0">
                <a:solidFill>
                  <a:srgbClr val="FFFF00"/>
                </a:solidFill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</a:rPr>
              <a:t>следећи</a:t>
            </a:r>
            <a:r>
              <a:rPr lang="en-US" altLang="sr-Latn-RS" sz="2400" dirty="0">
                <a:solidFill>
                  <a:srgbClr val="FFFF00"/>
                </a:solidFill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</a:rPr>
              <a:t>односи</a:t>
            </a:r>
            <a:r>
              <a:rPr lang="en-US" altLang="sr-Latn-RS" sz="2400" dirty="0">
                <a:solidFill>
                  <a:srgbClr val="FFFF00"/>
                </a:solidFill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</a:rPr>
              <a:t>између</a:t>
            </a:r>
            <a:r>
              <a:rPr lang="en-US" altLang="sr-Latn-RS" sz="2400" dirty="0">
                <a:solidFill>
                  <a:srgbClr val="FFFF00"/>
                </a:solidFill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</a:rPr>
              <a:t>учесника</a:t>
            </a:r>
            <a:r>
              <a:rPr lang="en-US" altLang="sr-Latn-RS" sz="2400" dirty="0">
                <a:solidFill>
                  <a:srgbClr val="FFFF00"/>
                </a:solidFill>
              </a:rPr>
              <a:t>: </a:t>
            </a:r>
          </a:p>
          <a:p>
            <a:pPr marL="682625" indent="-679450" algn="just" eaLnBrk="1">
              <a:lnSpc>
                <a:spcPct val="93000"/>
              </a:lnSpc>
              <a:buSzPct val="43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G2G </a:t>
            </a:r>
            <a:r>
              <a:rPr lang="en-US" altLang="sr-Latn-RS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интранет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(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владин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комуникациони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подсистем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информације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сервиси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) </a:t>
            </a:r>
          </a:p>
          <a:p>
            <a:pPr marL="682625" indent="-679450" algn="just" eaLnBrk="1">
              <a:lnSpc>
                <a:spcPct val="93000"/>
              </a:lnSpc>
              <a:buSzPct val="43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G2Е </a:t>
            </a:r>
            <a:r>
              <a:rPr lang="en-US" altLang="sr-Latn-RS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интранет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(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владини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службеници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, "chat room"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огласна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табла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учење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) </a:t>
            </a:r>
          </a:p>
          <a:p>
            <a:pPr marL="682625" indent="-679450" algn="just" eaLnBrk="1">
              <a:lnSpc>
                <a:spcPct val="93000"/>
              </a:lnSpc>
              <a:buSzPct val="43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400" b="1" dirty="0">
                <a:solidFill>
                  <a:srgbClr val="FFFF00"/>
                </a:solidFill>
                <a:latin typeface="Arial" panose="020B0604020202020204" pitchFamily="34" charset="0"/>
                <a:hlinkClick r:id="rId4"/>
              </a:rPr>
              <a:t>G2B </a:t>
            </a:r>
            <a:r>
              <a:rPr lang="en-US" altLang="sr-Latn-RS" sz="2400" b="1" dirty="0" err="1">
                <a:solidFill>
                  <a:srgbClr val="FFFF00"/>
                </a:solidFill>
                <a:latin typeface="Arial" panose="020B0604020202020204" pitchFamily="34" charset="0"/>
                <a:hlinkClick r:id="rId4"/>
              </a:rPr>
              <a:t>Интернет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(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снабдевање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Информације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сервиси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) </a:t>
            </a:r>
          </a:p>
          <a:p>
            <a:pPr marL="682625" indent="-679450" algn="just" eaLnBrk="1">
              <a:lnSpc>
                <a:spcPct val="93000"/>
              </a:lnSpc>
              <a:buSzPct val="43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B2G </a:t>
            </a:r>
            <a:r>
              <a:rPr lang="en-US" altLang="sr-Latn-RS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Интернет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(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комуникација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пословни</a:t>
            </a:r>
            <a:r>
              <a:rPr lang="sr-Cyrl-R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х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партнера</a:t>
            </a:r>
            <a:r>
              <a:rPr lang="sr-Cyrl-R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са владом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) </a:t>
            </a:r>
          </a:p>
          <a:p>
            <a:pPr marL="682625" indent="-679450" algn="just" eaLnBrk="1">
              <a:lnSpc>
                <a:spcPct val="93000"/>
              </a:lnSpc>
              <a:buSzPct val="43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400" b="1" dirty="0">
                <a:solidFill>
                  <a:srgbClr val="FFFF00"/>
                </a:solidFill>
                <a:latin typeface="Arial" panose="020B0604020202020204" pitchFamily="34" charset="0"/>
                <a:hlinkClick r:id="rId4"/>
              </a:rPr>
              <a:t>G2C </a:t>
            </a:r>
            <a:r>
              <a:rPr lang="en-US" altLang="sr-Latn-RS" sz="2400" b="1" dirty="0" err="1">
                <a:solidFill>
                  <a:srgbClr val="FFFF00"/>
                </a:solidFill>
                <a:latin typeface="Arial" panose="020B0604020202020204" pitchFamily="34" charset="0"/>
                <a:hlinkClick r:id="rId4"/>
              </a:rPr>
              <a:t>Интернет</a:t>
            </a:r>
            <a:r>
              <a:rPr lang="sr-Latn-R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(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Online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сервиси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Дигитална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демократија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) </a:t>
            </a:r>
          </a:p>
          <a:p>
            <a:pPr marL="682625" indent="-679450" algn="just" eaLnBrk="1">
              <a:lnSpc>
                <a:spcPct val="93000"/>
              </a:lnSpc>
              <a:buSzPct val="43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C2G </a:t>
            </a:r>
            <a:r>
              <a:rPr lang="en-US" altLang="sr-Latn-RS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Интернет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(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Комуникација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грађана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са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владом</a:t>
            </a:r>
            <a:r>
              <a:rPr lang="en-US" altLang="sr-Latn-RS" sz="2400" dirty="0">
                <a:solidFill>
                  <a:srgbClr val="FFFF00"/>
                </a:solidFill>
                <a:latin typeface="Arial" panose="020B0604020202020204" pitchFamily="34" charset="0"/>
              </a:rPr>
              <a:t>)...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1"/>
          <p:cNvSpPr>
            <a:spLocks noGrp="1" noChangeArrowheads="1"/>
          </p:cNvSpPr>
          <p:nvPr>
            <p:ph type="title"/>
          </p:nvPr>
        </p:nvSpPr>
        <p:spPr>
          <a:xfrm>
            <a:off x="827584" y="271463"/>
            <a:ext cx="7859216" cy="1147762"/>
          </a:xfrm>
        </p:spPr>
        <p:txBody>
          <a:bodyPr tIns="57240">
            <a:normAutofit fontScale="90000"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600" dirty="0" err="1"/>
              <a:t>Коме</a:t>
            </a:r>
            <a:r>
              <a:rPr lang="en-US" altLang="sr-Latn-RS" sz="3600" dirty="0"/>
              <a:t> </a:t>
            </a:r>
            <a:r>
              <a:rPr lang="en-US" altLang="sr-Latn-RS" sz="3600" dirty="0" err="1"/>
              <a:t>је</a:t>
            </a:r>
            <a:r>
              <a:rPr lang="en-US" altLang="sr-Latn-RS" sz="3600" dirty="0"/>
              <a:t> </a:t>
            </a:r>
            <a:r>
              <a:rPr lang="en-US" altLang="sr-Latn-RS" sz="3600" dirty="0" err="1"/>
              <a:t>потребна</a:t>
            </a:r>
            <a:r>
              <a:rPr lang="en-US" altLang="sr-Latn-RS" sz="3600" dirty="0"/>
              <a:t> </a:t>
            </a:r>
            <a:r>
              <a:rPr lang="en-US" altLang="sr-Latn-RS" sz="3600" dirty="0" err="1"/>
              <a:t>електронска</a:t>
            </a:r>
            <a:r>
              <a:rPr lang="en-US" altLang="sr-Latn-RS" sz="3600" dirty="0"/>
              <a:t> </a:t>
            </a:r>
            <a:r>
              <a:rPr lang="en-US" altLang="sr-Latn-RS" sz="3600" dirty="0" err="1"/>
              <a:t>управа</a:t>
            </a:r>
            <a:r>
              <a:rPr lang="en-US" altLang="sr-Latn-RS" sz="3600" dirty="0"/>
              <a:t>?</a:t>
            </a:r>
          </a:p>
        </p:txBody>
      </p:sp>
      <p:sp>
        <p:nvSpPr>
          <p:cNvPr id="6146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BDD0216-3BF3-4856-9F7C-8CC987B40A15}" type="datetime4">
              <a:rPr lang="sr-Cyrl-RS" smtClean="0"/>
              <a:t>3. новембар 2020.</a:t>
            </a:fld>
            <a:endParaRPr lang="en-US" dirty="0">
              <a:cs typeface="DejaVu Sans" charset="0"/>
            </a:endParaRPr>
          </a:p>
        </p:txBody>
      </p:sp>
      <p:sp>
        <p:nvSpPr>
          <p:cNvPr id="6147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819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77313" y="2636911"/>
            <a:ext cx="8229600" cy="3561771"/>
          </a:xfrm>
        </p:spPr>
        <p:txBody>
          <a:bodyPr>
            <a:normAutofit/>
          </a:bodyPr>
          <a:lstStyle/>
          <a:p>
            <a:pPr marL="682625" indent="-679450" eaLnBrk="1">
              <a:lnSpc>
                <a:spcPct val="98000"/>
              </a:lnSpc>
              <a:buClrTx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US" altLang="sr-Latn-R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1"/>
          <p:cNvSpPr>
            <a:spLocks noGrp="1" noChangeArrowheads="1"/>
          </p:cNvSpPr>
          <p:nvPr>
            <p:ph type="title"/>
          </p:nvPr>
        </p:nvSpPr>
        <p:spPr>
          <a:xfrm>
            <a:off x="827584" y="271463"/>
            <a:ext cx="7859216" cy="1147762"/>
          </a:xfrm>
        </p:spPr>
        <p:txBody>
          <a:bodyPr tIns="57240">
            <a:normAutofit fontScale="90000"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600" dirty="0" err="1"/>
              <a:t>Коме</a:t>
            </a:r>
            <a:r>
              <a:rPr lang="en-US" altLang="sr-Latn-RS" sz="3600" dirty="0"/>
              <a:t> </a:t>
            </a:r>
            <a:r>
              <a:rPr lang="en-US" altLang="sr-Latn-RS" sz="3600" dirty="0" err="1"/>
              <a:t>је</a:t>
            </a:r>
            <a:r>
              <a:rPr lang="en-US" altLang="sr-Latn-RS" sz="3600" dirty="0"/>
              <a:t> </a:t>
            </a:r>
            <a:r>
              <a:rPr lang="en-US" altLang="sr-Latn-RS" sz="3600" dirty="0" err="1"/>
              <a:t>потребна</a:t>
            </a:r>
            <a:r>
              <a:rPr lang="en-US" altLang="sr-Latn-RS" sz="3600" dirty="0"/>
              <a:t> </a:t>
            </a:r>
            <a:r>
              <a:rPr lang="en-US" altLang="sr-Latn-RS" sz="3600" dirty="0" err="1"/>
              <a:t>електронска</a:t>
            </a:r>
            <a:r>
              <a:rPr lang="en-US" altLang="sr-Latn-RS" sz="3600" dirty="0"/>
              <a:t> </a:t>
            </a:r>
            <a:r>
              <a:rPr lang="en-US" altLang="sr-Latn-RS" sz="3600" dirty="0" err="1"/>
              <a:t>управа</a:t>
            </a:r>
            <a:r>
              <a:rPr lang="en-US" altLang="sr-Latn-RS" sz="3600" dirty="0"/>
              <a:t>?</a:t>
            </a:r>
          </a:p>
        </p:txBody>
      </p:sp>
      <p:sp>
        <p:nvSpPr>
          <p:cNvPr id="6146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BDD0216-3BF3-4856-9F7C-8CC987B40A15}" type="datetime4">
              <a:rPr lang="sr-Cyrl-RS" smtClean="0"/>
              <a:t>3. новембар 2020.</a:t>
            </a:fld>
            <a:endParaRPr lang="en-US" dirty="0">
              <a:cs typeface="DejaVu Sans" charset="0"/>
            </a:endParaRPr>
          </a:p>
        </p:txBody>
      </p:sp>
      <p:sp>
        <p:nvSpPr>
          <p:cNvPr id="6147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819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77313" y="2636911"/>
            <a:ext cx="8229600" cy="3561771"/>
          </a:xfrm>
        </p:spPr>
        <p:txBody>
          <a:bodyPr>
            <a:normAutofit/>
          </a:bodyPr>
          <a:lstStyle/>
          <a:p>
            <a:pPr marL="682625" indent="-679450" eaLnBrk="1">
              <a:lnSpc>
                <a:spcPct val="98000"/>
              </a:lnSpc>
              <a:buClrTx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Речју</a:t>
            </a:r>
            <a:r>
              <a:rPr lang="en-US" altLang="sr-Latn-RS" sz="2800" dirty="0">
                <a:solidFill>
                  <a:srgbClr val="FFFF00"/>
                </a:solidFill>
              </a:rPr>
              <a:t> – </a:t>
            </a:r>
            <a:r>
              <a:rPr lang="en-US" altLang="sr-Latn-RS" sz="2800" b="1" dirty="0" err="1">
                <a:solidFill>
                  <a:srgbClr val="FFFF00"/>
                </a:solidFill>
              </a:rPr>
              <a:t>свима</a:t>
            </a:r>
            <a:r>
              <a:rPr lang="en-US" altLang="sr-Latn-RS" sz="2800" dirty="0">
                <a:solidFill>
                  <a:srgbClr val="FFFF00"/>
                </a:solidFill>
              </a:rPr>
              <a:t>: </a:t>
            </a:r>
          </a:p>
          <a:p>
            <a:pPr marL="682625" indent="-679450" eaLnBrk="1">
              <a:buClrTx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US" altLang="sr-Latn-RS" sz="2800" dirty="0">
              <a:solidFill>
                <a:srgbClr val="FFFF00"/>
              </a:solidFill>
            </a:endParaRPr>
          </a:p>
          <a:p>
            <a:pPr marL="682625" indent="-679450" eaLnBrk="1">
              <a:buSzPct val="33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Државном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апарату</a:t>
            </a:r>
            <a:endParaRPr lang="en-US" altLang="sr-Latn-RS" sz="2800" dirty="0">
              <a:solidFill>
                <a:srgbClr val="FFFF00"/>
              </a:solidFill>
            </a:endParaRPr>
          </a:p>
          <a:p>
            <a:pPr marL="682625" indent="-679450" eaLnBrk="1">
              <a:buSzPct val="33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Грађанима</a:t>
            </a:r>
            <a:endParaRPr lang="en-US" altLang="sr-Latn-RS" sz="2800" dirty="0">
              <a:solidFill>
                <a:srgbClr val="FFFF00"/>
              </a:solidFill>
            </a:endParaRPr>
          </a:p>
          <a:p>
            <a:pPr marL="682625" indent="-679450" eaLnBrk="1">
              <a:buSzPct val="33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sr-Cyrl-RS" altLang="sr-Latn-RS" sz="2800" dirty="0">
                <a:solidFill>
                  <a:srgbClr val="FFFF00"/>
                </a:solidFill>
              </a:rPr>
              <a:t>Предузећи</a:t>
            </a:r>
            <a:r>
              <a:rPr lang="en-US" altLang="sr-Latn-RS" sz="2800" dirty="0" err="1">
                <a:solidFill>
                  <a:srgbClr val="FFFF00"/>
                </a:solidFill>
              </a:rPr>
              <a:t>ма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>
                <a:solidFill>
                  <a:srgbClr val="FFC000"/>
                </a:solidFill>
              </a:rPr>
              <a:t>(</a:t>
            </a:r>
            <a:r>
              <a:rPr lang="en-US" altLang="sr-Latn-RS" sz="2800" dirty="0" err="1">
                <a:solidFill>
                  <a:srgbClr val="FFC000"/>
                </a:solidFill>
              </a:rPr>
              <a:t>пре</a:t>
            </a:r>
            <a:r>
              <a:rPr lang="en-US" altLang="sr-Latn-RS" sz="2800" dirty="0">
                <a:solidFill>
                  <a:srgbClr val="FFC000"/>
                </a:solidFill>
              </a:rPr>
              <a:t> </a:t>
            </a:r>
            <a:r>
              <a:rPr lang="en-US" altLang="sr-Latn-RS" sz="2800" dirty="0" err="1">
                <a:solidFill>
                  <a:srgbClr val="FFC000"/>
                </a:solidFill>
              </a:rPr>
              <a:t>свих</a:t>
            </a:r>
            <a:r>
              <a:rPr lang="en-US" altLang="sr-Latn-RS" sz="2800" dirty="0">
                <a:solidFill>
                  <a:srgbClr val="FFC000"/>
                </a:solidFill>
              </a:rPr>
              <a:t>) </a:t>
            </a:r>
            <a:r>
              <a:rPr lang="en-US" altLang="sr-Latn-RS" sz="2800" dirty="0" err="1">
                <a:solidFill>
                  <a:srgbClr val="FFFF00"/>
                </a:solidFill>
              </a:rPr>
              <a:t>из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области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информационих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технологија</a:t>
            </a:r>
            <a:endParaRPr lang="en-US" altLang="sr-Latn-R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58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1463"/>
            <a:ext cx="8229600" cy="628650"/>
          </a:xfrm>
        </p:spPr>
        <p:txBody>
          <a:bodyPr tIns="71640">
            <a:normAutofit/>
          </a:bodyPr>
          <a:lstStyle/>
          <a:p>
            <a:pPr algn="ctr" eaLnBrk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z="3600" b="1" dirty="0"/>
              <a:t>E</a:t>
            </a:r>
            <a:r>
              <a:rPr lang="sr-Cyrl-CS" altLang="sr-Latn-RS" sz="3600" b="1" dirty="0" err="1"/>
              <a:t>лектронск</a:t>
            </a:r>
            <a:r>
              <a:rPr lang="sr-Latn-RS" altLang="sr-Latn-RS" sz="3600" b="1" dirty="0"/>
              <a:t>O</a:t>
            </a:r>
            <a:r>
              <a:rPr lang="sr-Cyrl-CS" altLang="sr-Latn-RS" sz="3600" b="1" dirty="0"/>
              <a:t> </a:t>
            </a:r>
            <a:r>
              <a:rPr lang="sr-Cyrl-CS" altLang="sr-Latn-RS" sz="3600" b="1" dirty="0" err="1"/>
              <a:t>тржишт</a:t>
            </a:r>
            <a:r>
              <a:rPr lang="sr-Latn-RS" altLang="sr-Latn-RS" sz="3600" b="1" dirty="0"/>
              <a:t>E</a:t>
            </a:r>
            <a:endParaRPr lang="sr-Cyrl-CS" altLang="sr-Latn-RS" sz="3600" b="1" dirty="0"/>
          </a:p>
        </p:txBody>
      </p:sp>
      <p:sp>
        <p:nvSpPr>
          <p:cNvPr id="92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8B2F70-A256-4FF0-9371-D88EA5F346CD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10112"/>
              </p:ext>
            </p:extLst>
          </p:nvPr>
        </p:nvGraphicFramePr>
        <p:xfrm>
          <a:off x="251520" y="980728"/>
          <a:ext cx="8640959" cy="515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r:id="rId4" imgW="8039520" imgH="4658040" progId="">
                  <p:embed/>
                </p:oleObj>
              </mc:Choice>
              <mc:Fallback>
                <p:oleObj r:id="rId4" imgW="8039520" imgH="46580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980728"/>
                        <a:ext cx="8640959" cy="515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38010"/>
            <a:ext cx="8229600" cy="628650"/>
          </a:xfrm>
        </p:spPr>
        <p:txBody>
          <a:bodyPr tIns="71640">
            <a:normAutofit/>
          </a:bodyPr>
          <a:lstStyle/>
          <a:p>
            <a:pPr eaLnBrk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Cyrl-CS" altLang="sr-Latn-RS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електронск</a:t>
            </a:r>
            <a:r>
              <a:rPr lang="sr-Latn-RS" altLang="sr-Latn-R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O</a:t>
            </a:r>
            <a:r>
              <a:rPr lang="sr-Cyrl-CS" altLang="sr-Latn-R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sr-Cyrl-CS" altLang="sr-Latn-RS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тржишт</a:t>
            </a:r>
            <a:r>
              <a:rPr lang="sr-Latn-RS" altLang="sr-Latn-R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E</a:t>
            </a:r>
            <a:r>
              <a:rPr lang="sr-Cyrl-CS" altLang="sr-Latn-R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- </a:t>
            </a:r>
            <a:r>
              <a:rPr lang="sr-Cyrl-CS" altLang="sr-Latn-RS" sz="2000" b="1" cap="none" dirty="0">
                <a:solidFill>
                  <a:srgbClr val="FFFF00"/>
                </a:solidFill>
                <a:latin typeface="Times New Roman" panose="02020603050405020304" pitchFamily="18" charset="0"/>
              </a:rPr>
              <a:t>наставак</a:t>
            </a:r>
            <a:endParaRPr lang="sr-Cyrl-CS" altLang="sr-Latn-RS" sz="2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773C2F-5EDB-4102-8723-2877671AC1B7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955193"/>
              </p:ext>
            </p:extLst>
          </p:nvPr>
        </p:nvGraphicFramePr>
        <p:xfrm>
          <a:off x="196548" y="1268760"/>
          <a:ext cx="8911956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r:id="rId4" imgW="8039520" imgH="4658040" progId="">
                  <p:embed/>
                </p:oleObj>
              </mc:Choice>
              <mc:Fallback>
                <p:oleObj r:id="rId4" imgW="8039520" imgH="46580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48" y="1268760"/>
                        <a:ext cx="8911956" cy="49685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5932328" y="3907897"/>
            <a:ext cx="3097213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sr-Latn-R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(</a:t>
            </a:r>
            <a:r>
              <a:rPr lang="en-US" altLang="sr-Latn-R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eSales</a:t>
            </a:r>
            <a:r>
              <a:rPr lang="en-US" altLang="sr-Latn-R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Center)</a:t>
            </a:r>
            <a:endParaRPr lang="en-US" altLang="sr-Latn-R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4888546" y="2885728"/>
            <a:ext cx="2635781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sr-Latn-RS" dirty="0">
                <a:hlinkClick r:id="rId7"/>
              </a:rPr>
              <a:t>_____________</a:t>
            </a:r>
            <a:r>
              <a:rPr lang="sr-Latn-RS" altLang="sr-Latn-RS" dirty="0">
                <a:hlinkClick r:id="rId7"/>
              </a:rPr>
              <a:t>_____</a:t>
            </a:r>
            <a:r>
              <a:rPr lang="en-US" altLang="sr-Latn-RS" dirty="0">
                <a:hlinkClick r:id="rId7"/>
              </a:rPr>
              <a:t>_</a:t>
            </a:r>
            <a:endParaRPr lang="en-US" altLang="sr-Latn-RS" dirty="0"/>
          </a:p>
        </p:txBody>
      </p:sp>
      <p:sp>
        <p:nvSpPr>
          <p:cNvPr id="2057" name="TextBox 2"/>
          <p:cNvSpPr txBox="1">
            <a:spLocks noChangeArrowheads="1"/>
          </p:cNvSpPr>
          <p:nvPr/>
        </p:nvSpPr>
        <p:spPr bwMode="auto">
          <a:xfrm>
            <a:off x="5795913" y="3451973"/>
            <a:ext cx="23764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sr-Latn-RS" dirty="0">
                <a:hlinkClick r:id="rId8"/>
              </a:rPr>
              <a:t>_____________</a:t>
            </a:r>
            <a:r>
              <a:rPr lang="sr-Latn-RS" altLang="sr-Latn-RS" dirty="0">
                <a:hlinkClick r:id="rId8"/>
              </a:rPr>
              <a:t>__</a:t>
            </a:r>
            <a:r>
              <a:rPr lang="en-US" altLang="sr-Latn-RS" dirty="0">
                <a:hlinkClick r:id="rId8"/>
              </a:rPr>
              <a:t>__</a:t>
            </a:r>
            <a:endParaRPr lang="en-US" altLang="sr-Latn-RS" dirty="0"/>
          </a:p>
        </p:txBody>
      </p:sp>
      <p:sp>
        <p:nvSpPr>
          <p:cNvPr id="2058" name="TextBox 3"/>
          <p:cNvSpPr txBox="1">
            <a:spLocks noChangeArrowheads="1"/>
          </p:cNvSpPr>
          <p:nvPr/>
        </p:nvSpPr>
        <p:spPr bwMode="auto">
          <a:xfrm>
            <a:off x="3896082" y="4596634"/>
            <a:ext cx="15128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sr-Latn-RS" dirty="0">
                <a:hlinkClick r:id="rId9"/>
              </a:rPr>
              <a:t>__________</a:t>
            </a:r>
            <a:endParaRPr lang="en-US" altLang="sr-Latn-RS" dirty="0"/>
          </a:p>
        </p:txBody>
      </p:sp>
      <p:sp>
        <p:nvSpPr>
          <p:cNvPr id="2059" name="TextBox 4"/>
          <p:cNvSpPr txBox="1">
            <a:spLocks noChangeArrowheads="1"/>
          </p:cNvSpPr>
          <p:nvPr/>
        </p:nvSpPr>
        <p:spPr bwMode="auto">
          <a:xfrm>
            <a:off x="4355976" y="5197091"/>
            <a:ext cx="17287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sr-Latn-RS">
                <a:hlinkClick r:id="rId10"/>
              </a:rPr>
              <a:t>___________</a:t>
            </a:r>
            <a:endParaRPr lang="en-US" altLang="sr-Latn-RS"/>
          </a:p>
        </p:txBody>
      </p:sp>
      <p:sp>
        <p:nvSpPr>
          <p:cNvPr id="2060" name="TextBox 5"/>
          <p:cNvSpPr txBox="1">
            <a:spLocks noChangeArrowheads="1"/>
          </p:cNvSpPr>
          <p:nvPr/>
        </p:nvSpPr>
        <p:spPr bwMode="auto">
          <a:xfrm>
            <a:off x="5140165" y="5759843"/>
            <a:ext cx="188010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sr-Latn-RS" dirty="0">
                <a:hlinkClick r:id="rId11"/>
              </a:rPr>
              <a:t>_______</a:t>
            </a:r>
            <a:r>
              <a:rPr lang="sr-Latn-RS" altLang="sr-Latn-RS" dirty="0">
                <a:hlinkClick r:id="rId11"/>
              </a:rPr>
              <a:t>__</a:t>
            </a:r>
            <a:r>
              <a:rPr lang="en-US" altLang="sr-Latn-RS" dirty="0">
                <a:hlinkClick r:id="rId11"/>
              </a:rPr>
              <a:t>____</a:t>
            </a:r>
            <a:endParaRPr lang="en-US" altLang="sr-Latn-R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5788"/>
            <a:ext cx="8229600" cy="898996"/>
          </a:xfrm>
        </p:spPr>
        <p:txBody>
          <a:bodyPr tIns="57240">
            <a:normAutofit fontScale="90000"/>
          </a:bodyPr>
          <a:lstStyle/>
          <a:p>
            <a:pPr algn="ctr"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Koncept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elektronskog</a:t>
            </a:r>
            <a:r>
              <a:rPr lang="en-US" altLang="sr-Latn-RS" sz="2800" dirty="0">
                <a:solidFill>
                  <a:srgbClr val="FFFF00"/>
                </a:solidFill>
              </a:rPr>
              <a:t> poslovanja</a:t>
            </a:r>
            <a:r>
              <a:rPr lang="sr-Latn-RS" altLang="sr-Latn-RS" sz="2800" dirty="0">
                <a:solidFill>
                  <a:srgbClr val="FFFF00"/>
                </a:solidFill>
              </a:rPr>
              <a:t> SA ASPEKTA </a:t>
            </a:r>
            <a:r>
              <a:rPr lang="sr-Latn-RS" altLang="sr-Latn-RS" sz="2800" b="1" dirty="0">
                <a:solidFill>
                  <a:srgbClr val="FFFF00"/>
                </a:solidFill>
              </a:rPr>
              <a:t>DELATNOSTI</a:t>
            </a:r>
            <a:endParaRPr lang="en-US" altLang="sr-Latn-RS" sz="2800" b="1" dirty="0">
              <a:solidFill>
                <a:srgbClr val="FFFF00"/>
              </a:solidFill>
            </a:endParaRPr>
          </a:p>
        </p:txBody>
      </p:sp>
      <p:sp>
        <p:nvSpPr>
          <p:cNvPr id="112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2E8135-1121-4BAA-B687-4019323DCD87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cs typeface="DejaVu Sans" charset="0"/>
              </a:rPr>
              <a:t>Електронско пословање</a:t>
            </a:r>
            <a:endParaRPr lang="en-US" dirty="0">
              <a:cs typeface="DejaVu Sans" charset="0"/>
            </a:endParaRP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179388" y="2060848"/>
            <a:ext cx="8820150" cy="398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8748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88000"/>
              </a:lnSpc>
              <a:spcBef>
                <a:spcPts val="775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Online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prodaja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vlastitih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dobara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usluga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  <a:hlinkClick r:id="rId4"/>
              </a:rPr>
              <a:t>C2C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(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eng.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  <a:hlinkClick r:id="rId5"/>
              </a:rPr>
              <a:t>e-Sales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  <a:p>
            <a:pPr eaLnBrk="1">
              <a:lnSpc>
                <a:spcPct val="88000"/>
              </a:lnSpc>
              <a:spcBef>
                <a:spcPts val="775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Online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nabavka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dobara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usluga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(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eng.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  <a:hlinkClick r:id="rId6"/>
              </a:rPr>
              <a:t>e-Procurement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  <a:p>
            <a:pPr eaLnBrk="1">
              <a:lnSpc>
                <a:spcPct val="88000"/>
              </a:lnSpc>
              <a:spcBef>
                <a:spcPts val="775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Elektronsko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trgovanje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(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eng.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  <a:hlinkClick r:id="rId7"/>
              </a:rPr>
              <a:t>e-Commerce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  <a:p>
            <a:pPr eaLnBrk="1">
              <a:lnSpc>
                <a:spcPct val="88000"/>
              </a:lnSpc>
              <a:spcBef>
                <a:spcPts val="775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Online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zabava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rekreacija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(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eng.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  <a:hlinkClick r:id="rId8"/>
              </a:rPr>
              <a:t>e-Entertainment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, 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  <a:hlinkClick r:id="rId9"/>
              </a:rPr>
              <a:t>e-Recreation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  <a:hlinkClick r:id="rId10"/>
              </a:rPr>
              <a:t>2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  <a:p>
            <a:pPr eaLnBrk="1">
              <a:lnSpc>
                <a:spcPct val="88000"/>
              </a:lnSpc>
              <a:spcBef>
                <a:spcPts val="775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Elektronsko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bankarstvo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online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finansijske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transakcije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(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  <a:hlinkClick r:id="rId11"/>
              </a:rPr>
              <a:t>e-Banking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, 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  <a:hlinkClick r:id="rId12"/>
              </a:rPr>
              <a:t>e-Payment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, </a:t>
            </a:r>
            <a:r>
              <a:rPr lang="en-US" altLang="sr-Latn-RS" sz="2400" b="1" i="1" dirty="0">
                <a:solidFill>
                  <a:srgbClr val="FFFF00"/>
                </a:solidFill>
                <a:latin typeface="Calibri" panose="020F0502020204030204" pitchFamily="34" charset="0"/>
              </a:rPr>
              <a:t>E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lectronic </a:t>
            </a:r>
            <a:r>
              <a:rPr lang="en-US" altLang="sr-Latn-RS" sz="2400" b="1" i="1" dirty="0">
                <a:solidFill>
                  <a:srgbClr val="FFFF00"/>
                </a:solidFill>
                <a:latin typeface="Calibri" panose="020F0502020204030204" pitchFamily="34" charset="0"/>
              </a:rPr>
              <a:t>F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unds </a:t>
            </a:r>
            <a:r>
              <a:rPr lang="en-US" altLang="sr-Latn-RS" sz="2400" b="1" i="1" dirty="0">
                <a:solidFill>
                  <a:srgbClr val="FFFF00"/>
                </a:solidFill>
                <a:latin typeface="Calibri" panose="020F0502020204030204" pitchFamily="34" charset="0"/>
              </a:rPr>
              <a:t>T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ransfer)</a:t>
            </a:r>
          </a:p>
          <a:p>
            <a:pPr eaLnBrk="1">
              <a:lnSpc>
                <a:spcPct val="88000"/>
              </a:lnSpc>
              <a:spcBef>
                <a:spcPts val="775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Elektronsko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izdavaštvo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(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  <a:hlinkClick r:id="rId13"/>
              </a:rPr>
              <a:t>e-</a:t>
            </a:r>
            <a:r>
              <a:rPr lang="en-US" altLang="sr-Latn-RS" sz="2400" i="1" dirty="0" err="1">
                <a:solidFill>
                  <a:srgbClr val="FFFF00"/>
                </a:solidFill>
                <a:latin typeface="Calibri" panose="020F0502020204030204" pitchFamily="34" charset="0"/>
                <a:hlinkClick r:id="rId13"/>
              </a:rPr>
              <a:t>Publising</a:t>
            </a:r>
            <a:r>
              <a:rPr lang="en-US" altLang="sr-Latn-RS" sz="2400" i="1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4800" cy="114192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Cyrl-CS" dirty="0"/>
              <a:t>Развој електронског Пословања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53761" y="1960200"/>
            <a:ext cx="7837920" cy="355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Унутрашња интеграција обухвата електронско слање разних врста пословних докумената у све делове предузећа. </a:t>
            </a:r>
            <a:endParaRPr lang="sr-Latn-RS" sz="3266" dirty="0">
              <a:solidFill>
                <a:srgbClr val="FFFF00"/>
              </a:solidFill>
              <a:latin typeface="Times New Roman" pitchFamily="16" charset="0"/>
            </a:endParaRPr>
          </a:p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Информације о пословању стоје на располагању свима у предузећу и могу се ефикасно претраживати.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4016" y="6375547"/>
            <a:ext cx="2137410" cy="365125"/>
          </a:xfrm>
        </p:spPr>
        <p:txBody>
          <a:bodyPr/>
          <a:lstStyle/>
          <a:p>
            <a:pPr algn="ctr">
              <a:defRPr/>
            </a:pPr>
            <a:fld id="{BE42ADC7-4B2D-41D1-9791-ECC4CF71853A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0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5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122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67B386-0334-4E36-B080-AF0DB68F4810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15366" name="Text Box 2"/>
          <p:cNvSpPr txBox="1">
            <a:spLocks noChangeArrowheads="1"/>
          </p:cNvSpPr>
          <p:nvPr/>
        </p:nvSpPr>
        <p:spPr bwMode="auto">
          <a:xfrm>
            <a:off x="539750" y="1700213"/>
            <a:ext cx="82296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904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MODELI ELEKTRONSKE TRGOVINE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SzPct val="3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Storefront model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SzPct val="3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Aukcijski</a:t>
            </a: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 model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SzPct val="3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Portal </a:t>
            </a:r>
            <a:r>
              <a:rPr lang="en-US" altLang="sr-Latn-RS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modeli</a:t>
            </a:r>
            <a:endParaRPr lang="en-US" altLang="sr-Latn-RS" sz="32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97000"/>
              </a:lnSpc>
              <a:spcBef>
                <a:spcPts val="775"/>
              </a:spcBef>
              <a:buSzPct val="3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Dynamic Pricing model (</a:t>
            </a:r>
            <a:r>
              <a:rPr lang="en-US" altLang="sr-Latn-RS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dinamički</a:t>
            </a: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 model </a:t>
            </a:r>
            <a:r>
              <a:rPr lang="en-US" altLang="sr-Latn-RS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određivanja</a:t>
            </a: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cena</a:t>
            </a: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SzPct val="3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Online trading and lending model (model </a:t>
            </a:r>
            <a:r>
              <a:rPr lang="en-US" altLang="sr-Latn-RS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onlajn</a:t>
            </a: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trgovanja</a:t>
            </a: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kreditiranja</a:t>
            </a:r>
            <a:r>
              <a:rPr lang="en-US" altLang="sr-Latn-RS" sz="3200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133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0E81A6-1164-4304-BDA1-6395D37AF2F9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16390" name="Text Box 2"/>
          <p:cNvSpPr txBox="1">
            <a:spLocks noChangeArrowheads="1"/>
          </p:cNvSpPr>
          <p:nvPr/>
        </p:nvSpPr>
        <p:spPr bwMode="auto">
          <a:xfrm>
            <a:off x="539750" y="1260475"/>
            <a:ext cx="8229600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996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1171575" indent="-49688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3000">
                <a:solidFill>
                  <a:srgbClr val="FFFF00"/>
                </a:solidFill>
                <a:latin typeface="Calibri" panose="020F0502020204030204" pitchFamily="34" charset="0"/>
              </a:rPr>
              <a:t>STOREFRONT MODEL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Omogućava proizvođačima da prodaju svoje proizvode na Webu 24 časa dnevno širom sveta.</a:t>
            </a:r>
          </a:p>
          <a:p>
            <a:pPr eaLnBrk="1">
              <a:lnSpc>
                <a:spcPct val="78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3000">
                <a:solidFill>
                  <a:srgbClr val="FFFF00"/>
                </a:solidFill>
                <a:latin typeface="Calibri" panose="020F0502020204030204" pitchFamily="34" charset="0"/>
              </a:rPr>
              <a:t>Sadrži:</a:t>
            </a:r>
          </a:p>
          <a:p>
            <a:pPr lvl="1" eaLnBrk="1">
              <a:lnSpc>
                <a:spcPct val="78000"/>
              </a:lnSpc>
              <a:spcBef>
                <a:spcPts val="688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Online katalog sa proizvodima</a:t>
            </a:r>
          </a:p>
          <a:p>
            <a:pPr lvl="1" eaLnBrk="1">
              <a:lnSpc>
                <a:spcPct val="78000"/>
              </a:lnSpc>
              <a:spcBef>
                <a:spcPts val="688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Proceduru kupovine</a:t>
            </a:r>
          </a:p>
          <a:p>
            <a:pPr lvl="1" eaLnBrk="1">
              <a:lnSpc>
                <a:spcPct val="78000"/>
              </a:lnSpc>
              <a:spcBef>
                <a:spcPts val="688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Obezbeđeno plaćanje</a:t>
            </a:r>
          </a:p>
          <a:p>
            <a:pPr lvl="1" eaLnBrk="1">
              <a:lnSpc>
                <a:spcPct val="78000"/>
              </a:lnSpc>
              <a:spcBef>
                <a:spcPts val="688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Server proizvođača</a:t>
            </a:r>
          </a:p>
          <a:p>
            <a:pPr lvl="1" eaLnBrk="1">
              <a:lnSpc>
                <a:spcPct val="78000"/>
              </a:lnSpc>
              <a:spcBef>
                <a:spcPts val="688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Bazu podataka proizvođača</a:t>
            </a:r>
          </a:p>
          <a:p>
            <a:pPr eaLnBrk="1">
              <a:lnSpc>
                <a:spcPct val="78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3000">
                <a:solidFill>
                  <a:srgbClr val="FFFF00"/>
                </a:solidFill>
                <a:latin typeface="Calibri" panose="020F0502020204030204" pitchFamily="34" charset="0"/>
              </a:rPr>
              <a:t>Pruža veliki izbor proizvoda i usluga. </a:t>
            </a:r>
          </a:p>
          <a:p>
            <a:pPr eaLnBrk="1">
              <a:lnSpc>
                <a:spcPct val="78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3000">
                <a:solidFill>
                  <a:srgbClr val="FFFF00"/>
                </a:solidFill>
                <a:latin typeface="Calibri" panose="020F0502020204030204" pitchFamily="34" charset="0"/>
              </a:rPr>
              <a:t>Primer: </a:t>
            </a:r>
            <a:r>
              <a:rPr lang="en-US" altLang="sr-Latn-RS" sz="3000">
                <a:solidFill>
                  <a:srgbClr val="FFFF00"/>
                </a:solidFill>
                <a:latin typeface="Calibri" panose="020F0502020204030204" pitchFamily="34" charset="0"/>
                <a:hlinkClick r:id="rId4"/>
              </a:rPr>
              <a:t>DELL</a:t>
            </a:r>
            <a:endParaRPr lang="en-US" altLang="sr-Latn-RS" sz="300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5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143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64D77-3003-4FA2-BC17-1B003D9EC616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17414" name="Text Box 2"/>
          <p:cNvSpPr txBox="1">
            <a:spLocks noChangeArrowheads="1"/>
          </p:cNvSpPr>
          <p:nvPr/>
        </p:nvSpPr>
        <p:spPr bwMode="auto">
          <a:xfrm>
            <a:off x="411163" y="1260475"/>
            <a:ext cx="82296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9216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88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3000">
                <a:solidFill>
                  <a:srgbClr val="FFFF00"/>
                </a:solidFill>
                <a:latin typeface="Calibri" panose="020F0502020204030204" pitchFamily="34" charset="0"/>
              </a:rPr>
              <a:t>AUKCIJSKI MODEL</a:t>
            </a:r>
          </a:p>
          <a:p>
            <a:pPr algn="just" eaLnBrk="1">
              <a:lnSpc>
                <a:spcPct val="88000"/>
              </a:lnSpc>
              <a:spcBef>
                <a:spcPts val="775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Organizovani su kao forumi za online kupovinu</a:t>
            </a:r>
          </a:p>
          <a:p>
            <a:pPr eaLnBrk="1">
              <a:lnSpc>
                <a:spcPct val="88000"/>
              </a:lnSpc>
              <a:spcBef>
                <a:spcPts val="775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Korisnici se loguju kao licitant ili prodavac</a:t>
            </a:r>
          </a:p>
          <a:p>
            <a:pPr algn="just" eaLnBrk="1">
              <a:lnSpc>
                <a:spcPct val="88000"/>
              </a:lnSpc>
              <a:spcBef>
                <a:spcPts val="775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Prodavac šalje podatke o predmetu prodaje, minimalnu cenu i krajnji rok za završetak aukcije</a:t>
            </a:r>
          </a:p>
          <a:p>
            <a:pPr algn="just" eaLnBrk="1">
              <a:lnSpc>
                <a:spcPct val="88000"/>
              </a:lnSpc>
              <a:spcBef>
                <a:spcPts val="775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Licitant pretražuje sajt, pregleda trenutne licitatorske aktivnosti i licitira</a:t>
            </a:r>
          </a:p>
          <a:p>
            <a:pPr algn="just" eaLnBrk="1">
              <a:lnSpc>
                <a:spcPct val="88000"/>
              </a:lnSpc>
              <a:spcBef>
                <a:spcPts val="775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Aukcijski sajtovi po završetku licitacije uklanjaju predmet prodaje iz ponude.</a:t>
            </a:r>
            <a:r>
              <a:rPr lang="en-US" altLang="sr-Latn-RS" sz="300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"/>
          <p:cNvSpPr>
            <a:spLocks noGrp="1" noChangeArrowheads="1"/>
          </p:cNvSpPr>
          <p:nvPr>
            <p:ph type="title"/>
          </p:nvPr>
        </p:nvSpPr>
        <p:spPr>
          <a:xfrm>
            <a:off x="360363" y="385763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1536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99649E-7F18-443C-85A1-3112806ADB97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18438" name="Text Box 2"/>
          <p:cNvSpPr txBox="1">
            <a:spLocks noChangeArrowheads="1"/>
          </p:cNvSpPr>
          <p:nvPr/>
        </p:nvSpPr>
        <p:spPr bwMode="auto">
          <a:xfrm>
            <a:off x="434975" y="960438"/>
            <a:ext cx="82296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652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2600">
                <a:solidFill>
                  <a:srgbClr val="FFFF00"/>
                </a:solidFill>
                <a:latin typeface="Calibri" panose="020F0502020204030204" pitchFamily="34" charset="0"/>
              </a:rPr>
              <a:t>AUKCIJSKI MODEL npr.</a:t>
            </a:r>
            <a:r>
              <a:rPr lang="en-US" altLang="sr-Latn-RS" sz="3200">
                <a:solidFill>
                  <a:srgbClr val="FFFF00"/>
                </a:solidFill>
                <a:latin typeface="Calibri" panose="020F0502020204030204" pitchFamily="34" charset="0"/>
              </a:rPr>
              <a:t>:   </a:t>
            </a:r>
            <a:r>
              <a:rPr lang="en-US" altLang="sr-Latn-RS" sz="3200" b="1">
                <a:solidFill>
                  <a:srgbClr val="CCCCFF"/>
                </a:solidFill>
                <a:latin typeface="Calibri" panose="020F0502020204030204" pitchFamily="34" charset="0"/>
                <a:hlinkClick r:id="rId3"/>
              </a:rPr>
              <a:t>www.ebay.com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FB1917-C3B1-4EAB-94BD-433E6BE10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0" t="5201" r="54725" b="5201"/>
          <a:stretch/>
        </p:blipFill>
        <p:spPr>
          <a:xfrm>
            <a:off x="1053986" y="1759803"/>
            <a:ext cx="7036028" cy="4572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0464A-5437-491B-B5F7-7C84AC2530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1" t="2401" r="54724" b="5201"/>
          <a:stretch/>
        </p:blipFill>
        <p:spPr>
          <a:xfrm>
            <a:off x="1619672" y="1586907"/>
            <a:ext cx="7307982" cy="45945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5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163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1FD819-B250-4E32-B7A3-98E2717FADE0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19462" name="Text Box 2"/>
          <p:cNvSpPr txBox="1">
            <a:spLocks noChangeArrowheads="1"/>
          </p:cNvSpPr>
          <p:nvPr/>
        </p:nvSpPr>
        <p:spPr bwMode="auto">
          <a:xfrm>
            <a:off x="179388" y="1187450"/>
            <a:ext cx="84963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456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908050" indent="-20478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PORTAL MODELI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ClrTx/>
              <a:buFontTx/>
              <a:buNone/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Obično nude vesti, sport, vreme kao i mogućnost pretraživanja Web-a.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Portali su podeljeni na tri vrste:</a:t>
            </a:r>
          </a:p>
          <a:p>
            <a:pPr lvl="1" eaLnBrk="1">
              <a:lnSpc>
                <a:spcPct val="97000"/>
              </a:lnSpc>
              <a:spcBef>
                <a:spcPts val="688"/>
              </a:spcBef>
              <a:buSzPct val="42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Horizontalni – agregatizuju informaciju o širokom opsegu tema</a:t>
            </a:r>
          </a:p>
          <a:p>
            <a:pPr lvl="1" eaLnBrk="1">
              <a:lnSpc>
                <a:spcPct val="97000"/>
              </a:lnSpc>
              <a:spcBef>
                <a:spcPts val="688"/>
              </a:spcBef>
              <a:buSzPct val="42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Vertikalni – nude veliki broj informacija koje pripadaju jednoj oblasti</a:t>
            </a:r>
          </a:p>
          <a:p>
            <a:pPr lvl="1" eaLnBrk="1">
              <a:lnSpc>
                <a:spcPct val="97000"/>
              </a:lnSpc>
              <a:spcBef>
                <a:spcPts val="688"/>
              </a:spcBef>
              <a:buSzPct val="42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Afinitetni – kao vertikalini, ali tačno usmereni ka specifičnom segmentu tržišta ili ka određenom događaju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Online kupovina je popularni dodatak većini portala.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"/>
          <p:cNvSpPr>
            <a:spLocks noGrp="1" noChangeArrowheads="1"/>
          </p:cNvSpPr>
          <p:nvPr>
            <p:ph type="title"/>
          </p:nvPr>
        </p:nvSpPr>
        <p:spPr>
          <a:xfrm>
            <a:off x="471488" y="32543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EC91C4-2713-4E1B-BB53-C17258B4C07E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0486" name="Text Box 2"/>
          <p:cNvSpPr txBox="1">
            <a:spLocks noChangeArrowheads="1"/>
          </p:cNvSpPr>
          <p:nvPr/>
        </p:nvSpPr>
        <p:spPr bwMode="auto">
          <a:xfrm>
            <a:off x="352425" y="957263"/>
            <a:ext cx="8380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628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Primer horizontalnog portala:    </a:t>
            </a:r>
            <a:r>
              <a:rPr lang="en-US" altLang="sr-Latn-RS" sz="2500" b="1">
                <a:solidFill>
                  <a:srgbClr val="FFFF00"/>
                </a:solidFill>
                <a:latin typeface="Calibri" panose="020F0502020204030204" pitchFamily="34" charset="0"/>
                <a:hlinkClick r:id="rId3"/>
              </a:rPr>
              <a:t>www.yahoo.com</a:t>
            </a:r>
            <a:endParaRPr lang="en-US" altLang="sr-Latn-RS" sz="2500" b="1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247B9-D4E0-4393-AF56-B1D249B81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7" t="5201" r="57875" b="5201"/>
          <a:stretch/>
        </p:blipFill>
        <p:spPr>
          <a:xfrm>
            <a:off x="1115616" y="1419225"/>
            <a:ext cx="7242212" cy="49366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204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1843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E68D12-121D-4B67-9821-328BC923FF38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1510" name="Text Box 2"/>
          <p:cNvSpPr txBox="1">
            <a:spLocks noChangeArrowheads="1"/>
          </p:cNvSpPr>
          <p:nvPr/>
        </p:nvSpPr>
        <p:spPr bwMode="auto">
          <a:xfrm>
            <a:off x="360363" y="720725"/>
            <a:ext cx="838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628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Primer horizontalnog portala        </a:t>
            </a:r>
            <a:r>
              <a:rPr lang="en-US" altLang="sr-Latn-RS" sz="2500" b="1">
                <a:solidFill>
                  <a:srgbClr val="FFFF00"/>
                </a:solidFill>
                <a:latin typeface="Calibri" panose="020F0502020204030204" pitchFamily="34" charset="0"/>
                <a:hlinkClick r:id="rId3"/>
              </a:rPr>
              <a:t>www.b92.net</a:t>
            </a:r>
            <a:endParaRPr lang="en-US" altLang="sr-Latn-RS" sz="2500" b="1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8BDC8-DA50-4AF4-8765-CC43D98E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1" t="5201" r="61025" b="5201"/>
          <a:stretch/>
        </p:blipFill>
        <p:spPr>
          <a:xfrm>
            <a:off x="1321979" y="1140951"/>
            <a:ext cx="6192688" cy="52148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204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1945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EEBE3D-EC4A-4CD7-B532-1F46A741BC26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2534" name="Text Box 2"/>
          <p:cNvSpPr txBox="1">
            <a:spLocks noChangeArrowheads="1"/>
          </p:cNvSpPr>
          <p:nvPr/>
        </p:nvSpPr>
        <p:spPr bwMode="auto">
          <a:xfrm>
            <a:off x="360363" y="720725"/>
            <a:ext cx="838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628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Primer horizontalnog portala        </a:t>
            </a:r>
            <a:r>
              <a:rPr lang="en-US" altLang="sr-Latn-RS" sz="2500" b="1">
                <a:solidFill>
                  <a:srgbClr val="FFFF00"/>
                </a:solidFill>
                <a:latin typeface="Calibri" panose="020F0502020204030204" pitchFamily="34" charset="0"/>
              </a:rPr>
              <a:t>www.b92.net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1DB52-1556-4AFD-9B20-C326D1D4C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1" r="52363" b="5201"/>
          <a:stretch/>
        </p:blipFill>
        <p:spPr>
          <a:xfrm>
            <a:off x="0" y="1324588"/>
            <a:ext cx="9097922" cy="481268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204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04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1F01C8-505D-4D4D-B715-DB53A8FF6AB6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3558" name="Text Box 2"/>
          <p:cNvSpPr txBox="1">
            <a:spLocks noChangeArrowheads="1"/>
          </p:cNvSpPr>
          <p:nvPr/>
        </p:nvSpPr>
        <p:spPr bwMode="auto">
          <a:xfrm>
            <a:off x="360363" y="720725"/>
            <a:ext cx="838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628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Primer horizontalnog portala        </a:t>
            </a:r>
            <a:r>
              <a:rPr lang="en-US" altLang="sr-Latn-RS" sz="2500" b="1">
                <a:solidFill>
                  <a:srgbClr val="FFFF00"/>
                </a:solidFill>
                <a:latin typeface="Calibri" panose="020F0502020204030204" pitchFamily="34" charset="0"/>
              </a:rPr>
              <a:t>www.b92.net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154DAC-2AD6-4283-84F5-8A27E8833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r="50000" b="5201"/>
          <a:stretch/>
        </p:blipFill>
        <p:spPr>
          <a:xfrm>
            <a:off x="107504" y="1553287"/>
            <a:ext cx="8928992" cy="48760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204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16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15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782B7C-BADE-43F8-B3CF-41D9D96F66F7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4582" name="Text Box 2"/>
          <p:cNvSpPr txBox="1">
            <a:spLocks noChangeArrowheads="1"/>
          </p:cNvSpPr>
          <p:nvPr/>
        </p:nvSpPr>
        <p:spPr bwMode="auto">
          <a:xfrm>
            <a:off x="539750" y="720725"/>
            <a:ext cx="838041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456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3200">
                <a:solidFill>
                  <a:srgbClr val="FFFF00"/>
                </a:solidFill>
                <a:latin typeface="Calibri" panose="020F0502020204030204" pitchFamily="34" charset="0"/>
              </a:rPr>
              <a:t>Primer vertikalnog portala       </a:t>
            </a:r>
            <a:r>
              <a:rPr lang="en-US" altLang="sr-Latn-RS" sz="2800" b="1">
                <a:solidFill>
                  <a:srgbClr val="CCCCFF"/>
                </a:solidFill>
                <a:latin typeface="Calibri" panose="020F0502020204030204" pitchFamily="34" charset="0"/>
                <a:hlinkClick r:id="rId3"/>
              </a:rPr>
              <a:t>http://www.acm.org</a:t>
            </a:r>
            <a:r>
              <a:rPr lang="en-US" altLang="sr-Latn-RS" sz="3200" b="1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360363" y="3060700"/>
            <a:ext cx="467995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4"/>
              </a:rPr>
              <a:t>Special Interest Groups (SIGs)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5"/>
              </a:rPr>
              <a:t>Publications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6"/>
              </a:rPr>
              <a:t>Membership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7"/>
              </a:rPr>
              <a:t>Digital Library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8"/>
              </a:rPr>
              <a:t>Libraries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9"/>
              </a:rPr>
              <a:t>Educational Activities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10"/>
              </a:rPr>
              <a:t>Learning Center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11"/>
              </a:rPr>
              <a:t>Tech Packs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12"/>
              </a:rPr>
              <a:t>Career &amp; Job Center</a:t>
            </a:r>
          </a:p>
        </p:txBody>
      </p:sp>
      <p:sp>
        <p:nvSpPr>
          <p:cNvPr id="24584" name="Text Box 4"/>
          <p:cNvSpPr txBox="1">
            <a:spLocks noChangeArrowheads="1"/>
          </p:cNvSpPr>
          <p:nvPr/>
        </p:nvSpPr>
        <p:spPr bwMode="auto">
          <a:xfrm>
            <a:off x="5040313" y="3060700"/>
            <a:ext cx="4103687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en-US" altLang="sr-Latn-RS" sz="1000">
                <a:solidFill>
                  <a:srgbClr val="FFFF00"/>
                </a:solidFill>
              </a:rPr>
              <a:t> </a:t>
            </a:r>
            <a:r>
              <a:rPr lang="en-US" altLang="sr-Latn-RS" sz="2400">
                <a:solidFill>
                  <a:srgbClr val="CCCCFF"/>
                </a:solidFill>
                <a:hlinkClick r:id="rId13"/>
              </a:rPr>
              <a:t>Conferences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14"/>
              </a:rPr>
              <a:t>Calendar of Events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15"/>
              </a:rPr>
              <a:t>Awards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16"/>
              </a:rPr>
              <a:t>Boards &amp; Committees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17"/>
              </a:rPr>
              <a:t>Public Policy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18"/>
              </a:rPr>
              <a:t>ACM Blogs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19"/>
              </a:rPr>
              <a:t>Computing News</a:t>
            </a:r>
            <a:r>
              <a:rPr lang="en-US" altLang="sr-Latn-RS" sz="240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en-US" altLang="sr-Latn-RS" sz="2400">
                <a:solidFill>
                  <a:srgbClr val="CCCCFF"/>
                </a:solidFill>
                <a:hlinkClick r:id="rId20"/>
              </a:rPr>
              <a:t>Buy Proceedings &amp; Videos</a:t>
            </a:r>
            <a:r>
              <a:rPr lang="en-US" altLang="sr-Latn-RS" sz="1000">
                <a:solidFill>
                  <a:srgbClr val="FFFF00"/>
                </a:solidFill>
              </a:rPr>
              <a:t>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en-US" altLang="sr-Latn-RS" sz="1000">
              <a:solidFill>
                <a:srgbClr val="FFFF00"/>
              </a:solidFill>
            </a:endParaRPr>
          </a:p>
        </p:txBody>
      </p:sp>
      <p:sp>
        <p:nvSpPr>
          <p:cNvPr id="24585" name="Text Box 5"/>
          <p:cNvSpPr txBox="1">
            <a:spLocks noChangeArrowheads="1"/>
          </p:cNvSpPr>
          <p:nvPr/>
        </p:nvSpPr>
        <p:spPr bwMode="auto">
          <a:xfrm>
            <a:off x="117475" y="1439863"/>
            <a:ext cx="9002713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en-US" altLang="sr-Latn-RS" sz="2000" dirty="0">
                <a:solidFill>
                  <a:srgbClr val="FFFF00"/>
                </a:solidFill>
              </a:rPr>
              <a:t>ACM, </a:t>
            </a:r>
            <a:r>
              <a:rPr lang="en-US" altLang="sr-Latn-RS" sz="2000" dirty="0" err="1">
                <a:solidFill>
                  <a:srgbClr val="FFFF00"/>
                </a:solidFill>
              </a:rPr>
              <a:t>najveće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svetsko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obrazovno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i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naučno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kompjutersko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društvo</a:t>
            </a:r>
            <a:r>
              <a:rPr lang="en-US" altLang="sr-Latn-RS" sz="2000" dirty="0">
                <a:solidFill>
                  <a:srgbClr val="FFFF00"/>
                </a:solidFill>
              </a:rPr>
              <a:t>, </a:t>
            </a:r>
            <a:r>
              <a:rPr lang="en-US" altLang="sr-Latn-RS" sz="2000" dirty="0" err="1">
                <a:solidFill>
                  <a:srgbClr val="FFFF00"/>
                </a:solidFill>
              </a:rPr>
              <a:t>pruža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resurse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za</a:t>
            </a:r>
            <a:r>
              <a:rPr lang="en-US" altLang="sr-Latn-RS" sz="2000" dirty="0">
                <a:solidFill>
                  <a:srgbClr val="FFFF00"/>
                </a:solidFill>
              </a:rPr>
              <a:t> unapređenje </a:t>
            </a:r>
            <a:r>
              <a:rPr lang="en-US" altLang="sr-Latn-RS" sz="2000" dirty="0" err="1">
                <a:solidFill>
                  <a:srgbClr val="FFFF00"/>
                </a:solidFill>
              </a:rPr>
              <a:t>računarstv</a:t>
            </a:r>
            <a:r>
              <a:rPr lang="sr-Latn-RS" altLang="sr-Latn-RS" sz="2000" dirty="0">
                <a:solidFill>
                  <a:srgbClr val="FFFF00"/>
                </a:solidFill>
              </a:rPr>
              <a:t>a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kao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nauke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i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struke</a:t>
            </a:r>
            <a:r>
              <a:rPr lang="en-US" altLang="sr-Latn-RS" sz="2000" dirty="0">
                <a:solidFill>
                  <a:srgbClr val="FFFF00"/>
                </a:solidFill>
              </a:rPr>
              <a:t>. ACM </a:t>
            </a:r>
            <a:r>
              <a:rPr lang="en-US" altLang="sr-Latn-RS" sz="2000" dirty="0" err="1">
                <a:solidFill>
                  <a:srgbClr val="FFFF00"/>
                </a:solidFill>
              </a:rPr>
              <a:t>ima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prvoklasnu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digitalnu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biblioteku</a:t>
            </a:r>
            <a:r>
              <a:rPr lang="en-US" altLang="sr-Latn-RS" sz="2000" dirty="0">
                <a:solidFill>
                  <a:srgbClr val="FFFF00"/>
                </a:solidFill>
              </a:rPr>
              <a:t> u </a:t>
            </a:r>
            <a:r>
              <a:rPr lang="en-US" altLang="sr-Latn-RS" sz="2000" dirty="0" err="1">
                <a:solidFill>
                  <a:srgbClr val="FFFF00"/>
                </a:solidFill>
              </a:rPr>
              <a:t>oblasti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računarstva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i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služi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svojim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članovima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i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kompjuterskim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profesionalcima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najnaprednijim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publikacijama</a:t>
            </a:r>
            <a:r>
              <a:rPr lang="en-US" altLang="sr-Latn-RS" sz="2000" dirty="0">
                <a:solidFill>
                  <a:srgbClr val="FFFF00"/>
                </a:solidFill>
              </a:rPr>
              <a:t>, </a:t>
            </a:r>
            <a:r>
              <a:rPr lang="en-US" altLang="sr-Latn-RS" sz="2000" dirty="0" err="1">
                <a:solidFill>
                  <a:srgbClr val="FFFF00"/>
                </a:solidFill>
              </a:rPr>
              <a:t>konferencijama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i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ponudom</a:t>
            </a:r>
            <a:r>
              <a:rPr lang="en-US" altLang="sr-Latn-RS" sz="2000" dirty="0">
                <a:solidFill>
                  <a:srgbClr val="FFFF00"/>
                </a:solidFill>
              </a:rPr>
              <a:t> </a:t>
            </a:r>
            <a:r>
              <a:rPr lang="en-US" altLang="sr-Latn-RS" sz="2000" dirty="0" err="1">
                <a:solidFill>
                  <a:srgbClr val="FFFF00"/>
                </a:solidFill>
              </a:rPr>
              <a:t>radnih</a:t>
            </a:r>
            <a:r>
              <a:rPr lang="en-US" altLang="sr-Latn-RS" sz="2000" dirty="0">
                <a:solidFill>
                  <a:srgbClr val="FFFF00"/>
                </a:solidFill>
              </a:rPr>
              <a:t> mesta</a:t>
            </a:r>
            <a:r>
              <a:rPr lang="en-US" altLang="sr-Latn-RS" sz="1000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4800" cy="114192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Cyrl-CS"/>
              <a:t>Развој електронског пословања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816481" y="2122920"/>
            <a:ext cx="7673760" cy="326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sr-Cyrl-CS" sz="3266">
                <a:solidFill>
                  <a:srgbClr val="FFFF00"/>
                </a:solidFill>
                <a:latin typeface="Times New Roman" pitchFamily="16" charset="0"/>
              </a:rPr>
              <a:t>Електронско пословање омогућава и спољну интеграцију тј. интеграцију са пословним партнерима, владиним агенцијама и слично, која убрзава, поједностављује и појевтињује међусобне трансакције.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4009556" y="6355846"/>
            <a:ext cx="1287610" cy="365125"/>
          </a:xfrm>
        </p:spPr>
        <p:txBody>
          <a:bodyPr/>
          <a:lstStyle/>
          <a:p>
            <a:pPr>
              <a:defRPr/>
            </a:pPr>
            <a:fld id="{B7E0BF34-5FA1-492E-910B-D4D0D6C697C4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90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204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16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25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32E2FB-9A23-4234-AF5B-55A0B72FB414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5606" name="Text Box 2"/>
          <p:cNvSpPr txBox="1">
            <a:spLocks noChangeArrowheads="1"/>
          </p:cNvSpPr>
          <p:nvPr/>
        </p:nvSpPr>
        <p:spPr bwMode="auto">
          <a:xfrm>
            <a:off x="539750" y="720725"/>
            <a:ext cx="838041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456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3200">
                <a:solidFill>
                  <a:srgbClr val="FFFF00"/>
                </a:solidFill>
                <a:latin typeface="Calibri" panose="020F0502020204030204" pitchFamily="34" charset="0"/>
              </a:rPr>
              <a:t>Primer vertikalnog portala       </a:t>
            </a:r>
            <a:r>
              <a:rPr lang="en-US" altLang="sr-Latn-RS" sz="3200" b="1">
                <a:solidFill>
                  <a:srgbClr val="CCCCFF"/>
                </a:solidFill>
                <a:latin typeface="Calibri" panose="020F0502020204030204" pitchFamily="34" charset="0"/>
                <a:hlinkClick r:id="rId3"/>
              </a:rPr>
              <a:t>www.acm.org</a:t>
            </a:r>
            <a:r>
              <a:rPr lang="en-US" altLang="sr-Latn-RS" sz="3200" b="1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EABDF-DAE2-4FF7-BE86-D673743BC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4" r="61811" b="10800"/>
          <a:stretch/>
        </p:blipFill>
        <p:spPr>
          <a:xfrm>
            <a:off x="567055" y="136524"/>
            <a:ext cx="8009890" cy="62241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352425"/>
            <a:ext cx="8229600" cy="522288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16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35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5103B-4567-4117-9BBC-A2C3631F5C30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6630" name="Text Box 2"/>
          <p:cNvSpPr txBox="1">
            <a:spLocks noChangeArrowheads="1"/>
          </p:cNvSpPr>
          <p:nvPr/>
        </p:nvSpPr>
        <p:spPr bwMode="auto">
          <a:xfrm>
            <a:off x="457200" y="985838"/>
            <a:ext cx="83804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456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3200">
                <a:solidFill>
                  <a:srgbClr val="FFFF00"/>
                </a:solidFill>
                <a:latin typeface="Calibri" panose="020F0502020204030204" pitchFamily="34" charset="0"/>
              </a:rPr>
              <a:t>Primer afinitetnog portala</a:t>
            </a:r>
            <a:r>
              <a:rPr lang="en-US" altLang="sr-Latn-RS" sz="3200" b="1">
                <a:solidFill>
                  <a:srgbClr val="FFFF00"/>
                </a:solidFill>
                <a:latin typeface="Calibri" panose="020F0502020204030204" pitchFamily="34" charset="0"/>
              </a:rPr>
              <a:t>   </a:t>
            </a:r>
            <a:r>
              <a:rPr lang="en-US" altLang="sr-Latn-RS" sz="3200" b="1">
                <a:solidFill>
                  <a:srgbClr val="CCCCFF"/>
                </a:solidFill>
                <a:latin typeface="Calibri" panose="020F0502020204030204" pitchFamily="34" charset="0"/>
                <a:hlinkClick r:id="rId3"/>
              </a:rPr>
              <a:t>www.women.com</a:t>
            </a:r>
            <a:r>
              <a:rPr lang="en-US" altLang="sr-Latn-RS" sz="3200" b="1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E98EB-D4D4-43E6-863A-257EEEB34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1" r="58662"/>
          <a:stretch/>
        </p:blipFill>
        <p:spPr>
          <a:xfrm>
            <a:off x="827583" y="135904"/>
            <a:ext cx="7500301" cy="65334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204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16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457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B903F-2D46-4E0B-80E6-0EF9A2F3D69F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7654" name="Text Box 2"/>
          <p:cNvSpPr txBox="1">
            <a:spLocks noChangeArrowheads="1"/>
          </p:cNvSpPr>
          <p:nvPr/>
        </p:nvSpPr>
        <p:spPr bwMode="auto">
          <a:xfrm>
            <a:off x="179388" y="1146175"/>
            <a:ext cx="8740775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44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DYNAMIC PRICING MODELI 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(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dinamički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model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određivanja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cena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  <a:endParaRPr lang="en-US" altLang="sr-Latn-RS" sz="23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97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Internet je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promenio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način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određivanja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cena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.</a:t>
            </a:r>
          </a:p>
          <a:p>
            <a:pPr eaLnBrk="1">
              <a:lnSpc>
                <a:spcPct val="97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Spajanje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velikog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broja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kupaca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snižava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cene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proizvoda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.</a:t>
            </a:r>
          </a:p>
          <a:p>
            <a:pPr eaLnBrk="1">
              <a:lnSpc>
                <a:spcPct val="97000"/>
              </a:lnSpc>
              <a:spcBef>
                <a:spcPts val="888"/>
              </a:spcBef>
              <a:buClrTx/>
              <a:buSzPct val="45000"/>
              <a:buFontTx/>
              <a:buNone/>
            </a:pPr>
            <a:endParaRPr lang="en-US" altLang="sr-Latn-RS" sz="23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97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Dynamic Pricing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modeli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:</a:t>
            </a:r>
          </a:p>
          <a:p>
            <a:pPr eaLnBrk="1">
              <a:lnSpc>
                <a:spcPct val="97000"/>
              </a:lnSpc>
              <a:spcBef>
                <a:spcPts val="888"/>
              </a:spcBef>
              <a:buFont typeface="Symbol" panose="05050102010706020507" pitchFamily="18" charset="2"/>
              <a:buChar char=""/>
            </a:pPr>
            <a:r>
              <a:rPr lang="en-US" altLang="sr-Latn-RS" sz="2300" b="1" dirty="0">
                <a:solidFill>
                  <a:srgbClr val="FFFF00"/>
                </a:solidFill>
                <a:latin typeface="Calibri" panose="020F0502020204030204" pitchFamily="34" charset="0"/>
              </a:rPr>
              <a:t>Name-Your-Price model 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–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korisnik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postavlja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svoju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cenu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 </a:t>
            </a:r>
            <a:b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(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npr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. www.priceline.com)</a:t>
            </a:r>
          </a:p>
          <a:p>
            <a:pPr eaLnBrk="1">
              <a:lnSpc>
                <a:spcPct val="97000"/>
              </a:lnSpc>
              <a:spcBef>
                <a:spcPts val="888"/>
              </a:spcBef>
              <a:buFont typeface="Symbol" panose="05050102010706020507" pitchFamily="18" charset="2"/>
              <a:buChar char=""/>
            </a:pPr>
            <a:r>
              <a:rPr lang="en-US" altLang="sr-Latn-RS" sz="2300" b="1" dirty="0">
                <a:solidFill>
                  <a:srgbClr val="FFFF00"/>
                </a:solidFill>
                <a:latin typeface="Calibri" panose="020F0502020204030204" pitchFamily="34" charset="0"/>
              </a:rPr>
              <a:t>Comparison pricing model 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–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sajt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sa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mehanizmom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za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pronalaženje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najniže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cene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za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određeni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proizvod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(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npr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  <a:hlinkClick r:id="rId3"/>
              </a:rPr>
              <a:t>bottomdollar.com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  <a:p>
            <a:pPr eaLnBrk="1">
              <a:lnSpc>
                <a:spcPct val="97000"/>
              </a:lnSpc>
              <a:spcBef>
                <a:spcPts val="888"/>
              </a:spcBef>
              <a:buFont typeface="Symbol" panose="05050102010706020507" pitchFamily="18" charset="2"/>
              <a:buChar char=""/>
            </a:pPr>
            <a:r>
              <a:rPr lang="en-US" altLang="sr-Latn-RS" sz="2300" b="1" dirty="0">
                <a:solidFill>
                  <a:srgbClr val="FFFF00"/>
                </a:solidFill>
                <a:latin typeface="Calibri" panose="020F0502020204030204" pitchFamily="34" charset="0"/>
              </a:rPr>
              <a:t>Demand-sensitive pricing model 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–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kupovina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veće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količine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proizvoda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po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nižoj</a:t>
            </a:r>
            <a:r>
              <a:rPr lang="en-U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300" dirty="0" err="1">
                <a:solidFill>
                  <a:srgbClr val="FFFF00"/>
                </a:solidFill>
                <a:latin typeface="Calibri" panose="020F0502020204030204" pitchFamily="34" charset="0"/>
              </a:rPr>
              <a:t>ceni</a:t>
            </a:r>
            <a:r>
              <a:rPr lang="sr-Latn-RS" altLang="sr-Latn-RS" sz="2300" dirty="0">
                <a:solidFill>
                  <a:srgbClr val="FFFF00"/>
                </a:solidFill>
                <a:latin typeface="Calibri" panose="020F0502020204030204" pitchFamily="34" charset="0"/>
              </a:rPr>
              <a:t>.</a:t>
            </a:r>
            <a:endParaRPr lang="en-US" altLang="sr-Latn-RS" sz="23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204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560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9E326C-A7A2-4E2F-BFC4-48B7C0A64B93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8678" name="Text Box 2"/>
          <p:cNvSpPr txBox="1">
            <a:spLocks noChangeArrowheads="1"/>
          </p:cNvSpPr>
          <p:nvPr/>
        </p:nvSpPr>
        <p:spPr bwMode="auto">
          <a:xfrm>
            <a:off x="244475" y="1460500"/>
            <a:ext cx="8740775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44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300">
                <a:solidFill>
                  <a:srgbClr val="FFFF00"/>
                </a:solidFill>
                <a:latin typeface="Calibri" panose="020F0502020204030204" pitchFamily="34" charset="0"/>
              </a:rPr>
              <a:t>DYNAMIC PRICING MODELI</a:t>
            </a:r>
          </a:p>
          <a:p>
            <a:pPr eaLnBrk="1">
              <a:lnSpc>
                <a:spcPct val="97000"/>
              </a:lnSpc>
              <a:spcBef>
                <a:spcPts val="888"/>
              </a:spcBef>
              <a:buClrTx/>
              <a:buSzPct val="45000"/>
              <a:buFontTx/>
              <a:buNone/>
            </a:pPr>
            <a:endParaRPr lang="en-US" altLang="sr-Latn-RS" sz="230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97000"/>
              </a:lnSpc>
              <a:spcBef>
                <a:spcPts val="888"/>
              </a:spcBef>
              <a:spcAft>
                <a:spcPts val="1988"/>
              </a:spcAft>
              <a:buFont typeface="Symbol" panose="05050102010706020507" pitchFamily="18" charset="2"/>
              <a:buChar char=""/>
            </a:pPr>
            <a:r>
              <a:rPr lang="en-US" altLang="sr-Latn-RS" sz="2300" b="1">
                <a:solidFill>
                  <a:srgbClr val="FFFF00"/>
                </a:solidFill>
                <a:latin typeface="Calibri" panose="020F0502020204030204" pitchFamily="34" charset="0"/>
              </a:rPr>
              <a:t>Bartering model </a:t>
            </a:r>
            <a:r>
              <a:rPr lang="en-US" altLang="sr-Latn-RS" sz="2300">
                <a:solidFill>
                  <a:srgbClr val="FFFF00"/>
                </a:solidFill>
                <a:latin typeface="Calibri" panose="020F0502020204030204" pitchFamily="34" charset="0"/>
              </a:rPr>
              <a:t>– zamena nepotrebnog za potrebno </a:t>
            </a:r>
            <a:br>
              <a:rPr lang="en-US" altLang="sr-Latn-RS" sz="230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altLang="sr-Latn-RS" sz="2300">
                <a:solidFill>
                  <a:srgbClr val="FFFF00"/>
                </a:solidFill>
                <a:latin typeface="Calibri" panose="020F0502020204030204" pitchFamily="34" charset="0"/>
              </a:rPr>
              <a:t>(npr. www.ubarter.com)</a:t>
            </a:r>
          </a:p>
          <a:p>
            <a:pPr eaLnBrk="1">
              <a:lnSpc>
                <a:spcPct val="97000"/>
              </a:lnSpc>
              <a:spcBef>
                <a:spcPts val="888"/>
              </a:spcBef>
              <a:spcAft>
                <a:spcPts val="1988"/>
              </a:spcAft>
              <a:buFont typeface="Symbol" panose="05050102010706020507" pitchFamily="18" charset="2"/>
              <a:buChar char=""/>
            </a:pPr>
            <a:r>
              <a:rPr lang="en-US" altLang="sr-Latn-RS" sz="2300" b="1">
                <a:solidFill>
                  <a:srgbClr val="FFFF00"/>
                </a:solidFill>
                <a:latin typeface="Calibri" panose="020F0502020204030204" pitchFamily="34" charset="0"/>
              </a:rPr>
              <a:t>Rebate model </a:t>
            </a:r>
            <a:r>
              <a:rPr lang="en-US" altLang="sr-Latn-RS" sz="2300">
                <a:solidFill>
                  <a:srgbClr val="FFFF00"/>
                </a:solidFill>
                <a:latin typeface="Calibri" panose="020F0502020204030204" pitchFamily="34" charset="0"/>
              </a:rPr>
              <a:t>– sajtovi koji nude popuste na maloprodaju proizvoda vodećih proizvođača u zamenu za reklamiranje ili proviziju </a:t>
            </a:r>
          </a:p>
          <a:p>
            <a:pPr eaLnBrk="1">
              <a:lnSpc>
                <a:spcPct val="97000"/>
              </a:lnSpc>
              <a:spcBef>
                <a:spcPts val="888"/>
              </a:spcBef>
              <a:spcAft>
                <a:spcPts val="1988"/>
              </a:spcAft>
              <a:buFont typeface="Symbol" panose="05050102010706020507" pitchFamily="18" charset="2"/>
              <a:buChar char=""/>
            </a:pPr>
            <a:r>
              <a:rPr lang="en-US" altLang="sr-Latn-RS" sz="2300" b="1">
                <a:solidFill>
                  <a:srgbClr val="FFFF00"/>
                </a:solidFill>
                <a:latin typeface="Calibri" panose="020F0502020204030204" pitchFamily="34" charset="0"/>
              </a:rPr>
              <a:t>Free offering model </a:t>
            </a:r>
            <a:r>
              <a:rPr lang="en-US" altLang="sr-Latn-RS" sz="2300">
                <a:solidFill>
                  <a:srgbClr val="FFFF00"/>
                </a:solidFill>
                <a:latin typeface="Calibri" panose="020F0502020204030204" pitchFamily="34" charset="0"/>
              </a:rPr>
              <a:t>– besplatni proizvodi i usluge generišu veliki promet na websajtu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352425"/>
            <a:ext cx="8229600" cy="522288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66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6BDE86-CEC7-430B-BC93-4FBB8CC61F23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29702" name="Text Box 2"/>
          <p:cNvSpPr txBox="1">
            <a:spLocks noChangeArrowheads="1"/>
          </p:cNvSpPr>
          <p:nvPr/>
        </p:nvSpPr>
        <p:spPr bwMode="auto">
          <a:xfrm>
            <a:off x="369888" y="942975"/>
            <a:ext cx="838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628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7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2500">
                <a:solidFill>
                  <a:srgbClr val="FFFF00"/>
                </a:solidFill>
                <a:latin typeface="Calibri" panose="020F0502020204030204" pitchFamily="34" charset="0"/>
              </a:rPr>
              <a:t>Dynamic pricing modeli    </a:t>
            </a:r>
            <a:r>
              <a:rPr lang="en-US" altLang="sr-Latn-RS" sz="2500">
                <a:solidFill>
                  <a:srgbClr val="CCCCFF"/>
                </a:solidFill>
                <a:latin typeface="Calibri" panose="020F0502020204030204" pitchFamily="34" charset="0"/>
                <a:hlinkClick r:id="rId3"/>
              </a:rPr>
              <a:t>http://www.priceline.com</a:t>
            </a:r>
            <a:r>
              <a:rPr lang="en-US" altLang="sr-Latn-RS" sz="25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2499" r="10512" b="6250"/>
          <a:stretch>
            <a:fillRect/>
          </a:stretch>
        </p:blipFill>
        <p:spPr bwMode="auto">
          <a:xfrm>
            <a:off x="34925" y="333375"/>
            <a:ext cx="9048750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352425"/>
            <a:ext cx="8229600" cy="522288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16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76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C7FE71-C76E-445C-B946-10AD14BF623A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30726" name="Text Box 2"/>
          <p:cNvSpPr txBox="1">
            <a:spLocks noChangeArrowheads="1"/>
          </p:cNvSpPr>
          <p:nvPr/>
        </p:nvSpPr>
        <p:spPr bwMode="auto">
          <a:xfrm>
            <a:off x="439738" y="1079500"/>
            <a:ext cx="8380412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9684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8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en-US" altLang="sr-Latn-RS" sz="3300">
                <a:solidFill>
                  <a:srgbClr val="FFFF00"/>
                </a:solidFill>
                <a:latin typeface="Calibri" panose="020F0502020204030204" pitchFamily="34" charset="0"/>
              </a:rPr>
              <a:t>ONLINE TRADING I LANDING MODELI</a:t>
            </a:r>
            <a:endParaRPr lang="sr-Latn-RS" altLang="sr-Latn-RS" sz="330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88000"/>
              </a:lnSpc>
              <a:spcBef>
                <a:spcPts val="888"/>
              </a:spcBef>
              <a:buClrTx/>
              <a:buSzPct val="45000"/>
              <a:buFontTx/>
              <a:buNone/>
            </a:pPr>
            <a:r>
              <a:rPr lang="sr-Latn-R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(</a:t>
            </a: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model onlajn trgovanja i kreditiranja</a:t>
            </a:r>
            <a:r>
              <a:rPr lang="sr-Latn-R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  <a:endParaRPr lang="en-US" altLang="sr-Latn-RS" sz="280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88000"/>
              </a:lnSpc>
              <a:spcBef>
                <a:spcPts val="888"/>
              </a:spcBef>
              <a:buFont typeface="Symbol" panose="05050102010706020507" pitchFamily="18" charset="2"/>
              <a:buChar char=""/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Brokerska preduzeća su definisala način realizacije poslova osiguranja i trgovine nekretninama i hartijama od vrednosti preko Web-a.</a:t>
            </a:r>
          </a:p>
          <a:p>
            <a:pPr algn="just" eaLnBrk="1">
              <a:lnSpc>
                <a:spcPct val="88000"/>
              </a:lnSpc>
              <a:spcBef>
                <a:spcPts val="888"/>
              </a:spcBef>
              <a:buFont typeface="Symbol" panose="05050102010706020507" pitchFamily="18" charset="2"/>
              <a:buNone/>
            </a:pPr>
            <a:endParaRPr lang="en-US" altLang="sr-Latn-RS" sz="280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88000"/>
              </a:lnSpc>
              <a:spcBef>
                <a:spcPts val="888"/>
              </a:spcBef>
              <a:buFont typeface="Symbol" panose="05050102010706020507" pitchFamily="18" charset="2"/>
              <a:buChar char=""/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Na sajtovima je moguće realizovati kupovinu, prodaju i upravljanje svim investicijama sa desktopa.</a:t>
            </a:r>
          </a:p>
          <a:p>
            <a:pPr algn="just" eaLnBrk="1">
              <a:lnSpc>
                <a:spcPct val="88000"/>
              </a:lnSpc>
              <a:spcBef>
                <a:spcPts val="888"/>
              </a:spcBef>
              <a:buFont typeface="Symbol" panose="05050102010706020507" pitchFamily="18" charset="2"/>
              <a:buNone/>
            </a:pPr>
            <a:endParaRPr lang="en-US" altLang="sr-Latn-RS" sz="280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88000"/>
              </a:lnSpc>
              <a:spcBef>
                <a:spcPts val="888"/>
              </a:spcBef>
              <a:buFont typeface="Symbol" panose="05050102010706020507" pitchFamily="18" charset="2"/>
              <a:buChar char=""/>
            </a:pPr>
            <a:r>
              <a:rPr lang="en-US" altLang="sr-Latn-RS" sz="2800">
                <a:solidFill>
                  <a:srgbClr val="FFFF00"/>
                </a:solidFill>
                <a:latin typeface="Calibri" panose="020F0502020204030204" pitchFamily="34" charset="0"/>
              </a:rPr>
              <a:t>Transakcije preko Web-a manje koštaju.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257175"/>
            <a:ext cx="8229600" cy="522288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86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C666B-5FB5-4837-91D7-6231CD9C11BC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31750" name="Text Box 2"/>
          <p:cNvSpPr txBox="1">
            <a:spLocks noChangeArrowheads="1"/>
          </p:cNvSpPr>
          <p:nvPr/>
        </p:nvSpPr>
        <p:spPr bwMode="auto">
          <a:xfrm>
            <a:off x="411163" y="742950"/>
            <a:ext cx="83804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0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688"/>
              </a:spcBef>
              <a:buClrTx/>
              <a:buSzPct val="45000"/>
              <a:buFontTx/>
              <a:buNone/>
            </a:pPr>
            <a:r>
              <a:rPr lang="en-US" altLang="sr-Latn-RS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Primer ONLINE TRADING I LANDING MODEL </a:t>
            </a:r>
            <a:r>
              <a:rPr lang="en-US" altLang="sr-Latn-RS" sz="2400" b="1" dirty="0">
                <a:solidFill>
                  <a:srgbClr val="CCCCFF"/>
                </a:solidFill>
                <a:latin typeface="Calibri" panose="020F0502020204030204" pitchFamily="34" charset="0"/>
                <a:hlinkClick r:id="rId3"/>
              </a:rPr>
              <a:t>https://www.financedirectory.net.au/</a:t>
            </a:r>
            <a:r>
              <a:rPr lang="sr-Latn-RS" altLang="sr-Latn-RS" sz="2400" b="1" dirty="0">
                <a:solidFill>
                  <a:srgbClr val="CCCCFF"/>
                </a:solidFill>
                <a:latin typeface="Calibri" panose="020F0502020204030204" pitchFamily="34" charset="0"/>
              </a:rPr>
              <a:t> </a:t>
            </a:r>
            <a:endParaRPr lang="en-US" altLang="sr-Latn-R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46A1D-B4A9-4A09-8675-38B88F4DB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6225"/>
            <a:ext cx="9144000" cy="4838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1"/>
          <p:cNvSpPr>
            <a:spLocks noGrp="1" noChangeArrowheads="1"/>
          </p:cNvSpPr>
          <p:nvPr>
            <p:ph type="title"/>
          </p:nvPr>
        </p:nvSpPr>
        <p:spPr>
          <a:xfrm>
            <a:off x="530669" y="142626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296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201EE0-6F8B-48DD-AED8-2217B4EBC812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32774" name="Text Box 2"/>
          <p:cNvSpPr txBox="1">
            <a:spLocks noChangeArrowheads="1"/>
          </p:cNvSpPr>
          <p:nvPr/>
        </p:nvSpPr>
        <p:spPr bwMode="auto">
          <a:xfrm>
            <a:off x="388937" y="991442"/>
            <a:ext cx="83804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08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688"/>
              </a:spcBef>
              <a:buClrTx/>
              <a:buSzPct val="45000"/>
              <a:buFontTx/>
              <a:buNone/>
            </a:pPr>
            <a:r>
              <a:rPr lang="en-US" altLang="sr-Latn-RS" sz="2200" b="1" dirty="0">
                <a:solidFill>
                  <a:srgbClr val="FFFF00"/>
                </a:solidFill>
                <a:latin typeface="Calibri" panose="020F0502020204030204" pitchFamily="34" charset="0"/>
              </a:rPr>
              <a:t>Primer ONLINE TRADING I LANDING MODEL </a:t>
            </a:r>
            <a:r>
              <a:rPr lang="en-US" altLang="sr-Latn-RS" sz="2800" b="1" dirty="0">
                <a:solidFill>
                  <a:srgbClr val="CCCCFF"/>
                </a:solidFill>
                <a:latin typeface="Calibri" panose="020F0502020204030204" pitchFamily="34" charset="0"/>
                <a:hlinkClick r:id="rId3"/>
              </a:rPr>
              <a:t>http://www.nobletrading.com</a:t>
            </a:r>
            <a:r>
              <a:rPr lang="en-US" altLang="sr-Latn-R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0043" b="6250"/>
          <a:stretch>
            <a:fillRect/>
          </a:stretch>
        </p:blipFill>
        <p:spPr bwMode="auto">
          <a:xfrm>
            <a:off x="14838" y="403770"/>
            <a:ext cx="903605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DC8886-4892-4298-86C2-E06C5C8EA66C}"/>
              </a:ext>
            </a:extLst>
          </p:cNvPr>
          <p:cNvSpPr/>
          <p:nvPr/>
        </p:nvSpPr>
        <p:spPr>
          <a:xfrm>
            <a:off x="530669" y="2996413"/>
            <a:ext cx="8082662" cy="39565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4.9.2018</a:t>
            </a:r>
            <a:br>
              <a:rPr lang="sr-Latn-R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</a:b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Noble Group's collapse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from a $6 billion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commodity trading firm</a:t>
            </a:r>
          </a:p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48339-4F1D-4DF1-82AA-A902690C7F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988" t="4193" r="50864" b="3408"/>
          <a:stretch/>
        </p:blipFill>
        <p:spPr>
          <a:xfrm>
            <a:off x="-1836712" y="1124204"/>
            <a:ext cx="10846278" cy="45370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171450"/>
            <a:ext cx="8229600" cy="522288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16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307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3799FB-0A64-4417-B3F4-905E4BD347B7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33798" name="Text Box 2"/>
          <p:cNvSpPr txBox="1">
            <a:spLocks noChangeArrowheads="1"/>
          </p:cNvSpPr>
          <p:nvPr/>
        </p:nvSpPr>
        <p:spPr bwMode="auto">
          <a:xfrm>
            <a:off x="179388" y="1220788"/>
            <a:ext cx="882015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0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881063" indent="-206375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688"/>
              </a:spcBef>
              <a:buClrTx/>
              <a:buSzPct val="45000"/>
              <a:buFontTx/>
              <a:buNone/>
            </a:pPr>
            <a:r>
              <a:rPr lang="en-US" altLang="sr-Latn-R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E-POSLOVANJE UNUTAR ORGANIZACIJE (</a:t>
            </a:r>
            <a:r>
              <a:rPr lang="en-US" altLang="sr-Latn-RS" sz="28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intrabusiness</a:t>
            </a:r>
            <a:r>
              <a:rPr lang="en-US" altLang="sr-Latn-R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  <a:p>
            <a:pPr eaLnBrk="1">
              <a:lnSpc>
                <a:spcPct val="97000"/>
              </a:lnSpc>
              <a:spcBef>
                <a:spcPts val="688"/>
              </a:spcBef>
              <a:buClrTx/>
              <a:buSzPct val="45000"/>
              <a:buFontTx/>
              <a:buNone/>
            </a:pPr>
            <a:endParaRPr lang="en-US" altLang="sr-Latn-RS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97000"/>
              </a:lnSpc>
              <a:spcBef>
                <a:spcPts val="688"/>
              </a:spcBef>
              <a:buClrTx/>
              <a:buSzPct val="45000"/>
              <a:buFontTx/>
              <a:buNone/>
            </a:pPr>
            <a:r>
              <a:rPr lang="en-US" altLang="sr-Latn-RS" sz="2400" dirty="0" err="1">
                <a:solidFill>
                  <a:srgbClr val="FFFF00"/>
                </a:solidFill>
                <a:latin typeface="Calibri" panose="020F0502020204030204" pitchFamily="34" charset="0"/>
              </a:rPr>
              <a:t>Intrabusiness</a:t>
            </a:r>
            <a:r>
              <a:rPr lang="en-U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 e-commerce </a:t>
            </a:r>
            <a:r>
              <a:rPr lang="sr-Latn-RS" altLang="sr-Latn-RS" sz="2400" dirty="0">
                <a:solidFill>
                  <a:srgbClr val="FFFF00"/>
                </a:solidFill>
                <a:latin typeface="Calibri" panose="020F0502020204030204" pitchFamily="34" charset="0"/>
              </a:rPr>
              <a:t>uključuje sve organizacione aktivnosti koje obuhvataju razmenu dobara, servisa i informacija:</a:t>
            </a:r>
          </a:p>
          <a:p>
            <a:pPr marL="460375" indent="-457200" eaLnBrk="1">
              <a:lnSpc>
                <a:spcPct val="97000"/>
              </a:lnSpc>
              <a:spcBef>
                <a:spcPts val="688"/>
              </a:spcBef>
              <a:buFont typeface="Courier New" panose="02070309020205020404" pitchFamily="49" charset="0"/>
              <a:buChar char="o"/>
            </a:pPr>
            <a:r>
              <a:rPr lang="sr-Latn-RS" altLang="sr-Latn-RS" sz="2600" b="1" dirty="0">
                <a:solidFill>
                  <a:srgbClr val="FFFF00"/>
                </a:solidFill>
                <a:latin typeface="Calibri" panose="020F0502020204030204" pitchFamily="34" charset="0"/>
              </a:rPr>
              <a:t>Između i unutar jedinica organizacije</a:t>
            </a:r>
          </a:p>
          <a:p>
            <a:pPr lvl="1" algn="just" eaLnBrk="1">
              <a:lnSpc>
                <a:spcPct val="97000"/>
              </a:lnSpc>
              <a:spcBef>
                <a:spcPts val="575"/>
              </a:spcBef>
              <a:buClrTx/>
              <a:buSzPct val="45000"/>
              <a:buFontTx/>
              <a:buNone/>
            </a:pPr>
            <a:r>
              <a:rPr lang="sr-Latn-RS" altLang="sr-Latn-RS" sz="2200" dirty="0">
                <a:solidFill>
                  <a:srgbClr val="FFFF00"/>
                </a:solidFill>
                <a:latin typeface="Calibri" panose="020F0502020204030204" pitchFamily="34" charset="0"/>
              </a:rPr>
              <a:t>Velike organizacije imaju nezavisne jedinice koje međusobno jedna drugoj „prodaju” i „kupuju” materijale, proizvode i usluge</a:t>
            </a:r>
          </a:p>
          <a:p>
            <a:pPr marL="460375" indent="-457200" eaLnBrk="1">
              <a:lnSpc>
                <a:spcPct val="97000"/>
              </a:lnSpc>
              <a:spcBef>
                <a:spcPts val="688"/>
              </a:spcBef>
              <a:buFont typeface="Arial" panose="020B0604020202020204" pitchFamily="34" charset="0"/>
              <a:buChar char="•"/>
            </a:pPr>
            <a:r>
              <a:rPr lang="sr-Latn-RS" altLang="sr-Latn-RS" sz="2600" b="1" dirty="0">
                <a:solidFill>
                  <a:srgbClr val="FFFF00"/>
                </a:solidFill>
                <a:latin typeface="Calibri" panose="020F0502020204030204" pitchFamily="34" charset="0"/>
              </a:rPr>
              <a:t>Između zaposlenih u organizaciji</a:t>
            </a:r>
          </a:p>
          <a:p>
            <a:pPr lvl="1" algn="just" eaLnBrk="1">
              <a:lnSpc>
                <a:spcPct val="97000"/>
              </a:lnSpc>
              <a:spcBef>
                <a:spcPts val="575"/>
              </a:spcBef>
              <a:buClrTx/>
              <a:buSzPct val="45000"/>
              <a:buFontTx/>
              <a:buNone/>
            </a:pPr>
            <a:r>
              <a:rPr lang="sr-Latn-RS" altLang="sr-Latn-RS" sz="2200" dirty="0">
                <a:solidFill>
                  <a:srgbClr val="FFFF00"/>
                </a:solidFill>
                <a:latin typeface="Calibri" panose="020F0502020204030204" pitchFamily="34" charset="0"/>
              </a:rPr>
              <a:t>Dodatak intranetu preko kog zaposleni mogu da „prodaju” i „kupuju” jedni od drugih. Naročito popularno na univerzitetima.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578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16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3174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EEA04F-655D-495F-B116-87E21648DB53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34822" name="Text Box 2"/>
          <p:cNvSpPr txBox="1">
            <a:spLocks noChangeArrowheads="1"/>
          </p:cNvSpPr>
          <p:nvPr/>
        </p:nvSpPr>
        <p:spPr bwMode="auto">
          <a:xfrm>
            <a:off x="179388" y="1601788"/>
            <a:ext cx="8507412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6520" rIns="90000" bIns="46800"/>
          <a:lstStyle>
            <a:lvl1pPr marL="682625" indent="-679450"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>
              <a:lnSpc>
                <a:spcPct val="98000"/>
              </a:lnSpc>
              <a:spcBef>
                <a:spcPts val="775"/>
              </a:spcBef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Jedna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od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usluga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„e-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poslovanja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“ je </a:t>
            </a:r>
            <a:r>
              <a:rPr lang="en-US" altLang="sr-Latn-RS" sz="28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elektronsko</a:t>
            </a:r>
            <a:r>
              <a:rPr lang="en-US" altLang="sr-Latn-R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8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bankarstvo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</a:p>
          <a:p>
            <a:pPr algn="just" eaLnBrk="1">
              <a:lnSpc>
                <a:spcPct val="97000"/>
              </a:lnSpc>
              <a:spcBef>
                <a:spcPts val="775"/>
              </a:spcBef>
              <a:buClrTx/>
              <a:buFontTx/>
              <a:buNone/>
            </a:pP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Ova  se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usluga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elektronskog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poslovanja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aktivira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zasnivanjem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ugovornog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odnosa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bankom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</a:p>
          <a:p>
            <a:pPr algn="just" eaLnBrk="1">
              <a:lnSpc>
                <a:spcPct val="97000"/>
              </a:lnSpc>
              <a:spcBef>
                <a:spcPts val="775"/>
              </a:spcBef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Koliko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je ono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pri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današnjem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načinu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poslovanja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neophodno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ilustruje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podatak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o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nimalo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zanemarljivim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uštedama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novca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,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npr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kroz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niže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tarife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u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platnom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prometu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za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naloge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ispostavljene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u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elektronskoj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formi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; To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može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da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iznosi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20% pa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više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, a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za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pojedine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tipove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transakcij</a:t>
            </a:r>
            <a:r>
              <a:rPr lang="sr-Latn-R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tarife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se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ne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naplaćuju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4800" cy="114192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Cyrl-CS"/>
              <a:t>Развој електронског пословања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26881" y="1796041"/>
            <a:ext cx="8652960" cy="375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Електронско пословање омогућава такође микромаркетинг тј. маркетинг који се обраћа циљаним сегментима тржишта. </a:t>
            </a:r>
          </a:p>
          <a:p>
            <a:pPr algn="just">
              <a:buClrTx/>
              <a:buFontTx/>
              <a:buNone/>
            </a:pPr>
            <a:endParaRPr lang="sr-Cyrl-CS" sz="3266" dirty="0">
              <a:solidFill>
                <a:srgbClr val="FFFF00"/>
              </a:solidFill>
              <a:latin typeface="Times New Roman" pitchFamily="16" charset="0"/>
            </a:endParaRPr>
          </a:p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Купцима се пружа боља подршка и услуга после куповине, успоставља се боља повезаност са њима и тако се развија њихова лојалност.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84656" y="6355846"/>
            <a:ext cx="2137410" cy="365125"/>
          </a:xfrm>
        </p:spPr>
        <p:txBody>
          <a:bodyPr/>
          <a:lstStyle/>
          <a:p>
            <a:pPr algn="ctr">
              <a:defRPr/>
            </a:pPr>
            <a:fld id="{1AFD663A-6397-41BA-B4C7-8EA9D119537B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09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617538"/>
            <a:ext cx="8229600" cy="522287"/>
          </a:xfrm>
        </p:spPr>
        <p:txBody>
          <a:bodyPr tIns="57240"/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Koncept elektronskog poslovanja</a:t>
            </a:r>
          </a:p>
        </p:txBody>
      </p:sp>
      <p:sp>
        <p:nvSpPr>
          <p:cNvPr id="3277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91C57A-0DDE-4465-A16E-9D7248DDC971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35846" name="Text Box 2"/>
          <p:cNvSpPr txBox="1">
            <a:spLocks noChangeArrowheads="1"/>
          </p:cNvSpPr>
          <p:nvPr/>
        </p:nvSpPr>
        <p:spPr bwMode="auto">
          <a:xfrm>
            <a:off x="360363" y="1601788"/>
            <a:ext cx="83264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6520" rIns="90000" bIns="46800"/>
          <a:lstStyle>
            <a:lvl1pPr marL="682625" indent="-679450"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>
              <a:lnSpc>
                <a:spcPct val="98000"/>
              </a:lnSpc>
              <a:spcBef>
                <a:spcPts val="775"/>
              </a:spcBef>
              <a:buClrTx/>
              <a:buFontTx/>
              <a:buNone/>
            </a:pPr>
            <a:r>
              <a:rPr lang="sr-Latn-R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Elektronsko bankarstvo</a:t>
            </a:r>
          </a:p>
          <a:p>
            <a:pPr algn="just" eaLnBrk="1">
              <a:lnSpc>
                <a:spcPct val="98000"/>
              </a:lnSpc>
              <a:spcBef>
                <a:spcPts val="775"/>
              </a:spcBef>
              <a:buClrTx/>
              <a:buFontTx/>
              <a:buNone/>
            </a:pPr>
            <a:endParaRPr lang="sr-Latn-RS" altLang="sr-Latn-RS" sz="26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98000"/>
              </a:lnSpc>
              <a:spcBef>
                <a:spcPts val="775"/>
              </a:spcBef>
              <a:buClrTx/>
              <a:buFontTx/>
              <a:buNone/>
            </a:pP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Tu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niži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troškovi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tekućeg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poslovanja,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jer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se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sve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funkcije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obavljaju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s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radnog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mesta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,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putem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Interneta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, bez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odlaska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u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banku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troškova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koji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ih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prate (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kadrovskih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materijalnih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),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kao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nepotrebnog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gubljenja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vremena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</a:p>
          <a:p>
            <a:pPr algn="just" eaLnBrk="1">
              <a:lnSpc>
                <a:spcPct val="97000"/>
              </a:lnSpc>
              <a:spcBef>
                <a:spcPts val="775"/>
              </a:spcBef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Postoje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mogućnosti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za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automatizaciju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knjigovodstvenih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finansijskih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funkcija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,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kao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dostupnost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analitikama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u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okviru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samih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aplikacija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elektronskog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bankarstva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5788"/>
            <a:ext cx="8229600" cy="522287"/>
          </a:xfrm>
        </p:spPr>
        <p:txBody>
          <a:bodyPr tIns="57240">
            <a:noAutofit/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sr-Latn-RS" sz="3200" dirty="0" err="1">
                <a:solidFill>
                  <a:srgbClr val="FFFF00"/>
                </a:solidFill>
              </a:rPr>
              <a:t>Koncept</a:t>
            </a:r>
            <a:r>
              <a:rPr lang="en-US" altLang="sr-Latn-RS" sz="3200" dirty="0">
                <a:solidFill>
                  <a:srgbClr val="FFFF00"/>
                </a:solidFill>
              </a:rPr>
              <a:t> </a:t>
            </a:r>
            <a:r>
              <a:rPr lang="en-US" altLang="sr-Latn-RS" sz="3200" dirty="0" err="1">
                <a:solidFill>
                  <a:srgbClr val="FFFF00"/>
                </a:solidFill>
              </a:rPr>
              <a:t>elektronskog</a:t>
            </a:r>
            <a:r>
              <a:rPr lang="en-US" altLang="sr-Latn-RS" sz="3200" dirty="0">
                <a:solidFill>
                  <a:srgbClr val="FFFF00"/>
                </a:solidFill>
              </a:rPr>
              <a:t> </a:t>
            </a:r>
            <a:r>
              <a:rPr lang="en-US" altLang="sr-Latn-RS" sz="3200" dirty="0" err="1">
                <a:solidFill>
                  <a:srgbClr val="FFFF00"/>
                </a:solidFill>
              </a:rPr>
              <a:t>poslovanja</a:t>
            </a:r>
            <a:endParaRPr lang="en-US" altLang="sr-Latn-RS" sz="3200" dirty="0">
              <a:solidFill>
                <a:srgbClr val="FFFF00"/>
              </a:solidFill>
            </a:endParaRPr>
          </a:p>
        </p:txBody>
      </p:sp>
      <p:sp>
        <p:nvSpPr>
          <p:cNvPr id="337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23AE9-DD1A-4998-B2D7-57DFD90928B8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36870" name="Text Box 2"/>
          <p:cNvSpPr txBox="1">
            <a:spLocks noChangeArrowheads="1"/>
          </p:cNvSpPr>
          <p:nvPr/>
        </p:nvSpPr>
        <p:spPr bwMode="auto">
          <a:xfrm>
            <a:off x="457200" y="1601788"/>
            <a:ext cx="82296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6520" rIns="90000" bIns="46800"/>
          <a:lstStyle>
            <a:lvl1pPr marL="682625" indent="-679450"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25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  <a:tab pos="9666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>
              <a:lnSpc>
                <a:spcPct val="98000"/>
              </a:lnSpc>
              <a:spcBef>
                <a:spcPts val="775"/>
              </a:spcBef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Značajnu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pomoć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u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svakodnevnom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obavljanju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poslova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predstavlja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usluga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"</a:t>
            </a:r>
            <a:r>
              <a:rPr lang="en-US" altLang="sr-Latn-RS" sz="2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e-</a:t>
            </a:r>
            <a:r>
              <a:rPr lang="en-US" altLang="sr-Latn-RS" sz="2600" b="1" i="1" dirty="0" err="1">
                <a:solidFill>
                  <a:srgbClr val="FFFF00"/>
                </a:solidFill>
                <a:latin typeface="Calibri" panose="020F0502020204030204" pitchFamily="34" charset="0"/>
              </a:rPr>
              <a:t>komerca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“, pod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kojom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se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podrazumeva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prihvatanje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sr-Latn-R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uplata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platni</a:t>
            </a:r>
            <a:r>
              <a:rPr lang="sr-Latn-R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kartica</a:t>
            </a:r>
            <a:r>
              <a:rPr lang="sr-Latn-R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ma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sr-Latn-R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na prodajnom mestu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putem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Interneta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</a:p>
          <a:p>
            <a:pPr algn="just" eaLnBrk="1">
              <a:lnSpc>
                <a:spcPct val="97000"/>
              </a:lnSpc>
              <a:spcBef>
                <a:spcPts val="775"/>
              </a:spcBef>
              <a:buClrTx/>
              <a:buFontTx/>
              <a:buNone/>
            </a:pP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Na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ovaj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način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preduzetnici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se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uključuju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u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savremene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tokove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poslovanja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globalizacije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svetskog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tržišta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, da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ponude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svoje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proizvode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ili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usluge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svetskom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tržištu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putem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svog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Internet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portala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</a:p>
          <a:p>
            <a:pPr algn="just" eaLnBrk="1">
              <a:lnSpc>
                <a:spcPct val="97000"/>
              </a:lnSpc>
              <a:spcBef>
                <a:spcPts val="775"/>
              </a:spcBef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Usluga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je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trenutno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dostupna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za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„Visa”</a:t>
            </a:r>
            <a:r>
              <a:rPr lang="sr-Latn-RS" altLang="sr-Latn-RS" sz="2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, “Dina”, „</a:t>
            </a:r>
            <a:r>
              <a:rPr lang="sr-Latn-RS" altLang="sr-Latn-RS" sz="2600" b="1" i="1" dirty="0" err="1">
                <a:solidFill>
                  <a:srgbClr val="FFFF00"/>
                </a:solidFill>
                <a:latin typeface="Calibri" panose="020F0502020204030204" pitchFamily="34" charset="0"/>
              </a:rPr>
              <a:t>American</a:t>
            </a:r>
            <a:r>
              <a:rPr lang="sr-Latn-RS" altLang="sr-Latn-RS" sz="2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 Express“</a:t>
            </a:r>
            <a:r>
              <a:rPr lang="en-US" altLang="sr-Latn-RS" sz="2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b="1" i="1" dirty="0" err="1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sz="2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 „Master Card”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platn</a:t>
            </a:r>
            <a:r>
              <a:rPr lang="sr-Latn-R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ih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  <a:latin typeface="Calibri" panose="020F0502020204030204" pitchFamily="34" charset="0"/>
              </a:rPr>
              <a:t>kartic</a:t>
            </a:r>
            <a:r>
              <a:rPr lang="sr-Latn-R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a</a:t>
            </a:r>
            <a:r>
              <a:rPr lang="en-US" altLang="sr-Latn-RS" sz="26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SzPct val="45000"/>
              <a:buFont typeface="Symbol" panose="05050102010706020507" pitchFamily="18" charset="2"/>
              <a:buNone/>
            </a:pPr>
            <a:endParaRPr lang="en-US" altLang="sr-Latn-RS" sz="2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60325"/>
            <a:ext cx="9144000" cy="492125"/>
          </a:xfrm>
        </p:spPr>
        <p:txBody>
          <a:bodyPr tIns="56520">
            <a:normAutofit/>
          </a:bodyPr>
          <a:lstStyle/>
          <a:p>
            <a:pPr algn="ctr"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z="2600" dirty="0">
                <a:solidFill>
                  <a:srgbClr val="FFFFFF"/>
                </a:solidFill>
              </a:rPr>
              <a:t>Mobilno E-poslovanje</a:t>
            </a:r>
            <a:endParaRPr lang="en-US" altLang="sr-Latn-RS" sz="2600" dirty="0">
              <a:solidFill>
                <a:srgbClr val="FFFFFF"/>
              </a:solidFill>
            </a:endParaRPr>
          </a:p>
        </p:txBody>
      </p:sp>
      <p:sp>
        <p:nvSpPr>
          <p:cNvPr id="348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C212E7-15BA-4F70-8674-6D82B6E788CA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37894" name="Text Box 2"/>
          <p:cNvSpPr txBox="1">
            <a:spLocks noChangeArrowheads="1"/>
          </p:cNvSpPr>
          <p:nvPr/>
        </p:nvSpPr>
        <p:spPr bwMode="auto">
          <a:xfrm>
            <a:off x="539750" y="1052513"/>
            <a:ext cx="8229600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83160" rIns="90000" bIns="46800"/>
          <a:lstStyle>
            <a:lvl1pPr marL="341313" indent="-338138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>
              <a:lnSpc>
                <a:spcPct val="88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MOBILNA TRGOVINA (</a:t>
            </a:r>
            <a:r>
              <a:rPr lang="en-US" altLang="sr-Latn-RS" sz="2400" b="1">
                <a:solidFill>
                  <a:srgbClr val="FFFF00"/>
                </a:solidFill>
                <a:latin typeface="Calibri" panose="020F0502020204030204" pitchFamily="34" charset="0"/>
              </a:rPr>
              <a:t>Mobile Commerce,</a:t>
            </a: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400" b="1">
                <a:solidFill>
                  <a:srgbClr val="FFFF00"/>
                </a:solidFill>
                <a:latin typeface="Calibri" panose="020F0502020204030204" pitchFamily="34" charset="0"/>
              </a:rPr>
              <a:t>M-Commerce</a:t>
            </a: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, </a:t>
            </a:r>
            <a:r>
              <a:rPr lang="en-US" altLang="sr-Latn-RS" sz="2400" b="1">
                <a:solidFill>
                  <a:srgbClr val="FFFF00"/>
                </a:solidFill>
                <a:latin typeface="Calibri" panose="020F0502020204030204" pitchFamily="34" charset="0"/>
              </a:rPr>
              <a:t>mCommerce</a:t>
            </a: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 ili </a:t>
            </a:r>
            <a:r>
              <a:rPr lang="en-US" altLang="sr-Latn-RS" sz="2400" b="1">
                <a:solidFill>
                  <a:srgbClr val="FFFF00"/>
                </a:solidFill>
                <a:latin typeface="Calibri" panose="020F0502020204030204" pitchFamily="34" charset="0"/>
              </a:rPr>
              <a:t>U-Commerce</a:t>
            </a: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  <a:r>
              <a:rPr lang="en-US" altLang="sr-Latn-RS" sz="270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</a:p>
          <a:p>
            <a:pPr algn="just" eaLnBrk="1">
              <a:lnSpc>
                <a:spcPct val="97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Predstavlja sposobnost da se trgovina izvodi mobilnim uređajima (mobilni telefon, PDA, smartphone i sl.)</a:t>
            </a:r>
          </a:p>
          <a:p>
            <a:pPr algn="just" eaLnBrk="1">
              <a:lnSpc>
                <a:spcPct val="97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Mobilna trgovina se definiše kao:</a:t>
            </a:r>
          </a:p>
          <a:p>
            <a:pPr algn="just" eaLnBrk="1">
              <a:lnSpc>
                <a:spcPct val="97000"/>
              </a:lnSpc>
              <a:spcBef>
                <a:spcPts val="775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Svaka transakcija, uključujući i prenos vlasništva nad robom i uslugama, koja se inicira i/ili izvrši upotrebom mobilnog pristupa kompjuterskoj medijatorskoj mreži pomoću nekog elektronskog uređaja.</a:t>
            </a:r>
          </a:p>
          <a:p>
            <a:pPr algn="just" eaLnBrk="1">
              <a:lnSpc>
                <a:spcPct val="97000"/>
              </a:lnSpc>
              <a:spcBef>
                <a:spcPts val="775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Svaka elektronska trgovina u bežičnom okruženju naročito ona koja se obavlja preko Interneta.</a:t>
            </a:r>
          </a:p>
          <a:p>
            <a:pPr eaLnBrk="1">
              <a:lnSpc>
                <a:spcPct val="97000"/>
              </a:lnSpc>
              <a:spcBef>
                <a:spcPts val="775"/>
              </a:spcBef>
              <a:buClrTx/>
              <a:buSzPct val="45000"/>
              <a:buFontTx/>
              <a:buNone/>
            </a:pPr>
            <a:r>
              <a:rPr lang="en-US" altLang="sr-Latn-RS" sz="2400">
                <a:solidFill>
                  <a:srgbClr val="FFFF00"/>
                </a:solidFill>
                <a:latin typeface="Calibri" panose="020F0502020204030204" pitchFamily="34" charset="0"/>
              </a:rPr>
              <a:t>Koristi bežične komunikacione uređaje.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C62421-C069-4142-8B90-58102EF66EEC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16" y="589788"/>
            <a:ext cx="5458968" cy="567842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FADB8D43-FD01-42A6-9000-541B74A3AB7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325"/>
            <a:ext cx="9144000" cy="492125"/>
          </a:xfrm>
          <a:prstGeom prst="rect">
            <a:avLst/>
          </a:prstGeom>
        </p:spPr>
        <p:txBody>
          <a:bodyPr vert="horz" lIns="91440" tIns="565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98000"/>
              </a:lnSpc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z="2600">
                <a:solidFill>
                  <a:srgbClr val="FFFFFF"/>
                </a:solidFill>
              </a:rPr>
              <a:t>Mobilno E-poslovanje</a:t>
            </a:r>
            <a:endParaRPr lang="en-US" altLang="sr-Latn-RS" sz="2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1E55F9-BDFD-490A-8BCC-C641635EF641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39942" name="Text Box 2"/>
          <p:cNvSpPr txBox="1">
            <a:spLocks noChangeArrowheads="1"/>
          </p:cNvSpPr>
          <p:nvPr/>
        </p:nvSpPr>
        <p:spPr bwMode="auto">
          <a:xfrm>
            <a:off x="717550" y="1343025"/>
            <a:ext cx="810101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80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sr-Latn-RS" altLang="sr-Latn-RS" sz="2600" b="1" dirty="0">
                <a:solidFill>
                  <a:srgbClr val="FFFF00"/>
                </a:solidFill>
              </a:rPr>
              <a:t>Mobilna kupovina (</a:t>
            </a:r>
            <a:r>
              <a:rPr lang="en-US" altLang="sr-Latn-RS" sz="2600" b="1" dirty="0">
                <a:solidFill>
                  <a:srgbClr val="FFFF00"/>
                </a:solidFill>
              </a:rPr>
              <a:t>Mobile shopping</a:t>
            </a:r>
            <a:r>
              <a:rPr lang="sr-Latn-RS" altLang="sr-Latn-RS" sz="2600" b="1" dirty="0">
                <a:solidFill>
                  <a:srgbClr val="FFFF00"/>
                </a:solidFill>
              </a:rPr>
              <a:t>)</a:t>
            </a:r>
            <a:r>
              <a:rPr lang="en-US" altLang="sr-Latn-RS" sz="2600" dirty="0">
                <a:solidFill>
                  <a:srgbClr val="FFFF00"/>
                </a:solidFill>
              </a:rPr>
              <a:t>:</a:t>
            </a:r>
          </a:p>
          <a:p>
            <a:pPr eaLnBrk="1"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</a:rPr>
              <a:t>Наручивање</a:t>
            </a:r>
            <a:r>
              <a:rPr lang="en-US" altLang="sr-Latn-RS" sz="2600" dirty="0">
                <a:solidFill>
                  <a:srgbClr val="FFFF00"/>
                </a:solidFill>
              </a:rPr>
              <a:t>, </a:t>
            </a:r>
            <a:r>
              <a:rPr lang="en-US" altLang="sr-Latn-RS" sz="2600" dirty="0" err="1">
                <a:solidFill>
                  <a:srgbClr val="FFFF00"/>
                </a:solidFill>
              </a:rPr>
              <a:t>провера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расположивости</a:t>
            </a:r>
            <a:r>
              <a:rPr lang="en-US" altLang="sr-Latn-RS" sz="2600" dirty="0">
                <a:solidFill>
                  <a:srgbClr val="FFFF00"/>
                </a:solidFill>
              </a:rPr>
              <a:t> и </a:t>
            </a:r>
            <a:r>
              <a:rPr lang="en-US" altLang="sr-Latn-RS" sz="2600" dirty="0" err="1">
                <a:solidFill>
                  <a:srgbClr val="FFFF00"/>
                </a:solidFill>
              </a:rPr>
              <a:t>цена</a:t>
            </a:r>
            <a:r>
              <a:rPr lang="en-US" altLang="sr-Latn-RS" sz="2600" dirty="0">
                <a:solidFill>
                  <a:srgbClr val="FFFF00"/>
                </a:solidFill>
              </a:rPr>
              <a:t>, </a:t>
            </a:r>
            <a:r>
              <a:rPr lang="en-US" altLang="sr-Latn-RS" sz="2600" dirty="0" err="1">
                <a:solidFill>
                  <a:srgbClr val="FFFF00"/>
                </a:solidFill>
              </a:rPr>
              <a:t>информације</a:t>
            </a:r>
            <a:r>
              <a:rPr lang="en-US" altLang="sr-Latn-RS" sz="2600" dirty="0">
                <a:solidFill>
                  <a:srgbClr val="FFFF00"/>
                </a:solidFill>
              </a:rPr>
              <a:t> о </a:t>
            </a:r>
            <a:r>
              <a:rPr lang="en-US" altLang="sr-Latn-RS" sz="2600" dirty="0" err="1">
                <a:solidFill>
                  <a:srgbClr val="FFFF00"/>
                </a:solidFill>
              </a:rPr>
              <a:t>испоруци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са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потврдом</a:t>
            </a:r>
            <a:r>
              <a:rPr lang="en-US" altLang="sr-Latn-RS" sz="2600" dirty="0">
                <a:solidFill>
                  <a:srgbClr val="FFFF00"/>
                </a:solidFill>
              </a:rPr>
              <a:t> и </a:t>
            </a:r>
            <a:r>
              <a:rPr lang="en-US" altLang="sr-Latn-RS" sz="2600" dirty="0" err="1">
                <a:solidFill>
                  <a:srgbClr val="FFFF00"/>
                </a:solidFill>
              </a:rPr>
              <a:t>закључком</a:t>
            </a:r>
            <a:endParaRPr lang="en-US" altLang="sr-Latn-RS" sz="2600" dirty="0">
              <a:solidFill>
                <a:srgbClr val="FFFF00"/>
              </a:solidFill>
            </a:endParaRPr>
          </a:p>
          <a:p>
            <a:pPr eaLnBrk="1">
              <a:buClrTx/>
              <a:buFontTx/>
              <a:buNone/>
            </a:pPr>
            <a:endParaRPr lang="en-US" altLang="sr-Latn-RS" sz="2600" dirty="0">
              <a:solidFill>
                <a:srgbClr val="FFFF00"/>
              </a:solidFill>
            </a:endParaRPr>
          </a:p>
          <a:p>
            <a:pPr eaLnBrk="1">
              <a:buClrTx/>
              <a:buFontTx/>
              <a:buNone/>
            </a:pPr>
            <a:endParaRPr lang="en-US" altLang="sr-Latn-RS" sz="2600" dirty="0">
              <a:solidFill>
                <a:srgbClr val="FFFF00"/>
              </a:solidFill>
            </a:endParaRPr>
          </a:p>
          <a:p>
            <a:pPr eaLnBrk="1">
              <a:buClrTx/>
              <a:buFontTx/>
              <a:buNone/>
            </a:pPr>
            <a:r>
              <a:rPr lang="sr-Latn-RS" altLang="sr-Latn-RS" sz="2600" b="1" dirty="0">
                <a:solidFill>
                  <a:srgbClr val="FFFF00"/>
                </a:solidFill>
              </a:rPr>
              <a:t>Mobilno bankarstvo (</a:t>
            </a:r>
            <a:r>
              <a:rPr lang="en-US" altLang="sr-Latn-RS" sz="2600" b="1" dirty="0">
                <a:solidFill>
                  <a:srgbClr val="FFFF00"/>
                </a:solidFill>
              </a:rPr>
              <a:t>Mobile Banking</a:t>
            </a:r>
            <a:r>
              <a:rPr lang="sr-Latn-RS" altLang="sr-Latn-RS" sz="2600" b="1" dirty="0">
                <a:solidFill>
                  <a:srgbClr val="FFFF00"/>
                </a:solidFill>
              </a:rPr>
              <a:t>)</a:t>
            </a:r>
            <a:r>
              <a:rPr lang="en-US" altLang="sr-Latn-RS" sz="2600" dirty="0">
                <a:solidFill>
                  <a:srgbClr val="FFFF00"/>
                </a:solidFill>
              </a:rPr>
              <a:t>:</a:t>
            </a:r>
          </a:p>
          <a:p>
            <a:pPr eaLnBrk="1"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</a:rPr>
              <a:t>Стање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рачуна</a:t>
            </a:r>
            <a:r>
              <a:rPr lang="en-US" altLang="sr-Latn-RS" sz="2600" dirty="0">
                <a:solidFill>
                  <a:srgbClr val="FFFF00"/>
                </a:solidFill>
              </a:rPr>
              <a:t>, </a:t>
            </a:r>
            <a:r>
              <a:rPr lang="en-US" altLang="sr-Latn-RS" sz="2600" dirty="0" err="1">
                <a:solidFill>
                  <a:srgbClr val="FFFF00"/>
                </a:solidFill>
              </a:rPr>
              <a:t>продаје</a:t>
            </a:r>
            <a:r>
              <a:rPr lang="en-US" altLang="sr-Latn-RS" sz="2600" dirty="0">
                <a:solidFill>
                  <a:srgbClr val="FFFF00"/>
                </a:solidFill>
              </a:rPr>
              <a:t> и </a:t>
            </a:r>
            <a:r>
              <a:rPr lang="en-US" altLang="sr-Latn-RS" sz="2600" dirty="0" err="1">
                <a:solidFill>
                  <a:srgbClr val="FFFF00"/>
                </a:solidFill>
              </a:rPr>
              <a:t>инструкције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за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плаћање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endParaRPr lang="en-US" altLang="sr-Latn-RS" sz="2600" dirty="0">
              <a:solidFill>
                <a:srgbClr val="FFFF00"/>
              </a:solidFill>
            </a:endParaRPr>
          </a:p>
          <a:p>
            <a:pPr eaLnBrk="1">
              <a:buClrTx/>
              <a:buFontTx/>
              <a:buNone/>
            </a:pPr>
            <a:endParaRPr lang="en-US" altLang="sr-Latn-RS" sz="2600" dirty="0">
              <a:solidFill>
                <a:srgbClr val="FFFF00"/>
              </a:solidFill>
            </a:endParaRPr>
          </a:p>
          <a:p>
            <a:pPr eaLnBrk="1">
              <a:buClrTx/>
              <a:buFontTx/>
              <a:buNone/>
            </a:pPr>
            <a:r>
              <a:rPr lang="sr-Latn-RS" altLang="sr-Latn-RS" sz="2600" b="1" dirty="0">
                <a:solidFill>
                  <a:srgbClr val="FFFF00"/>
                </a:solidFill>
              </a:rPr>
              <a:t>Mobilno </a:t>
            </a:r>
            <a:r>
              <a:rPr lang="sr-Latn-RS" altLang="sr-Latn-RS" sz="2600" b="1" dirty="0" err="1">
                <a:solidFill>
                  <a:srgbClr val="FFFF00"/>
                </a:solidFill>
              </a:rPr>
              <a:t>brokerstvo</a:t>
            </a:r>
            <a:r>
              <a:rPr lang="sr-Latn-RS" altLang="sr-Latn-RS" sz="2600" b="1" dirty="0">
                <a:solidFill>
                  <a:srgbClr val="FFFF00"/>
                </a:solidFill>
              </a:rPr>
              <a:t> (</a:t>
            </a:r>
            <a:r>
              <a:rPr lang="en-US" altLang="sr-Latn-RS" sz="2600" b="1" dirty="0">
                <a:solidFill>
                  <a:srgbClr val="FFFF00"/>
                </a:solidFill>
              </a:rPr>
              <a:t>Mobile brokerage</a:t>
            </a:r>
            <a:r>
              <a:rPr lang="sr-Latn-RS" altLang="sr-Latn-RS" sz="2600" b="1" dirty="0">
                <a:solidFill>
                  <a:srgbClr val="FFFF00"/>
                </a:solidFill>
              </a:rPr>
              <a:t>)</a:t>
            </a:r>
            <a:r>
              <a:rPr lang="en-US" altLang="sr-Latn-RS" sz="2600" dirty="0">
                <a:solidFill>
                  <a:srgbClr val="FFFF00"/>
                </a:solidFill>
              </a:rPr>
              <a:t>:</a:t>
            </a:r>
          </a:p>
          <a:p>
            <a:pPr eaLnBrk="1"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</a:rPr>
              <a:t>Провера</a:t>
            </a:r>
            <a:r>
              <a:rPr lang="en-US" altLang="sr-Latn-RS" sz="2600" dirty="0">
                <a:solidFill>
                  <a:srgbClr val="FFFF00"/>
                </a:solidFill>
              </a:rPr>
              <a:t> и </a:t>
            </a:r>
            <a:r>
              <a:rPr lang="en-US" altLang="sr-Latn-RS" sz="2600" dirty="0" err="1">
                <a:solidFill>
                  <a:srgbClr val="FFFF00"/>
                </a:solidFill>
              </a:rPr>
              <a:t>праћење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цена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коришћењем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ценовника</a:t>
            </a:r>
            <a:r>
              <a:rPr lang="en-US" altLang="sr-Latn-RS" sz="2600" dirty="0">
                <a:solidFill>
                  <a:srgbClr val="FFFF00"/>
                </a:solidFill>
              </a:rPr>
              <a:t>,  </a:t>
            </a:r>
            <a:r>
              <a:rPr lang="en-US" altLang="sr-Latn-RS" sz="2600" dirty="0" err="1">
                <a:solidFill>
                  <a:srgbClr val="FFFF00"/>
                </a:solidFill>
              </a:rPr>
              <a:t>захтева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осигурања</a:t>
            </a:r>
            <a:r>
              <a:rPr lang="en-US" altLang="sr-Latn-RS" sz="2600" dirty="0">
                <a:solidFill>
                  <a:srgbClr val="FFFF00"/>
                </a:solidFill>
              </a:rPr>
              <a:t> и </a:t>
            </a:r>
            <a:r>
              <a:rPr lang="en-US" altLang="sr-Latn-RS" sz="2600" dirty="0" err="1">
                <a:solidFill>
                  <a:srgbClr val="FFFF00"/>
                </a:solidFill>
              </a:rPr>
              <a:t>наруџби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218BB54-F2CF-4C61-A504-1B3C5F7B2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325"/>
            <a:ext cx="9144000" cy="492125"/>
          </a:xfrm>
        </p:spPr>
        <p:txBody>
          <a:bodyPr tIns="56520">
            <a:normAutofit/>
          </a:bodyPr>
          <a:lstStyle/>
          <a:p>
            <a:pPr algn="ctr"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z="2600" dirty="0">
                <a:solidFill>
                  <a:srgbClr val="FFFFFF"/>
                </a:solidFill>
              </a:rPr>
              <a:t>Mobilno E-poslovanje</a:t>
            </a:r>
            <a:endParaRPr lang="en-US" altLang="sr-Latn-RS" sz="2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7B112A-C684-4527-A71C-4FA53B775B53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sp>
        <p:nvSpPr>
          <p:cNvPr id="40966" name="Text Box 2"/>
          <p:cNvSpPr txBox="1">
            <a:spLocks noChangeArrowheads="1"/>
          </p:cNvSpPr>
          <p:nvPr/>
        </p:nvSpPr>
        <p:spPr bwMode="auto">
          <a:xfrm>
            <a:off x="360363" y="1628774"/>
            <a:ext cx="8280400" cy="41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80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sr-Cyrl-RS" altLang="sr-Latn-RS" sz="2600" b="1" dirty="0">
                <a:solidFill>
                  <a:srgbClr val="FFFF00"/>
                </a:solidFill>
              </a:rPr>
              <a:t>Мобилне путне информације и букинг </a:t>
            </a:r>
            <a:r>
              <a:rPr lang="sr-Latn-RS" altLang="sr-Latn-RS" sz="2600" b="1" dirty="0">
                <a:solidFill>
                  <a:srgbClr val="FFFF00"/>
                </a:solidFill>
              </a:rPr>
              <a:t>(</a:t>
            </a:r>
            <a:r>
              <a:rPr lang="en-US" altLang="sr-Latn-RS" sz="2600" b="1" dirty="0">
                <a:solidFill>
                  <a:srgbClr val="FFFF00"/>
                </a:solidFill>
              </a:rPr>
              <a:t>Mobile travel information and booking</a:t>
            </a:r>
            <a:r>
              <a:rPr lang="sr-Latn-RS" altLang="sr-Latn-RS" sz="2600" b="1" dirty="0">
                <a:solidFill>
                  <a:srgbClr val="FFFF00"/>
                </a:solidFill>
              </a:rPr>
              <a:t>)</a:t>
            </a:r>
            <a:r>
              <a:rPr lang="en-US" altLang="sr-Latn-RS" sz="2600" dirty="0">
                <a:solidFill>
                  <a:srgbClr val="FFFF00"/>
                </a:solidFill>
              </a:rPr>
              <a:t>: </a:t>
            </a:r>
          </a:p>
          <a:p>
            <a:pPr eaLnBrk="1"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</a:rPr>
              <a:t>Потпуно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Интернет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решење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са</a:t>
            </a:r>
            <a:r>
              <a:rPr lang="en-US" altLang="sr-Latn-RS" sz="2600" dirty="0">
                <a:solidFill>
                  <a:srgbClr val="FFFF00"/>
                </a:solidFill>
              </a:rPr>
              <a:t> WAP </a:t>
            </a:r>
            <a:r>
              <a:rPr lang="en-US" altLang="sr-Latn-RS" sz="2600" dirty="0" err="1">
                <a:solidFill>
                  <a:srgbClr val="FFFF00"/>
                </a:solidFill>
              </a:rPr>
              <a:t>проширењем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endParaRPr lang="en-US" altLang="sr-Latn-RS" sz="2600" dirty="0">
              <a:solidFill>
                <a:srgbClr val="FFFF00"/>
              </a:solidFill>
            </a:endParaRPr>
          </a:p>
          <a:p>
            <a:pPr eaLnBrk="1">
              <a:buClrTx/>
              <a:buFontTx/>
              <a:buNone/>
            </a:pPr>
            <a:endParaRPr lang="en-US" altLang="sr-Latn-RS" sz="2600" dirty="0">
              <a:solidFill>
                <a:srgbClr val="FFFF00"/>
              </a:solidFill>
            </a:endParaRPr>
          </a:p>
          <a:p>
            <a:pPr eaLnBrk="1">
              <a:buClrTx/>
              <a:buFontTx/>
              <a:buNone/>
            </a:pPr>
            <a:r>
              <a:rPr lang="sr-Cyrl-RS" altLang="sr-Latn-RS" sz="2600" b="1" dirty="0">
                <a:solidFill>
                  <a:srgbClr val="FFFF00"/>
                </a:solidFill>
              </a:rPr>
              <a:t>Мобилни приступ корпорацијском интранету </a:t>
            </a:r>
            <a:r>
              <a:rPr lang="sr-Latn-RS" altLang="sr-Latn-RS" sz="2600" b="1" dirty="0">
                <a:solidFill>
                  <a:srgbClr val="FFFF00"/>
                </a:solidFill>
              </a:rPr>
              <a:t>(</a:t>
            </a:r>
            <a:r>
              <a:rPr lang="en-US" altLang="sr-Latn-RS" sz="2600" b="1" dirty="0">
                <a:solidFill>
                  <a:srgbClr val="FFFF00"/>
                </a:solidFill>
              </a:rPr>
              <a:t>Mobile access to corporate intranets</a:t>
            </a:r>
            <a:r>
              <a:rPr lang="sr-Latn-RS" altLang="sr-Latn-RS" sz="2600" b="1" dirty="0">
                <a:solidFill>
                  <a:srgbClr val="FFFF00"/>
                </a:solidFill>
              </a:rPr>
              <a:t>)</a:t>
            </a:r>
            <a:r>
              <a:rPr lang="en-US" altLang="sr-Latn-RS" sz="2600" dirty="0">
                <a:solidFill>
                  <a:srgbClr val="FFFF00"/>
                </a:solidFill>
              </a:rPr>
              <a:t>: </a:t>
            </a:r>
          </a:p>
          <a:p>
            <a:pPr eaLnBrk="1">
              <a:buClrTx/>
              <a:buFontTx/>
              <a:buNone/>
            </a:pPr>
            <a:r>
              <a:rPr lang="en-US" altLang="sr-Latn-RS" sz="2600" dirty="0" err="1">
                <a:solidFill>
                  <a:srgbClr val="FFFF00"/>
                </a:solidFill>
              </a:rPr>
              <a:t>Употреба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интранет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апликација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као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што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су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телефонски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именици</a:t>
            </a:r>
            <a:r>
              <a:rPr lang="en-US" altLang="sr-Latn-RS" sz="2600" dirty="0">
                <a:solidFill>
                  <a:srgbClr val="FFFF00"/>
                </a:solidFill>
              </a:rPr>
              <a:t> и </a:t>
            </a:r>
            <a:r>
              <a:rPr lang="en-US" altLang="sr-Latn-RS" sz="2600" dirty="0" err="1">
                <a:solidFill>
                  <a:srgbClr val="FFFF00"/>
                </a:solidFill>
              </a:rPr>
              <a:t>огласне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табле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за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мобилни</a:t>
            </a:r>
            <a:r>
              <a:rPr lang="en-US" altLang="sr-Latn-RS" sz="2600" dirty="0">
                <a:solidFill>
                  <a:srgbClr val="FFFF00"/>
                </a:solidFill>
              </a:rPr>
              <a:t> </a:t>
            </a:r>
            <a:r>
              <a:rPr lang="en-US" altLang="sr-Latn-RS" sz="2600" dirty="0" err="1">
                <a:solidFill>
                  <a:srgbClr val="FFFF00"/>
                </a:solidFill>
              </a:rPr>
              <a:t>приступ</a:t>
            </a:r>
            <a:endParaRPr lang="en-US" altLang="sr-Latn-RS" sz="2600" dirty="0">
              <a:solidFill>
                <a:srgbClr val="FFFF00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7DAA8F6-B501-4FAF-A931-D463F6364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325"/>
            <a:ext cx="9144000" cy="492125"/>
          </a:xfrm>
        </p:spPr>
        <p:txBody>
          <a:bodyPr tIns="56520">
            <a:normAutofit/>
          </a:bodyPr>
          <a:lstStyle/>
          <a:p>
            <a:pPr algn="ctr"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z="2600" dirty="0">
                <a:solidFill>
                  <a:srgbClr val="FFFFFF"/>
                </a:solidFill>
              </a:rPr>
              <a:t>Mobilno E-poslovanje</a:t>
            </a:r>
            <a:endParaRPr lang="en-US" altLang="sr-Latn-RS" sz="2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3BF6D5-ADFA-4284-B3B8-ADA6A1DB8FAB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0113"/>
            <a:ext cx="7772400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AFC8588-61DD-4683-A0CC-87D287A2B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325"/>
            <a:ext cx="9144000" cy="492125"/>
          </a:xfrm>
        </p:spPr>
        <p:txBody>
          <a:bodyPr tIns="56520">
            <a:normAutofit/>
          </a:bodyPr>
          <a:lstStyle/>
          <a:p>
            <a:pPr algn="ctr"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z="2600" dirty="0">
                <a:solidFill>
                  <a:srgbClr val="FFFFFF"/>
                </a:solidFill>
              </a:rPr>
              <a:t>Mobilno E-poslovanje</a:t>
            </a:r>
            <a:endParaRPr lang="en-US" altLang="sr-Latn-RS" sz="2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B3C467-243F-4913-8A9C-314E01097531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9144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8F7D8-090F-4A27-B185-7B03FD44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C67397F-34CC-4825-8C5D-6F65FDC03D2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325"/>
            <a:ext cx="9144000" cy="492125"/>
          </a:xfrm>
          <a:prstGeom prst="rect">
            <a:avLst/>
          </a:prstGeom>
        </p:spPr>
        <p:txBody>
          <a:bodyPr vert="horz" lIns="91440" tIns="565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98000"/>
              </a:lnSpc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z="2600">
                <a:solidFill>
                  <a:srgbClr val="FFFFFF"/>
                </a:solidFill>
              </a:rPr>
              <a:t>Mobilno E-poslovanje</a:t>
            </a:r>
            <a:endParaRPr lang="en-US" altLang="sr-Latn-RS" sz="2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720725"/>
            <a:ext cx="8229600" cy="5505450"/>
          </a:xfrm>
        </p:spPr>
        <p:txBody>
          <a:bodyPr tIns="57240">
            <a:normAutofit/>
          </a:bodyPr>
          <a:lstStyle/>
          <a:p>
            <a:pPr marL="682625" indent="-679450" eaLnBrk="1">
              <a:lnSpc>
                <a:spcPct val="98000"/>
              </a:lnSpc>
              <a:buClrTx/>
              <a:buSzPct val="37000"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Трендови у  телекомуникацијама су:</a:t>
            </a:r>
          </a:p>
          <a:p>
            <a:pPr marL="682625" indent="-679450" eaLnBrk="1">
              <a:buClrTx/>
              <a:buSzPct val="37000"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US" altLang="sr-Latn-RS" sz="2800">
              <a:solidFill>
                <a:srgbClr val="FFFF00"/>
              </a:solidFill>
            </a:endParaRPr>
          </a:p>
          <a:p>
            <a:pPr marL="682625" indent="-679450" algn="just" eaLnBrk="1">
              <a:buSzPct val="37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напредак у развоју и све већој употреби мрежа широког опсега уз доминацију видео конференција, интерактивне телевизије, видео записа на захтев, гласовне комуникације и слично;</a:t>
            </a:r>
          </a:p>
          <a:p>
            <a:pPr marL="682625" indent="-679450" algn="just" eaLnBrk="1">
              <a:buSzPct val="37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даљи напредак бежичне комуникације уз све актуелније сателитске системе, који ће бити смештени у нижу орбиту и постати доступни уређајима мање снаге.</a:t>
            </a:r>
          </a:p>
        </p:txBody>
      </p:sp>
      <p:sp>
        <p:nvSpPr>
          <p:cNvPr id="4096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C86CD-D7EB-4AAC-9BD9-19D65A604A30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720725"/>
            <a:ext cx="8229600" cy="5505450"/>
          </a:xfrm>
        </p:spPr>
        <p:txBody>
          <a:bodyPr tIns="57240">
            <a:normAutofit lnSpcReduction="10000"/>
          </a:bodyPr>
          <a:lstStyle/>
          <a:p>
            <a:pPr marL="682625" indent="-679450" eaLnBrk="1">
              <a:lnSpc>
                <a:spcPct val="98000"/>
              </a:lnSpc>
              <a:buClrTx/>
              <a:buSzPct val="37000"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Трендови у  телекомуникацијама су:</a:t>
            </a:r>
          </a:p>
          <a:p>
            <a:pPr marL="682625" indent="-679450" eaLnBrk="1">
              <a:buClrTx/>
              <a:buSzPct val="37000"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US" altLang="sr-Latn-RS" sz="2800">
              <a:solidFill>
                <a:srgbClr val="FFFF00"/>
              </a:solidFill>
            </a:endParaRPr>
          </a:p>
          <a:p>
            <a:pPr marL="682625" indent="-679450" algn="just" eaLnBrk="1">
              <a:buSzPct val="37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побољшавање преносних капацитета Интернета и streamingа. Wеб сајтови ће заједно са новим двосмерним интерактивним комуникацијама моћи да конкуришу телевизији;</a:t>
            </a:r>
          </a:p>
          <a:p>
            <a:pPr marL="682625" indent="-679450" algn="just" eaLnBrk="1">
              <a:buSzPct val="37000"/>
              <a:buFont typeface="Times New Roman" panose="02020603050405020304" pitchFamily="18" charset="0"/>
              <a:buBlip>
                <a:blip r:embed="rId3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>
                <a:solidFill>
                  <a:srgbClr val="FFFF00"/>
                </a:solidFill>
              </a:rPr>
              <a:t>повећање брзине обраде информација ће омогућити веће коришћење говорног језика и пружити могућност међусобног комуницирања људи  који говоре на различитим језицима;</a:t>
            </a:r>
          </a:p>
        </p:txBody>
      </p:sp>
      <p:sp>
        <p:nvSpPr>
          <p:cNvPr id="419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FC24F-E4F4-414D-B0CA-9FE66FE1E4A2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4800" cy="114192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Cyrl-CS"/>
              <a:t>Развој електронског пословања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62721" y="1484784"/>
            <a:ext cx="8817120" cy="422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Највећи проблем је питање безбедности рада </a:t>
            </a:r>
            <a:r>
              <a:rPr lang="sr-Cyrl-CS" sz="3266" dirty="0" err="1">
                <a:solidFill>
                  <a:srgbClr val="FFFF00"/>
                </a:solidFill>
                <a:latin typeface="Times New Roman" pitchFamily="16" charset="0"/>
              </a:rPr>
              <a:t>тј</a:t>
            </a:r>
            <a:r>
              <a:rPr lang="sr-Latn-RS" sz="3266" dirty="0">
                <a:solidFill>
                  <a:srgbClr val="FFFF00"/>
                </a:solidFill>
                <a:latin typeface="Times New Roman" pitchFamily="16" charset="0"/>
              </a:rPr>
              <a:t>:</a:t>
            </a:r>
          </a:p>
          <a:p>
            <a:pPr marL="457200" indent="-457200" algn="just">
              <a:buClrTx/>
              <a:buFont typeface="Arial" panose="020B0604020202020204" pitchFamily="34" charset="0"/>
              <a:buChar char="•"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 заштита података од неовлашћеног приступа и промена, </a:t>
            </a:r>
            <a:endParaRPr lang="sr-Latn-RS" sz="3266" dirty="0">
              <a:solidFill>
                <a:srgbClr val="FFFF00"/>
              </a:solidFill>
              <a:latin typeface="Times New Roman" pitchFamily="16" charset="0"/>
            </a:endParaRPr>
          </a:p>
          <a:p>
            <a:pPr marL="457200" indent="-457200" algn="just">
              <a:buClrTx/>
              <a:buFont typeface="Arial" panose="020B0604020202020204" pitchFamily="34" charset="0"/>
              <a:buChar char="•"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заштита кредитних картица приликом куповине преко мреже и сл.</a:t>
            </a:r>
          </a:p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</a:p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То је проблем који захтева веће техничке и организационе иновације, како би се у што већој мери спречиле злоупотребе.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2576" y="6308891"/>
            <a:ext cx="2137410" cy="365125"/>
          </a:xfrm>
        </p:spPr>
        <p:txBody>
          <a:bodyPr/>
          <a:lstStyle/>
          <a:p>
            <a:pPr algn="ctr">
              <a:defRPr/>
            </a:pPr>
            <a:fld id="{CC7342A1-B4E8-4681-A473-0E63F7C6C8F6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8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179388"/>
            <a:ext cx="8229600" cy="6045200"/>
          </a:xfrm>
        </p:spPr>
        <p:txBody>
          <a:bodyPr tIns="57240" anchor="t">
            <a:normAutofit/>
          </a:bodyPr>
          <a:lstStyle/>
          <a:p>
            <a:pPr marL="682625" indent="-679450" algn="l" eaLnBrk="1">
              <a:lnSpc>
                <a:spcPct val="98000"/>
              </a:lnSpc>
              <a:spcBef>
                <a:spcPts val="775"/>
              </a:spcBef>
              <a:buClrTx/>
              <a:buSzPct val="37000"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Трендови</a:t>
            </a:r>
            <a:r>
              <a:rPr lang="en-US" altLang="sr-Latn-RS" sz="2800" dirty="0">
                <a:solidFill>
                  <a:srgbClr val="FFFF00"/>
                </a:solidFill>
              </a:rPr>
              <a:t> у  </a:t>
            </a:r>
            <a:r>
              <a:rPr lang="en-US" altLang="sr-Latn-RS" sz="2800" dirty="0" err="1">
                <a:solidFill>
                  <a:srgbClr val="FFFF00"/>
                </a:solidFill>
              </a:rPr>
              <a:t>телекомуникацијама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су</a:t>
            </a:r>
            <a:r>
              <a:rPr lang="en-US" altLang="sr-Latn-RS" sz="2800" dirty="0">
                <a:solidFill>
                  <a:srgbClr val="FFFF00"/>
                </a:solidFill>
              </a:rPr>
              <a:t>:</a:t>
            </a:r>
          </a:p>
          <a:p>
            <a:pPr marL="682625" indent="-679450" algn="l" eaLnBrk="1">
              <a:spcBef>
                <a:spcPts val="775"/>
              </a:spcBef>
              <a:buClrTx/>
              <a:buSzPct val="37000"/>
              <a:buFontTx/>
              <a:buNone/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US" altLang="sr-Latn-RS" sz="2800" dirty="0">
              <a:solidFill>
                <a:srgbClr val="FFFF00"/>
              </a:solidFill>
            </a:endParaRPr>
          </a:p>
          <a:p>
            <a:pPr marL="682625" indent="-679450" algn="just" eaLnBrk="1">
              <a:spcBef>
                <a:spcPts val="775"/>
              </a:spcBef>
              <a:buSzPct val="37000"/>
              <a:buFont typeface="Times New Roman" panose="02020603050405020304" pitchFamily="18" charset="0"/>
              <a:buBlip>
                <a:blip r:embed="rId2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омогућавање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тимског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рада</a:t>
            </a:r>
            <a:r>
              <a:rPr lang="en-US" altLang="sr-Latn-RS" sz="2800" dirty="0">
                <a:solidFill>
                  <a:srgbClr val="FFFF00"/>
                </a:solidFill>
              </a:rPr>
              <a:t> и </a:t>
            </a:r>
            <a:r>
              <a:rPr lang="en-US" altLang="sr-Latn-RS" sz="2800" dirty="0" err="1">
                <a:solidFill>
                  <a:srgbClr val="FFFF00"/>
                </a:solidFill>
              </a:rPr>
              <a:t>размене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података</a:t>
            </a:r>
            <a:r>
              <a:rPr lang="en-US" altLang="sr-Latn-RS" sz="2800" dirty="0">
                <a:solidFill>
                  <a:srgbClr val="FFFF00"/>
                </a:solidFill>
              </a:rPr>
              <a:t> и </a:t>
            </a:r>
            <a:r>
              <a:rPr lang="en-US" altLang="sr-Latn-RS" sz="2800" dirty="0" err="1">
                <a:solidFill>
                  <a:srgbClr val="FFFF00"/>
                </a:solidFill>
              </a:rPr>
              <a:t>информација</a:t>
            </a:r>
            <a:r>
              <a:rPr lang="en-US" altLang="sr-Latn-RS" sz="2800" dirty="0">
                <a:solidFill>
                  <a:srgbClr val="FFFF00"/>
                </a:solidFill>
              </a:rPr>
              <a:t> у </a:t>
            </a:r>
            <a:r>
              <a:rPr lang="en-US" altLang="sr-Latn-RS" sz="2800" dirty="0" err="1">
                <a:solidFill>
                  <a:srgbClr val="FFFF00"/>
                </a:solidFill>
              </a:rPr>
              <a:t>реалном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времену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без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обзира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на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просторну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локацију</a:t>
            </a:r>
            <a:r>
              <a:rPr lang="en-US" altLang="sr-Latn-RS" sz="2800" dirty="0">
                <a:solidFill>
                  <a:srgbClr val="FFFF00"/>
                </a:solidFill>
              </a:rPr>
              <a:t>;</a:t>
            </a:r>
          </a:p>
          <a:p>
            <a:pPr marL="682625" indent="-679450" algn="just" eaLnBrk="1">
              <a:spcBef>
                <a:spcPts val="775"/>
              </a:spcBef>
              <a:buSzPct val="37000"/>
              <a:buFont typeface="Times New Roman" panose="02020603050405020304" pitchFamily="18" charset="0"/>
              <a:buBlip>
                <a:blip r:embed="rId2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изградња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система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за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безбедну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комуникацију</a:t>
            </a:r>
            <a:r>
              <a:rPr lang="en-US" altLang="sr-Latn-RS" sz="2800" dirty="0">
                <a:solidFill>
                  <a:srgbClr val="FFFF00"/>
                </a:solidFill>
              </a:rPr>
              <a:t>,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посебно</a:t>
            </a:r>
            <a:r>
              <a:rPr lang="en-US" altLang="sr-Latn-RS" sz="2800" dirty="0">
                <a:solidFill>
                  <a:srgbClr val="FFFF00"/>
                </a:solidFill>
              </a:rPr>
              <a:t> у </a:t>
            </a:r>
            <a:r>
              <a:rPr lang="en-US" altLang="sr-Latn-RS" sz="2800" dirty="0" err="1">
                <a:solidFill>
                  <a:srgbClr val="FFFF00"/>
                </a:solidFill>
              </a:rPr>
              <a:t>домену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електронског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пословања</a:t>
            </a:r>
            <a:r>
              <a:rPr lang="en-US" altLang="sr-Latn-RS" sz="2800" dirty="0">
                <a:solidFill>
                  <a:srgbClr val="FFFF00"/>
                </a:solidFill>
              </a:rPr>
              <a:t>;</a:t>
            </a:r>
          </a:p>
          <a:p>
            <a:pPr marL="682625" indent="-679450" algn="just" eaLnBrk="1">
              <a:spcBef>
                <a:spcPts val="775"/>
              </a:spcBef>
              <a:buSzPct val="37000"/>
              <a:buFont typeface="Times New Roman" panose="02020603050405020304" pitchFamily="18" charset="0"/>
              <a:buBlip>
                <a:blip r:embed="rId2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US" altLang="sr-Latn-RS" sz="2800" dirty="0" err="1">
                <a:solidFill>
                  <a:srgbClr val="FFFF00"/>
                </a:solidFill>
              </a:rPr>
              <a:t>све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већа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употреба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интранета</a:t>
            </a:r>
            <a:r>
              <a:rPr lang="en-US" altLang="sr-Latn-RS" sz="2800" dirty="0">
                <a:solidFill>
                  <a:srgbClr val="FFFF00"/>
                </a:solidFill>
              </a:rPr>
              <a:t> и </a:t>
            </a:r>
            <a:r>
              <a:rPr lang="en-US" altLang="sr-Latn-RS" sz="2800" dirty="0" err="1">
                <a:solidFill>
                  <a:srgbClr val="FFFF00"/>
                </a:solidFill>
              </a:rPr>
              <a:t>екстранета</a:t>
            </a:r>
            <a:r>
              <a:rPr lang="en-US" altLang="sr-Latn-RS" sz="2800" dirty="0">
                <a:solidFill>
                  <a:srgbClr val="FFFF00"/>
                </a:solidFill>
              </a:rPr>
              <a:t> у </a:t>
            </a:r>
            <a:r>
              <a:rPr lang="en-US" altLang="sr-Latn-RS" sz="2800" dirty="0" err="1">
                <a:solidFill>
                  <a:srgbClr val="FFFF00"/>
                </a:solidFill>
              </a:rPr>
              <a:t>великим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пословним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системима</a:t>
            </a:r>
            <a:r>
              <a:rPr lang="en-US" altLang="sr-Latn-RS" sz="2800" dirty="0">
                <a:solidFill>
                  <a:srgbClr val="FFFF00"/>
                </a:solidFill>
              </a:rPr>
              <a:t>;</a:t>
            </a:r>
          </a:p>
          <a:p>
            <a:pPr marL="682625" indent="-679450" algn="just" eaLnBrk="1">
              <a:spcBef>
                <a:spcPts val="775"/>
              </a:spcBef>
              <a:buSzPct val="37000"/>
              <a:buFont typeface="Times New Roman" panose="02020603050405020304" pitchFamily="18" charset="0"/>
              <a:buBlip>
                <a:blip r:embed="rId2"/>
              </a:buBlip>
              <a:tabLst>
                <a:tab pos="6826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sr-Cyrl-RS" altLang="sr-Latn-RS" sz="2800" dirty="0">
                <a:solidFill>
                  <a:srgbClr val="FFFF00"/>
                </a:solidFill>
              </a:rPr>
              <a:t>Најшира </a:t>
            </a:r>
            <a:r>
              <a:rPr lang="en-US" altLang="sr-Latn-RS" sz="2800" dirty="0" err="1">
                <a:solidFill>
                  <a:srgbClr val="FFFF00"/>
                </a:solidFill>
              </a:rPr>
              <a:t>примена</a:t>
            </a:r>
            <a:r>
              <a:rPr lang="en-US" altLang="sr-Latn-RS" sz="2800" dirty="0">
                <a:solidFill>
                  <a:srgbClr val="FFFF00"/>
                </a:solidFill>
              </a:rPr>
              <a:t> „</a:t>
            </a:r>
            <a:r>
              <a:rPr lang="en-US" altLang="sr-Latn-RS" sz="2800" dirty="0" err="1">
                <a:solidFill>
                  <a:srgbClr val="FFFF00"/>
                </a:solidFill>
              </a:rPr>
              <a:t>паметних</a:t>
            </a:r>
            <a:r>
              <a:rPr lang="en-US" altLang="sr-Latn-RS" sz="2800" dirty="0">
                <a:solidFill>
                  <a:srgbClr val="FFFF00"/>
                </a:solidFill>
              </a:rPr>
              <a:t> </a:t>
            </a:r>
            <a:r>
              <a:rPr lang="en-US" altLang="sr-Latn-RS" sz="2800" dirty="0" err="1">
                <a:solidFill>
                  <a:srgbClr val="FFFF00"/>
                </a:solidFill>
              </a:rPr>
              <a:t>телефона</a:t>
            </a:r>
            <a:r>
              <a:rPr lang="en-US" altLang="sr-Latn-RS" sz="2800" dirty="0">
                <a:solidFill>
                  <a:srgbClr val="FFFF00"/>
                </a:solidFill>
              </a:rPr>
              <a:t>“</a:t>
            </a:r>
          </a:p>
        </p:txBody>
      </p:sp>
      <p:sp>
        <p:nvSpPr>
          <p:cNvPr id="430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6E619-813E-4C53-9B73-88FD2AAAAC55}" type="datetime4">
              <a:rPr lang="sr-Cyrl-RS" smtClean="0"/>
              <a:t>3. новембар 2020.</a:t>
            </a:fld>
            <a:endParaRPr lang="en-US">
              <a:cs typeface="DejaVu Sans" charset="0"/>
            </a:endParaRPr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cs typeface="DejaVu Sans" charset="0"/>
              </a:rPr>
              <a:t>Електронско пословање</a:t>
            </a:r>
            <a:endParaRPr lang="en-US"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4800" cy="114192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Cyrl-CS" dirty="0"/>
              <a:t>Развој електронског пословања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62721" y="1796041"/>
            <a:ext cx="8817120" cy="391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Потребно је решити и питања:</a:t>
            </a:r>
          </a:p>
          <a:p>
            <a:pPr algn="just">
              <a:buClrTx/>
              <a:buFontTx/>
              <a:buNone/>
            </a:pPr>
            <a:endParaRPr lang="sr-Cyrl-CS" sz="3266" dirty="0">
              <a:solidFill>
                <a:srgbClr val="FFFF00"/>
              </a:solidFill>
              <a:latin typeface="Times New Roman" pitchFamily="16" charset="0"/>
            </a:endParaRPr>
          </a:p>
          <a:p>
            <a:pPr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заштите ауторских права, </a:t>
            </a:r>
          </a:p>
          <a:p>
            <a:pPr marL="407526" indent="-407526" algn="just">
              <a:buClrTx/>
              <a:tabLst>
                <a:tab pos="406086" algn="l"/>
                <a:tab pos="40752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заштите приватности појединаца унутар и изван пословних и осталих организација и</a:t>
            </a:r>
          </a:p>
          <a:p>
            <a:pPr marL="442913" indent="-442913" algn="just">
              <a:buClrTx/>
              <a:buFontTx/>
              <a:buNone/>
            </a:pP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-	заштите од рачунарских вируса</a:t>
            </a:r>
            <a:r>
              <a:rPr lang="sr-Latn-RS" sz="3266" dirty="0">
                <a:solidFill>
                  <a:srgbClr val="FFFF00"/>
                </a:solidFill>
                <a:latin typeface="Times New Roman" pitchFamily="16" charset="0"/>
              </a:rPr>
              <a:t> </a:t>
            </a:r>
            <a:r>
              <a:rPr lang="sr-Cyrl-RS" sz="3266" dirty="0">
                <a:solidFill>
                  <a:srgbClr val="FFFF00"/>
                </a:solidFill>
                <a:latin typeface="Times New Roman" pitchFamily="16" charset="0"/>
              </a:rPr>
              <a:t>и другог малициозног софтвера (енгл</a:t>
            </a:r>
            <a:r>
              <a:rPr lang="sr-Latn-RS" sz="3266" dirty="0">
                <a:solidFill>
                  <a:srgbClr val="FFFF00"/>
                </a:solidFill>
                <a:latin typeface="Times New Roman" pitchFamily="16" charset="0"/>
              </a:rPr>
              <a:t>. </a:t>
            </a:r>
            <a:r>
              <a:rPr lang="sr-Latn-RS" sz="3266" dirty="0" err="1">
                <a:solidFill>
                  <a:srgbClr val="FFFF00"/>
                </a:solidFill>
                <a:latin typeface="Times New Roman" pitchFamily="16" charset="0"/>
                <a:hlinkClick r:id="rId3"/>
              </a:rPr>
              <a:t>malware</a:t>
            </a:r>
            <a:r>
              <a:rPr lang="sr-Latn-RS" sz="3266" dirty="0">
                <a:solidFill>
                  <a:srgbClr val="FFFF00"/>
                </a:solidFill>
                <a:latin typeface="Times New Roman" pitchFamily="16" charset="0"/>
              </a:rPr>
              <a:t>)</a:t>
            </a:r>
            <a:r>
              <a:rPr lang="sr-Cyrl-CS" sz="3266" dirty="0">
                <a:solidFill>
                  <a:srgbClr val="FFFF00"/>
                </a:solidFill>
                <a:latin typeface="Times New Roman" pitchFamily="16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2576" y="6347837"/>
            <a:ext cx="2137410" cy="365125"/>
          </a:xfrm>
        </p:spPr>
        <p:txBody>
          <a:bodyPr/>
          <a:lstStyle/>
          <a:p>
            <a:pPr algn="ctr">
              <a:defRPr/>
            </a:pPr>
            <a:fld id="{2C6F1B81-B79E-4420-AAB0-420279A719EA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70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672481" y="106921"/>
            <a:ext cx="7804800" cy="114192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sr-Cyrl-CS"/>
              <a:t>Развој електронског пословања</a:t>
            </a: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979200" y="2449801"/>
            <a:ext cx="7511040" cy="24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sr-Cyrl-CS" sz="3266">
                <a:solidFill>
                  <a:srgbClr val="FFFF00"/>
                </a:solidFill>
                <a:latin typeface="Times New Roman" pitchFamily="16" charset="0"/>
              </a:rPr>
              <a:t>Као и код свих нових технологија постоји отпор увођењу технологија, на којима се заснива електронско пословање.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506176" y="6355845"/>
            <a:ext cx="2137410" cy="365125"/>
          </a:xfrm>
        </p:spPr>
        <p:txBody>
          <a:bodyPr/>
          <a:lstStyle/>
          <a:p>
            <a:pPr algn="ctr">
              <a:defRPr/>
            </a:pPr>
            <a:fld id="{109BC804-2A7E-4268-88BB-3E944CE970DF}" type="datetime4">
              <a:rPr lang="sr-Cyrl-RS" smtClean="0"/>
              <a:t>3. новембар 2020.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Електронско пословање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34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3180</Words>
  <Application>Microsoft Office PowerPoint</Application>
  <PresentationFormat>On-screen Show (4:3)</PresentationFormat>
  <Paragraphs>478</Paragraphs>
  <Slides>70</Slides>
  <Notes>65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Calibri</vt:lpstr>
      <vt:lpstr>Century Gothic</vt:lpstr>
      <vt:lpstr>Courier New</vt:lpstr>
      <vt:lpstr>Symbol</vt:lpstr>
      <vt:lpstr>Times New Roman</vt:lpstr>
      <vt:lpstr>Vapor Trail</vt:lpstr>
      <vt:lpstr>Elektronsko poslovanje II </vt:lpstr>
      <vt:lpstr>PowerPoint Presentation</vt:lpstr>
      <vt:lpstr>Развој електронског пословања</vt:lpstr>
      <vt:lpstr>Развој електронског Пословања</vt:lpstr>
      <vt:lpstr>Развој електронског пословања</vt:lpstr>
      <vt:lpstr>Развој електронског пословања</vt:lpstr>
      <vt:lpstr>Развој електронског пословања</vt:lpstr>
      <vt:lpstr>Развој електронског пословања</vt:lpstr>
      <vt:lpstr>Развој електронског пословања</vt:lpstr>
      <vt:lpstr>Развој електронског пословања</vt:lpstr>
      <vt:lpstr>Развој електронског пословања</vt:lpstr>
      <vt:lpstr>Типови електронског пословања</vt:lpstr>
      <vt:lpstr>Типови електронског пословања</vt:lpstr>
      <vt:lpstr>Типови електронског пословања</vt:lpstr>
      <vt:lpstr>Типови електронског пословања</vt:lpstr>
      <vt:lpstr>Типови електронског пословања</vt:lpstr>
      <vt:lpstr>PowerPoint Presentation</vt:lpstr>
      <vt:lpstr>PowerPoint Presentation</vt:lpstr>
      <vt:lpstr>Типови електронског пословања</vt:lpstr>
      <vt:lpstr>PowerPoint Presentation</vt:lpstr>
      <vt:lpstr>PowerPoint Presentation</vt:lpstr>
      <vt:lpstr>Типови електронског пословања</vt:lpstr>
      <vt:lpstr>Типови електронског пословања</vt:lpstr>
      <vt:lpstr>Типови електронског пословања</vt:lpstr>
      <vt:lpstr>Типови електронског пословања</vt:lpstr>
      <vt:lpstr>C2C ПОСЛОВАЊЕ</vt:lpstr>
      <vt:lpstr>Kako izabrati chat room? </vt:lpstr>
      <vt:lpstr>C2B ПОСЛОВАЊЕ</vt:lpstr>
      <vt:lpstr>G2C/G2B</vt:lpstr>
      <vt:lpstr>Е-управа (Е-government)</vt:lpstr>
      <vt:lpstr>Е-управа (Е-government)</vt:lpstr>
      <vt:lpstr>Е-управа (Е-government)</vt:lpstr>
      <vt:lpstr>Е-управа (Е-government)</vt:lpstr>
      <vt:lpstr>Е-управа (Е-government)</vt:lpstr>
      <vt:lpstr>Коме је потребна електронска управа?</vt:lpstr>
      <vt:lpstr>Коме је потребна електронска управа?</vt:lpstr>
      <vt:lpstr>EлектронскO тржиштE</vt:lpstr>
      <vt:lpstr>електронскO тржиштE - наставак</vt:lpstr>
      <vt:lpstr>Koncept elektronskog poslovanja SA ASPEKTA DELATNOSTI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Koncept elektronskog poslovanja</vt:lpstr>
      <vt:lpstr>Mobilno E-poslovanje</vt:lpstr>
      <vt:lpstr>PowerPoint Presentation</vt:lpstr>
      <vt:lpstr>Mobilno E-poslovanje</vt:lpstr>
      <vt:lpstr>Mobilno E-poslovanje</vt:lpstr>
      <vt:lpstr>Mobilno E-poslovanje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Elektronsko poslovanje II </dc:title>
  <dc:creator>Zoran Cekerevac</dc:creator>
  <cp:lastModifiedBy>Zoran Cekerevac</cp:lastModifiedBy>
  <cp:revision>16</cp:revision>
  <dcterms:created xsi:type="dcterms:W3CDTF">2019-11-01T11:20:19Z</dcterms:created>
  <dcterms:modified xsi:type="dcterms:W3CDTF">2020-11-03T11:15:08Z</dcterms:modified>
</cp:coreProperties>
</file>