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256" r:id="rId2"/>
    <p:sldId id="308" r:id="rId3"/>
    <p:sldId id="335" r:id="rId4"/>
    <p:sldId id="336" r:id="rId5"/>
    <p:sldId id="337" r:id="rId6"/>
    <p:sldId id="330" r:id="rId7"/>
    <p:sldId id="331" r:id="rId8"/>
    <p:sldId id="309" r:id="rId9"/>
    <p:sldId id="325" r:id="rId10"/>
    <p:sldId id="310" r:id="rId11"/>
    <p:sldId id="338" r:id="rId12"/>
    <p:sldId id="312" r:id="rId13"/>
    <p:sldId id="326" r:id="rId14"/>
    <p:sldId id="257" r:id="rId15"/>
    <p:sldId id="298" r:id="rId16"/>
    <p:sldId id="327" r:id="rId17"/>
    <p:sldId id="258" r:id="rId18"/>
    <p:sldId id="259" r:id="rId19"/>
    <p:sldId id="297" r:id="rId20"/>
    <p:sldId id="260" r:id="rId21"/>
    <p:sldId id="261" r:id="rId22"/>
    <p:sldId id="316" r:id="rId23"/>
    <p:sldId id="317" r:id="rId24"/>
    <p:sldId id="318" r:id="rId25"/>
    <p:sldId id="319" r:id="rId26"/>
    <p:sldId id="320" r:id="rId27"/>
    <p:sldId id="321" r:id="rId28"/>
    <p:sldId id="262" r:id="rId29"/>
    <p:sldId id="300" r:id="rId30"/>
    <p:sldId id="263" r:id="rId31"/>
    <p:sldId id="264" r:id="rId32"/>
    <p:sldId id="265" r:id="rId33"/>
    <p:sldId id="266" r:id="rId34"/>
    <p:sldId id="302" r:id="rId35"/>
    <p:sldId id="301" r:id="rId36"/>
    <p:sldId id="288" r:id="rId37"/>
    <p:sldId id="304" r:id="rId38"/>
    <p:sldId id="303" r:id="rId39"/>
    <p:sldId id="267" r:id="rId40"/>
    <p:sldId id="268" r:id="rId41"/>
    <p:sldId id="269" r:id="rId42"/>
    <p:sldId id="305" r:id="rId43"/>
    <p:sldId id="270" r:id="rId44"/>
    <p:sldId id="339" r:id="rId45"/>
    <p:sldId id="332" r:id="rId46"/>
    <p:sldId id="333" r:id="rId47"/>
    <p:sldId id="293" r:id="rId48"/>
    <p:sldId id="306" r:id="rId49"/>
    <p:sldId id="299" r:id="rId50"/>
    <p:sldId id="292" r:id="rId51"/>
    <p:sldId id="334" r:id="rId52"/>
    <p:sldId id="272" r:id="rId53"/>
    <p:sldId id="273" r:id="rId54"/>
    <p:sldId id="291" r:id="rId55"/>
    <p:sldId id="274" r:id="rId56"/>
    <p:sldId id="275" r:id="rId57"/>
    <p:sldId id="294" r:id="rId58"/>
    <p:sldId id="276" r:id="rId59"/>
    <p:sldId id="277" r:id="rId60"/>
    <p:sldId id="289" r:id="rId61"/>
    <p:sldId id="278" r:id="rId62"/>
    <p:sldId id="322" r:id="rId63"/>
    <p:sldId id="279" r:id="rId64"/>
    <p:sldId id="280" r:id="rId65"/>
    <p:sldId id="281" r:id="rId66"/>
    <p:sldId id="290" r:id="rId67"/>
    <p:sldId id="282" r:id="rId68"/>
    <p:sldId id="283" r:id="rId69"/>
    <p:sldId id="284" r:id="rId70"/>
    <p:sldId id="285" r:id="rId71"/>
    <p:sldId id="286" r:id="rId72"/>
    <p:sldId id="287" r:id="rId73"/>
    <p:sldId id="295" r:id="rId74"/>
    <p:sldId id="323" r:id="rId75"/>
    <p:sldId id="324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39" autoAdjust="0"/>
  </p:normalViewPr>
  <p:slideViewPr>
    <p:cSldViewPr>
      <p:cViewPr varScale="1">
        <p:scale>
          <a:sx n="69" d="100"/>
          <a:sy n="69" d="100"/>
        </p:scale>
        <p:origin x="178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DDCD7-9C6F-46B7-A38B-F9E1406B3DF4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CC509-F30C-43D1-84E3-E82B0FB1B4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15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C_Address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Unicast_flood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LinkedIn" TargetMode="External"/><Relationship Id="rId3" Type="http://schemas.openxmlformats.org/officeDocument/2006/relationships/hyperlink" Target="http://en.wikipedia.org/wiki/World_Wide_Web" TargetMode="External"/><Relationship Id="rId7" Type="http://schemas.openxmlformats.org/officeDocument/2006/relationships/hyperlink" Target="http://en.wikipedia.org/wiki/YouTube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Twitter" TargetMode="External"/><Relationship Id="rId5" Type="http://schemas.openxmlformats.org/officeDocument/2006/relationships/hyperlink" Target="http://en.wikipedia.org/wiki/Facebook" TargetMode="External"/><Relationship Id="rId4" Type="http://schemas.openxmlformats.org/officeDocument/2006/relationships/hyperlink" Target="http://en.wikipedia.org/wiki/Social_networking_service" TargetMode="External"/><Relationship Id="rId9" Type="http://schemas.openxmlformats.org/officeDocument/2006/relationships/hyperlink" Target="http://en.wikipedia.org/wiki/SlideShare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gital_subscriber_line_access_multiplexer" TargetMode="External"/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CC509-F30C-43D1-84E3-E82B0FB1B42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63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HDSL prvi standard za digitalne pretplatničke linije 1994 i ujedno je i prvi standard za digitalni prenos signala koji je koristio spektar visokih frekvencija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CC509-F30C-43D1-84E3-E82B0FB1B429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61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Izostavljaju se i vodeće nule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CC509-F30C-43D1-84E3-E82B0FB1B429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83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CC509-F30C-43D1-84E3-E82B0FB1B429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CC509-F30C-43D1-84E3-E82B0FB1B4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43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CC509-F30C-43D1-84E3-E82B0FB1B42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95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an IP Unicast packet passes through a switch that does not know the location of the associated </a:t>
            </a:r>
            <a:r>
              <a:rPr lang="en-US" dirty="0">
                <a:hlinkClick r:id="rId3" tooltip="MAC Address"/>
              </a:rPr>
              <a:t>MAC Address</a:t>
            </a:r>
            <a:r>
              <a:rPr lang="en-US" dirty="0"/>
              <a:t>, the packet will be broadcast to all ports on the switch. This failure of Unicast to 'cast to a single device' is called a </a:t>
            </a:r>
            <a:r>
              <a:rPr lang="en-US" dirty="0">
                <a:hlinkClick r:id="rId4" tooltip="Unicast flood"/>
              </a:rPr>
              <a:t>Unicast flood</a:t>
            </a:r>
            <a:r>
              <a:rPr lang="en-US" dirty="0"/>
              <a:t>.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CC509-F30C-43D1-84E3-E82B0FB1B42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59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Пример поруке на мобилним телефонима при</a:t>
            </a:r>
            <a:r>
              <a:rPr lang="sr-Cyrl-RS" baseline="0" dirty="0"/>
              <a:t> преласку границе</a:t>
            </a:r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CC509-F30C-43D1-84E3-E82B0FB1B42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26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err="1"/>
              <a:t>Tier</a:t>
            </a:r>
            <a:r>
              <a:rPr lang="sr-Latn-RS" dirty="0"/>
              <a:t> može da se prevede sa „nivo“ ili „sloj“</a:t>
            </a:r>
          </a:p>
          <a:p>
            <a:r>
              <a:rPr lang="sr-Latn-RS" dirty="0"/>
              <a:t>1 - Nivo jezgra</a:t>
            </a:r>
          </a:p>
          <a:p>
            <a:r>
              <a:rPr lang="sr-Latn-RS" dirty="0"/>
              <a:t>2 – Pristupni nivo</a:t>
            </a:r>
          </a:p>
          <a:p>
            <a:r>
              <a:rPr lang="sr-Latn-RS" dirty="0"/>
              <a:t>3 – Korisnički nivo</a:t>
            </a:r>
          </a:p>
          <a:p>
            <a:r>
              <a:rPr lang="en-US" dirty="0"/>
              <a:t>A </a:t>
            </a:r>
            <a:r>
              <a:rPr lang="en-US" dirty="0">
                <a:hlinkClick r:id="rId3" tooltip="World Wide Web"/>
              </a:rPr>
              <a:t>web</a:t>
            </a:r>
            <a:r>
              <a:rPr lang="en-US" dirty="0"/>
              <a:t> point of presence is a location, generally on a </a:t>
            </a:r>
            <a:r>
              <a:rPr lang="en-US" dirty="0">
                <a:hlinkClick r:id="rId4" tooltip="Social networking service"/>
              </a:rPr>
              <a:t>social networking service</a:t>
            </a:r>
            <a:r>
              <a:rPr lang="en-US" dirty="0"/>
              <a:t> like </a:t>
            </a:r>
            <a:r>
              <a:rPr lang="en-US" dirty="0">
                <a:hlinkClick r:id="rId5" tooltip="Facebook"/>
              </a:rPr>
              <a:t>Facebook</a:t>
            </a:r>
            <a:r>
              <a:rPr lang="en-US" dirty="0"/>
              <a:t>, </a:t>
            </a:r>
            <a:r>
              <a:rPr lang="en-US" dirty="0">
                <a:hlinkClick r:id="rId6" tooltip="Twitter"/>
              </a:rPr>
              <a:t>Twitter</a:t>
            </a:r>
            <a:r>
              <a:rPr lang="en-US" dirty="0"/>
              <a:t>, </a:t>
            </a:r>
            <a:r>
              <a:rPr lang="en-US" dirty="0">
                <a:hlinkClick r:id="rId7" tooltip="YouTube"/>
              </a:rPr>
              <a:t>YouTube</a:t>
            </a:r>
            <a:r>
              <a:rPr lang="en-US" dirty="0"/>
              <a:t>, </a:t>
            </a:r>
            <a:r>
              <a:rPr lang="en-US" dirty="0">
                <a:hlinkClick r:id="rId8" tooltip="LinkedIn"/>
              </a:rPr>
              <a:t>LinkedIn</a:t>
            </a:r>
            <a:r>
              <a:rPr lang="en-US" dirty="0"/>
              <a:t>, </a:t>
            </a:r>
            <a:r>
              <a:rPr lang="en-US" dirty="0" err="1">
                <a:hlinkClick r:id="rId9" tooltip="SlideShare"/>
              </a:rPr>
              <a:t>SlideShare</a:t>
            </a:r>
            <a:r>
              <a:rPr lang="en-US" dirty="0"/>
              <a:t>, etc., where an individual, persona, brand or corporate identity is represented and interacts with other members of that service or the public in general. </a:t>
            </a:r>
            <a:r>
              <a:rPr lang="sr-Cyrl-RS" dirty="0"/>
              <a:t> </a:t>
            </a:r>
            <a:r>
              <a:rPr lang="sr-Latn-RS" dirty="0" err="1"/>
              <a:t>PoP</a:t>
            </a:r>
            <a:r>
              <a:rPr lang="sr-Latn-RS" baseline="0" dirty="0"/>
              <a:t> bi mogli da se u običnom životu poistovete sa ambasadama ili još bolje, međunarodnim organizacijama.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CC509-F30C-43D1-84E3-E82B0FB1B42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78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NAP (Network Access Point)</a:t>
            </a:r>
            <a:r>
              <a:rPr lang="en-US" dirty="0"/>
              <a:t> is the original term for the data communications facilities built to provide on-ramp access to higher-speed Internet links (which are typically transcontinental or intercontinental in extent). Now known as Internet Exchange Points, but many still use the term, NAP. </a:t>
            </a:r>
            <a:endParaRPr lang="sr-Latn-RS" dirty="0"/>
          </a:p>
          <a:p>
            <a:r>
              <a:rPr lang="sr-Latn-RS" b="1" dirty="0" err="1"/>
              <a:t>Private</a:t>
            </a:r>
            <a:r>
              <a:rPr lang="sr-Latn-RS" b="1" dirty="0"/>
              <a:t> </a:t>
            </a:r>
            <a:r>
              <a:rPr lang="sr-Latn-RS" b="1" dirty="0" err="1"/>
              <a:t>peering</a:t>
            </a:r>
            <a:r>
              <a:rPr lang="sr-Latn-RS" b="1" dirty="0"/>
              <a:t> </a:t>
            </a:r>
            <a:r>
              <a:rPr lang="sr-Latn-RS" dirty="0"/>
              <a:t>– Privatna dobrovoljna veza između dve strane. Svaka naplaćuje samo svojim korisnicima, a razmena je besplatna.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CC509-F30C-43D1-84E3-E82B0FB1B42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5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8CC509-F30C-43D1-84E3-E82B0FB1B42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50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b="1" dirty="0">
                <a:hlinkClick r:id="rId3"/>
              </a:rPr>
              <a:t>DSLAM – </a:t>
            </a:r>
            <a:r>
              <a:rPr lang="en-US" b="1" dirty="0">
                <a:hlinkClick r:id="rId3"/>
              </a:rPr>
              <a:t>Digital subscriber line access multiplexer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CC509-F30C-43D1-84E3-E82B0FB1B429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6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1BE9647-3080-4EC1-9F1B-B1CB7E144C0A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2C68760-232B-420A-9A34-D1B3777AC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9647-3080-4EC1-9F1B-B1CB7E144C0A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8760-232B-420A-9A34-D1B3777AC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9647-3080-4EC1-9F1B-B1CB7E144C0A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8760-232B-420A-9A34-D1B3777AC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9647-3080-4EC1-9F1B-B1CB7E144C0A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8760-232B-420A-9A34-D1B3777AC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9647-3080-4EC1-9F1B-B1CB7E144C0A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8760-232B-420A-9A34-D1B3777AC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9647-3080-4EC1-9F1B-B1CB7E144C0A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8760-232B-420A-9A34-D1B3777AC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9647-3080-4EC1-9F1B-B1CB7E144C0A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8760-232B-420A-9A34-D1B3777AC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9647-3080-4EC1-9F1B-B1CB7E144C0A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8760-232B-420A-9A34-D1B3777AC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9647-3080-4EC1-9F1B-B1CB7E144C0A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8760-232B-420A-9A34-D1B3777AC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1BE9647-3080-4EC1-9F1B-B1CB7E144C0A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2C68760-232B-420A-9A34-D1B3777AC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1BE9647-3080-4EC1-9F1B-B1CB7E144C0A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2C68760-232B-420A-9A34-D1B3777AC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1BE9647-3080-4EC1-9F1B-B1CB7E144C0A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2C68760-232B-420A-9A34-D1B3777AC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sr.wikipedia.org/wiki/TCP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sr.wikipedia.org/wiki/%D0%98%D0%BD%D1%82%D0%B5%D1%80%D0%BD%D0%B5%D1%82_%D0%BF%D1%80%D0%BE%D1%82%D0%BE%D0%BA%D0%BE%D0%BB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sr.wikipedia.org/wiki/TCP/IP" TargetMode="External"/><Relationship Id="rId2" Type="http://schemas.openxmlformats.org/officeDocument/2006/relationships/hyperlink" Target="http://sr.wikipedia.org/wiki/TCP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sh.wikipedia.org/w/index.php?title=IPv6&amp;action=edit&amp;redlink=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h.wikipedia.org/w/index.php?title=Heksadecimalan&amp;action=edit&amp;redlink=1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ste.org/" TargetMode="External"/><Relationship Id="rId2" Type="http://schemas.openxmlformats.org/officeDocument/2006/relationships/hyperlink" Target="http://www.mercedes.com/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etworldstats.com/stats2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n.gov.rs/" TargetMode="External"/><Relationship Id="rId2" Type="http://schemas.openxmlformats.org/officeDocument/2006/relationships/hyperlink" Target="http://www.vpscacak.edu.rs/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Ping_(networking_utility)" TargetMode="External"/><Relationship Id="rId3" Type="http://schemas.openxmlformats.org/officeDocument/2006/relationships/hyperlink" Target="http://sr.wikipedia.org/wiki/E-mail" TargetMode="External"/><Relationship Id="rId7" Type="http://schemas.openxmlformats.org/officeDocument/2006/relationships/hyperlink" Target="https://en.wikipedia.org/wiki/Kerberos_(protocol)" TargetMode="External"/><Relationship Id="rId2" Type="http://schemas.openxmlformats.org/officeDocument/2006/relationships/hyperlink" Target="http://sr.wikipedia.org/wiki/%D0%92%D0%B5%D0%B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r.wikipedia.org/wiki/SSH" TargetMode="External"/><Relationship Id="rId5" Type="http://schemas.openxmlformats.org/officeDocument/2006/relationships/hyperlink" Target="http://sr.wikipedia.org/wiki/%D0%A4%D1%82%D0%BF" TargetMode="External"/><Relationship Id="rId4" Type="http://schemas.openxmlformats.org/officeDocument/2006/relationships/hyperlink" Target="http://sr.wikipedia.org/wiki/Telnet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sr.wikipedia.org/wiki/%D0%A0%D0%B0%D1%87%D1%83%D0%BD%D0%B0%D1%80" TargetMode="External"/><Relationship Id="rId2" Type="http://schemas.openxmlformats.org/officeDocument/2006/relationships/hyperlink" Target="http://sr.wikipedia.org/wiki/Mre%C5%BEni_protoko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r.wikipedia.org/wiki/%D0%95%D0%BD%D0%B3%D0%BB%D0%B5%D1%81%D0%BA%D0%B8_%D1%98%D0%B5%D0%B7%D0%B8%D0%BA" TargetMode="External"/><Relationship Id="rId4" Type="http://schemas.openxmlformats.org/officeDocument/2006/relationships/hyperlink" Target="http://sr.wikipedia.org/wiki/%D0%9A%D0%BE%D0%BC%D0%B0%D0%BD%D0%B4%D0%BD%D0%B0_%D0%BB%D0%B8%D0%BD%D0%B8%D1%98%D0%B0" TargetMode="Externa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hyperlink" Target="http://sr.wikipedia.org/w/index.php?title=%D0%9F%D0%BE%D1%80%D1%82&amp;action=edit&amp;redlink=1" TargetMode="External"/><Relationship Id="rId3" Type="http://schemas.openxmlformats.org/officeDocument/2006/relationships/hyperlink" Target="http://sr.wikipedia.org/wiki/Datoteka" TargetMode="External"/><Relationship Id="rId7" Type="http://schemas.openxmlformats.org/officeDocument/2006/relationships/hyperlink" Target="http://sr.wikipedia.org/wiki/Server" TargetMode="External"/><Relationship Id="rId2" Type="http://schemas.openxmlformats.org/officeDocument/2006/relationships/hyperlink" Target="http://sr.wikipedia.org/wiki/%D0%95%D0%BD%D0%B3%D0%BB%D0%B5%D1%81%D0%BA%D0%B8_%D1%98%D0%B5%D0%B7%D0%B8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r.wikipedia.org/wiki/TCP/IP" TargetMode="External"/><Relationship Id="rId5" Type="http://schemas.openxmlformats.org/officeDocument/2006/relationships/hyperlink" Target="http://sr.wikipedia.org/wiki/Ra%C4%8Dunarska_mre%C5%BEa" TargetMode="External"/><Relationship Id="rId4" Type="http://schemas.openxmlformats.org/officeDocument/2006/relationships/hyperlink" Target="http://sr.wikipedia.org/wiki/%D0%A0%D0%B0%D1%87%D1%83%D0%BD%D0%B0%D1%80" TargetMode="External"/><Relationship Id="rId9" Type="http://schemas.openxmlformats.org/officeDocument/2006/relationships/hyperlink" Target="http://sr.wikipedia.org/wiki/%D0%94%D0%B5%D0%BC%D0%BE%D0%B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Cyrl-RS" sz="4000" dirty="0"/>
              <a:t>Електронско пословање</a:t>
            </a:r>
            <a:br>
              <a:rPr lang="sr-Cyrl-RS" dirty="0"/>
            </a:br>
            <a:r>
              <a:rPr lang="sr-Cyrl-RS" dirty="0"/>
              <a:t>Интернет сервиси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852618"/>
          </a:xfrm>
        </p:spPr>
        <p:txBody>
          <a:bodyPr>
            <a:normAutofit/>
          </a:bodyPr>
          <a:lstStyle/>
          <a:p>
            <a:r>
              <a:rPr lang="sr-Cyrl-RS" dirty="0"/>
              <a:t>Зоран Чекеревац</a:t>
            </a:r>
          </a:p>
          <a:p>
            <a:endParaRPr lang="sr-Cyrl-RS" dirty="0"/>
          </a:p>
          <a:p>
            <a:r>
              <a:rPr lang="sr-Latn-RS" sz="2000" b="1" dirty="0"/>
              <a:t>ep_zc</a:t>
            </a:r>
            <a:r>
              <a:rPr lang="sr-Latn-RS" sz="2000" dirty="0">
                <a:latin typeface="Arial" panose="020B0604020202020204" pitchFamily="34" charset="0"/>
                <a:cs typeface="Arial" panose="020B0604020202020204" pitchFamily="34" charset="0"/>
              </a:rPr>
              <a:t>@hotmail.com</a:t>
            </a:r>
            <a:endParaRPr lang="sr-Latn-RS" sz="2000" dirty="0"/>
          </a:p>
          <a:p>
            <a:endParaRPr lang="sr-Latn-R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0005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Cyrl-RS" dirty="0"/>
              <a:t>Интернет</a:t>
            </a:r>
            <a:r>
              <a:rPr lang="sr-Cyrl-CS" dirty="0"/>
              <a:t> – у Србији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7638"/>
            <a:ext cx="7900697" cy="5226050"/>
          </a:xfrm>
        </p:spPr>
        <p:txBody>
          <a:bodyPr>
            <a:normAutofit/>
          </a:bodyPr>
          <a:lstStyle/>
          <a:p>
            <a:pPr marL="442913" indent="-442913" algn="just">
              <a:defRPr/>
            </a:pPr>
            <a:r>
              <a:rPr lang="ru-RU" sz="2000" dirty="0"/>
              <a:t>Интернет у Југославији (Србији) појавио се у фебруару 1996. године када је национална академска мрежа преко провајдера BeoTelNet-а спојена на Интернет. Исте године почињу с радом први домаћи комерцијални провајдери.</a:t>
            </a:r>
          </a:p>
          <a:p>
            <a:pPr marL="442913" indent="-442913" algn="just">
              <a:defRPr/>
            </a:pPr>
            <a:r>
              <a:rPr lang="ru-RU" sz="2000" dirty="0"/>
              <a:t>Процењује се да тренутно у Србији </a:t>
            </a:r>
            <a:r>
              <a:rPr lang="ru-RU" sz="2000" dirty="0" err="1"/>
              <a:t>преко</a:t>
            </a:r>
            <a:r>
              <a:rPr lang="ru-RU" sz="2000" dirty="0"/>
              <a:t> 4,8 милиона људи користи Интернет преко рачунара. Приступ Интернету је углавном из </a:t>
            </a:r>
            <a:r>
              <a:rPr lang="ru-RU" sz="2000" dirty="0" err="1"/>
              <a:t>куће</a:t>
            </a:r>
            <a:r>
              <a:rPr lang="ru-RU" sz="2000" dirty="0"/>
              <a:t> (64,7% 2016 г.) и радног места (23%).</a:t>
            </a:r>
          </a:p>
          <a:p>
            <a:pPr marL="442913" indent="-442913" algn="just">
              <a:defRPr/>
            </a:pPr>
            <a:r>
              <a:rPr lang="ru-RU" sz="2000" dirty="0"/>
              <a:t>Према подацима из 2016, само 1,2% рачунара у Србији још увек се на Интернет позвезује путем телефонске линије - тзв. "Дајл Ап" (Dial Up) приступ, а преко мобилног телефона око милион корисника.</a:t>
            </a:r>
          </a:p>
          <a:p>
            <a:pPr marL="442913" indent="-442913" algn="just">
              <a:defRPr/>
            </a:pPr>
            <a:r>
              <a:rPr lang="sr-Latn-CS" sz="2000" dirty="0"/>
              <a:t>89</a:t>
            </a:r>
            <a:r>
              <a:rPr lang="sr-Cyrl-RS" sz="2000" dirty="0"/>
              <a:t>% корисника Интернета у Србији користило је неку друштвену мрежу у последњих шест месеци (европски просек је </a:t>
            </a:r>
            <a:r>
              <a:rPr lang="sr-Latn-CS" sz="2000" dirty="0"/>
              <a:t>81</a:t>
            </a:r>
            <a:r>
              <a:rPr lang="sr-Cyrl-RS" sz="2000" dirty="0"/>
              <a:t>%</a:t>
            </a:r>
            <a:r>
              <a:rPr lang="sr-Latn-CS" sz="2000" dirty="0"/>
              <a:t>). </a:t>
            </a:r>
            <a:r>
              <a:rPr lang="sr-Cyrl-RS" sz="2000" dirty="0"/>
              <a:t>Просек за земље</a:t>
            </a:r>
            <a:r>
              <a:rPr lang="sr-Latn-CS" sz="2000" dirty="0"/>
              <a:t> CEE </a:t>
            </a:r>
            <a:r>
              <a:rPr lang="sr-Cyrl-RS" sz="2000" dirty="0"/>
              <a:t>региона је</a:t>
            </a:r>
            <a:r>
              <a:rPr lang="sr-Latn-CS" sz="2000" dirty="0"/>
              <a:t> 87</a:t>
            </a:r>
            <a:r>
              <a:rPr lang="sr-Cyrl-RS" sz="2000" dirty="0"/>
              <a:t>%</a:t>
            </a:r>
            <a:r>
              <a:rPr lang="sr-Latn-CS" sz="2000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5C480E1-BAD4-4E7D-931D-E998ED84DD3D}" type="datetime1">
              <a:rPr lang="sr-Latn-CS" smtClean="0"/>
              <a:pPr>
                <a:defRPr/>
              </a:pPr>
              <a:t>25.3.2020.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Електронско пословање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76E5F0-9717-4EBE-9AF0-6D0882D73DD9}" type="slidenum">
              <a:rPr lang="en-US" altLang="sr-Latn-RS" smtClean="0">
                <a:latin typeface="Trebuchet MS" panose="020B0603020202020204" pitchFamily="34" charset="0"/>
              </a:rPr>
              <a:pPr/>
              <a:t>10</a:t>
            </a:fld>
            <a:endParaRPr lang="en-US" altLang="sr-Latn-R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711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D77AF4-28AA-4A99-9129-29CB46CFE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111" y="836712"/>
            <a:ext cx="7617410" cy="5400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51B0ED-58E1-4C55-924D-67DF60456BB3}"/>
              </a:ext>
            </a:extLst>
          </p:cNvPr>
          <p:cNvSpPr txBox="1"/>
          <p:nvPr/>
        </p:nvSpPr>
        <p:spPr>
          <a:xfrm>
            <a:off x="1403648" y="548680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/>
              <a:t>Internet korisnici u Srbiji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10949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625" y="689658"/>
            <a:ext cx="6965245" cy="45117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Cyrl-RS" sz="2800" dirty="0"/>
              <a:t>Интернет</a:t>
            </a:r>
            <a:r>
              <a:rPr lang="sr-Cyrl-CS" sz="2800" dirty="0"/>
              <a:t> – у Србији </a:t>
            </a:r>
            <a:r>
              <a:rPr lang="sr-Latn-RS" sz="2800" dirty="0"/>
              <a:t>2016</a:t>
            </a:r>
            <a:r>
              <a:rPr lang="sr-Cyrl-CS" sz="2800" dirty="0"/>
              <a:t>. </a:t>
            </a:r>
            <a:br>
              <a:rPr lang="sr-Cyrl-CS" sz="2800" dirty="0"/>
            </a:br>
            <a:r>
              <a:rPr lang="sr-Cyrl-CS" sz="1000" dirty="0">
                <a:effectLst/>
              </a:rPr>
              <a:t>Министарство трговине, туризма и телекомуникација (</a:t>
            </a:r>
            <a:r>
              <a:rPr lang="en-US" sz="1000" dirty="0"/>
              <a:t>http://pod2.stat.gov.rs/ObjavljenePublikacije/G2016/pdf/G20166004.pdf</a:t>
            </a:r>
            <a:r>
              <a:rPr lang="sr-Cyrl-RS" sz="1000" dirty="0"/>
              <a:t>)</a:t>
            </a:r>
            <a:r>
              <a:rPr lang="sr-Cyrl-RS" sz="1000" dirty="0">
                <a:effectLst/>
              </a:rPr>
              <a:t> </a:t>
            </a:r>
            <a:endParaRPr lang="sr-Latn-CS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7560840" cy="5011737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39,2</a:t>
            </a:r>
            <a:r>
              <a:rPr lang="ru-RU" sz="2000" dirty="0">
                <a:effectLst/>
              </a:rPr>
              <a:t>% домаћинстава </a:t>
            </a:r>
            <a:r>
              <a:rPr lang="ru-RU" sz="2000" dirty="0" err="1">
                <a:effectLst/>
              </a:rPr>
              <a:t>има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лаптоп</a:t>
            </a:r>
            <a:endParaRPr lang="ru-RU" sz="2000" dirty="0">
              <a:effectLst/>
            </a:endParaRPr>
          </a:p>
          <a:p>
            <a:pPr algn="just"/>
            <a:endParaRPr lang="ru-RU" sz="2000" dirty="0">
              <a:effectLst/>
            </a:endParaRPr>
          </a:p>
          <a:p>
            <a:pPr algn="just"/>
            <a:r>
              <a:rPr lang="ru-RU" sz="2000" dirty="0">
                <a:effectLst/>
              </a:rPr>
              <a:t>97,8% домаћинстава </a:t>
            </a:r>
            <a:r>
              <a:rPr lang="ru-RU" sz="2000" dirty="0" err="1">
                <a:effectLst/>
              </a:rPr>
              <a:t>има</a:t>
            </a:r>
            <a:r>
              <a:rPr lang="ru-RU" sz="2000" dirty="0">
                <a:effectLst/>
              </a:rPr>
              <a:t> ТВ-</a:t>
            </a:r>
            <a:r>
              <a:rPr lang="ru-RU" sz="2000" dirty="0" err="1">
                <a:effectLst/>
              </a:rPr>
              <a:t>пријемник</a:t>
            </a:r>
            <a:r>
              <a:rPr lang="ru-RU" sz="2000" dirty="0">
                <a:effectLst/>
              </a:rPr>
              <a:t> (1,5% </a:t>
            </a:r>
            <a:r>
              <a:rPr lang="ru-RU" sz="2000" dirty="0" err="1">
                <a:effectLst/>
              </a:rPr>
              <a:t>мање</a:t>
            </a:r>
            <a:r>
              <a:rPr lang="ru-RU" sz="2000" dirty="0">
                <a:effectLst/>
              </a:rPr>
              <a:t> него у 2015.)</a:t>
            </a:r>
          </a:p>
          <a:p>
            <a:pPr algn="just"/>
            <a:endParaRPr lang="ru-RU" sz="2000" dirty="0">
              <a:effectLst/>
            </a:endParaRPr>
          </a:p>
          <a:p>
            <a:pPr algn="just"/>
            <a:r>
              <a:rPr lang="ru-RU" sz="2000" dirty="0">
                <a:effectLst/>
              </a:rPr>
              <a:t>90,2% домаћинстава има мобилни телефон.</a:t>
            </a:r>
            <a:endParaRPr lang="ru-RU" sz="2000" dirty="0"/>
          </a:p>
          <a:p>
            <a:pPr algn="just"/>
            <a:endParaRPr lang="ru-RU" sz="2000" dirty="0">
              <a:effectLst/>
            </a:endParaRPr>
          </a:p>
          <a:p>
            <a:pPr algn="just"/>
            <a:r>
              <a:rPr lang="ru-RU" sz="2000" dirty="0"/>
              <a:t>65,8% </a:t>
            </a:r>
            <a:r>
              <a:rPr lang="ru-RU" sz="2000" dirty="0" err="1"/>
              <a:t>домаћинстава</a:t>
            </a:r>
            <a:r>
              <a:rPr lang="ru-RU" sz="2000" dirty="0"/>
              <a:t> </a:t>
            </a:r>
            <a:r>
              <a:rPr lang="ru-RU" sz="2000" dirty="0" err="1"/>
              <a:t>поседује</a:t>
            </a:r>
            <a:r>
              <a:rPr lang="ru-RU" sz="2000" dirty="0"/>
              <a:t> </a:t>
            </a:r>
            <a:r>
              <a:rPr lang="ru-RU" sz="2000" dirty="0" err="1"/>
              <a:t>рачунар</a:t>
            </a:r>
            <a:r>
              <a:rPr lang="ru-RU" sz="2000" dirty="0"/>
              <a:t>.</a:t>
            </a:r>
          </a:p>
          <a:p>
            <a:pPr algn="just"/>
            <a:endParaRPr lang="ru-RU" sz="2000" dirty="0">
              <a:effectLst/>
            </a:endParaRPr>
          </a:p>
          <a:p>
            <a:pPr algn="just"/>
            <a:r>
              <a:rPr lang="ru-RU" sz="2000" dirty="0" err="1">
                <a:effectLst/>
              </a:rPr>
              <a:t>Заступљеност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рачунара</a:t>
            </a:r>
            <a:r>
              <a:rPr lang="ru-RU" sz="2000" dirty="0"/>
              <a:t>:</a:t>
            </a:r>
            <a:r>
              <a:rPr lang="ru-RU" sz="2000" dirty="0">
                <a:effectLst/>
              </a:rPr>
              <a:t> у градовима рачунаре </a:t>
            </a:r>
            <a:r>
              <a:rPr lang="ru-RU" sz="2000" dirty="0" err="1">
                <a:effectLst/>
              </a:rPr>
              <a:t>има</a:t>
            </a:r>
            <a:r>
              <a:rPr lang="ru-RU" sz="2000" dirty="0">
                <a:effectLst/>
              </a:rPr>
              <a:t> </a:t>
            </a:r>
            <a:r>
              <a:rPr lang="ru-RU" sz="2000" dirty="0"/>
              <a:t>73</a:t>
            </a:r>
            <a:r>
              <a:rPr lang="ru-RU" sz="2000" dirty="0">
                <a:effectLst/>
              </a:rPr>
              <a:t>,3% домаћинстава, а у селима 54%.</a:t>
            </a:r>
            <a:endParaRPr lang="ru-RU" sz="2000" dirty="0"/>
          </a:p>
          <a:p>
            <a:pPr algn="just"/>
            <a:endParaRPr lang="ru-RU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5C480E1-BAD4-4E7D-931D-E998ED84DD3D}" type="datetime1">
              <a:rPr lang="sr-Latn-CS" smtClean="0"/>
              <a:pPr>
                <a:defRPr/>
              </a:pPr>
              <a:t>25.3.2020.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Електронско пословање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76E5F0-9717-4EBE-9AF0-6D0882D73DD9}" type="slidenum">
              <a:rPr lang="en-US" altLang="sr-Latn-RS" smtClean="0">
                <a:latin typeface="Trebuchet MS" panose="020B0603020202020204" pitchFamily="34" charset="0"/>
              </a:rPr>
              <a:pPr/>
              <a:t>12</a:t>
            </a:fld>
            <a:endParaRPr lang="en-US" altLang="sr-Latn-R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895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625" y="689658"/>
            <a:ext cx="6965245" cy="45117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Cyrl-RS" sz="2800" dirty="0"/>
              <a:t>Интернет</a:t>
            </a:r>
            <a:r>
              <a:rPr lang="sr-Cyrl-CS" sz="2800" dirty="0"/>
              <a:t> – у Србији 201</a:t>
            </a:r>
            <a:r>
              <a:rPr lang="sr-Latn-RS" sz="2800" dirty="0"/>
              <a:t>6</a:t>
            </a:r>
            <a:r>
              <a:rPr lang="sr-Cyrl-CS" sz="2800" dirty="0"/>
              <a:t>. </a:t>
            </a:r>
            <a:br>
              <a:rPr lang="sr-Cyrl-CS" sz="2800" dirty="0"/>
            </a:br>
            <a:r>
              <a:rPr lang="sr-Cyrl-CS" sz="1000" dirty="0">
                <a:effectLst/>
              </a:rPr>
              <a:t>Министарство трговине, туризма и телекомуникација (</a:t>
            </a:r>
            <a:r>
              <a:rPr lang="en-US" sz="1000" dirty="0"/>
              <a:t>http://pod2.stat.gov.rs/ObjavljenePublikacije/G2016/pdf/G20166004.pdf</a:t>
            </a:r>
            <a:r>
              <a:rPr lang="sr-Cyrl-RS" sz="1000" dirty="0"/>
              <a:t>)</a:t>
            </a:r>
            <a:r>
              <a:rPr lang="sr-Cyrl-RS" sz="1000" dirty="0">
                <a:effectLst/>
              </a:rPr>
              <a:t> </a:t>
            </a:r>
            <a:endParaRPr lang="sr-Latn-CS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704856" cy="4651697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effectLst/>
              </a:rPr>
              <a:t>Интернет прикључак већином поседују домаћинства која имају месечни приход већи од 600 </a:t>
            </a:r>
            <a:r>
              <a:rPr lang="en-US" sz="2000" dirty="0">
                <a:effectLst/>
              </a:rPr>
              <a:t>EUR</a:t>
            </a:r>
            <a:r>
              <a:rPr lang="ru-RU" sz="2000" dirty="0">
                <a:effectLst/>
              </a:rPr>
              <a:t> (таквих домаћинства у тој категорији је 94,7%), док међу домаћинствима с приходом до 300</a:t>
            </a:r>
            <a:r>
              <a:rPr lang="en-US" sz="2000" dirty="0">
                <a:effectLst/>
              </a:rPr>
              <a:t> EUR</a:t>
            </a:r>
            <a:r>
              <a:rPr lang="ru-RU" sz="2000" dirty="0">
                <a:effectLst/>
              </a:rPr>
              <a:t> интернет има </a:t>
            </a:r>
            <a:r>
              <a:rPr lang="ru-RU" sz="2000" dirty="0" err="1">
                <a:effectLst/>
              </a:rPr>
              <a:t>свега</a:t>
            </a:r>
            <a:r>
              <a:rPr lang="ru-RU" sz="2000" dirty="0">
                <a:effectLst/>
              </a:rPr>
              <a:t> 46,1</a:t>
            </a:r>
            <a:r>
              <a:rPr lang="en-US" sz="2000" dirty="0">
                <a:effectLst/>
              </a:rPr>
              <a:t>%</a:t>
            </a:r>
            <a:r>
              <a:rPr lang="ru-RU" sz="2000" dirty="0">
                <a:effectLst/>
              </a:rPr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sr-Cyrl-RS" sz="2000" dirty="0">
                <a:effectLst/>
              </a:rPr>
              <a:t>Б</a:t>
            </a:r>
            <a:r>
              <a:rPr lang="ru-RU" sz="2000" dirty="0">
                <a:effectLst/>
              </a:rPr>
              <a:t>рој домаћинстава која приступају Интернету помоћу мобилног телефона је 46,6% </a:t>
            </a:r>
            <a:r>
              <a:rPr lang="ru-RU" sz="2000" dirty="0" err="1">
                <a:effectLst/>
              </a:rPr>
              <a:t>што</a:t>
            </a:r>
            <a:r>
              <a:rPr lang="ru-RU" sz="2000" dirty="0">
                <a:effectLst/>
              </a:rPr>
              <a:t> је дупло </a:t>
            </a:r>
            <a:r>
              <a:rPr lang="ru-RU" sz="2000" dirty="0" err="1">
                <a:effectLst/>
              </a:rPr>
              <a:t>више</a:t>
            </a:r>
            <a:r>
              <a:rPr lang="ru-RU" sz="2000" dirty="0">
                <a:effectLst/>
              </a:rPr>
              <a:t> него 2014. године. </a:t>
            </a:r>
          </a:p>
          <a:p>
            <a:pPr algn="just"/>
            <a:endParaRPr lang="ru-RU" sz="2000" dirty="0">
              <a:effectLst/>
            </a:endParaRPr>
          </a:p>
          <a:p>
            <a:pPr algn="just"/>
            <a:r>
              <a:rPr lang="ru-RU" sz="2000" dirty="0">
                <a:effectLst/>
              </a:rPr>
              <a:t>С друге стране, за 9% је </a:t>
            </a:r>
            <a:r>
              <a:rPr lang="ru-RU" sz="2000" dirty="0" err="1">
                <a:effectLst/>
              </a:rPr>
              <a:t>мање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домаћинстава</a:t>
            </a:r>
            <a:r>
              <a:rPr lang="ru-RU" sz="2000" dirty="0">
                <a:effectLst/>
              </a:rPr>
              <a:t> која приступају Интернету преко персоналног рачунара.</a:t>
            </a:r>
            <a:endParaRPr lang="ru-RU" sz="2000" dirty="0"/>
          </a:p>
          <a:p>
            <a:pPr algn="just"/>
            <a:endParaRPr lang="ru-RU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5C480E1-BAD4-4E7D-931D-E998ED84DD3D}" type="datetime1">
              <a:rPr lang="sr-Latn-CS" smtClean="0"/>
              <a:pPr>
                <a:defRPr/>
              </a:pPr>
              <a:t>25.3.2020.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Електронско пословање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76E5F0-9717-4EBE-9AF0-6D0882D73DD9}" type="slidenum">
              <a:rPr lang="en-US" altLang="sr-Latn-RS" smtClean="0">
                <a:latin typeface="Trebuchet MS" panose="020B0603020202020204" pitchFamily="34" charset="0"/>
              </a:rPr>
              <a:pPr/>
              <a:t>13</a:t>
            </a:fld>
            <a:endParaRPr lang="en-US" altLang="sr-Latn-R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207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Интернет </a:t>
            </a:r>
            <a:r>
              <a:rPr lang="sr-Cyrl-RS" sz="1800" b="1" dirty="0">
                <a:solidFill>
                  <a:srgbClr val="C00000"/>
                </a:solidFill>
              </a:rPr>
              <a:t>1983</a:t>
            </a:r>
            <a:r>
              <a:rPr lang="sr-Latn-RS" sz="1800" b="1" dirty="0">
                <a:solidFill>
                  <a:srgbClr val="C00000"/>
                </a:solidFill>
              </a:rPr>
              <a:t> (1989/1990)</a:t>
            </a:r>
            <a:r>
              <a:rPr lang="sr-Cyrl-RS" sz="1800" b="1" dirty="0">
                <a:solidFill>
                  <a:srgbClr val="C00000"/>
                </a:solidFill>
              </a:rPr>
              <a:t>-201</a:t>
            </a:r>
            <a:r>
              <a:rPr lang="sr-Latn-RS" sz="1800" b="1" dirty="0">
                <a:solidFill>
                  <a:srgbClr val="C00000"/>
                </a:solidFill>
              </a:rPr>
              <a:t>7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119256"/>
            <a:ext cx="7560840" cy="4046047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/>
              <a:t>Техничку дефиницију Интернета дао је Савезни одбор за мреже САД-а 1995. године и она, у скраћеној верзији, гласи: </a:t>
            </a:r>
          </a:p>
          <a:p>
            <a:pPr algn="just">
              <a:buNone/>
            </a:pPr>
            <a:r>
              <a:rPr lang="ru-RU" dirty="0"/>
              <a:t>„</a:t>
            </a:r>
            <a:r>
              <a:rPr lang="ru-RU" i="1" dirty="0"/>
              <a:t>Интернет је глобални информациони систем, логички повезан јединственим системом адресирања, заснован на Интернет протоколима (IP - Internet Protocol), који је у стању да подржи комуникацију уз помоћ протокола за контролу преноса података (TCP –</a:t>
            </a:r>
            <a:r>
              <a:rPr lang="sr-Latn-RS" i="1" dirty="0"/>
              <a:t> </a:t>
            </a:r>
            <a:r>
              <a:rPr lang="sr-Latn-RS" i="1" dirty="0" err="1"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  <a:r>
              <a:rPr lang="sr-Latn-R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/>
              <a:t>Control Protocol) путем Интернет протокола (IP) и који обезбеђује, користи или омогућава сервисе високог нивоа за личну и пословну примену на таквој комуникационој инфраструктури</a:t>
            </a:r>
            <a:r>
              <a:rPr lang="ru-RU" dirty="0"/>
              <a:t>.“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595194"/>
          </a:xfrm>
        </p:spPr>
        <p:txBody>
          <a:bodyPr>
            <a:normAutofit/>
          </a:bodyPr>
          <a:lstStyle/>
          <a:p>
            <a:r>
              <a:rPr lang="sr-Cyrl-RS" sz="3200" dirty="0"/>
              <a:t>Интернет – интранет </a:t>
            </a:r>
            <a:r>
              <a:rPr lang="sr-Latn-RS" sz="3200" dirty="0"/>
              <a:t>-www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14999" r="74817" b="46876"/>
          <a:stretch/>
        </p:blipFill>
        <p:spPr bwMode="auto">
          <a:xfrm>
            <a:off x="1907704" y="1088457"/>
            <a:ext cx="3600399" cy="313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9" y="4221088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 algn="just"/>
            <a:r>
              <a:rPr lang="en-US" b="1" dirty="0"/>
              <a:t>Internet</a:t>
            </a:r>
            <a:r>
              <a:rPr lang="en-US" dirty="0"/>
              <a:t> - global</a:t>
            </a:r>
            <a:r>
              <a:rPr lang="sr-Latn-RS" dirty="0"/>
              <a:t>ni</a:t>
            </a:r>
            <a:r>
              <a:rPr lang="en-US" dirty="0"/>
              <a:t> s</a:t>
            </a:r>
            <a:r>
              <a:rPr lang="sr-Latn-RS" dirty="0"/>
              <a:t>i</a:t>
            </a:r>
            <a:r>
              <a:rPr lang="en-US" dirty="0"/>
              <a:t>stem </a:t>
            </a:r>
            <a:r>
              <a:rPr lang="sr-Latn-RS" dirty="0"/>
              <a:t>međusobno povezanih računarskih mreža koje koriste skup </a:t>
            </a:r>
            <a:r>
              <a:rPr lang="en-US" dirty="0"/>
              <a:t>standard</a:t>
            </a:r>
            <a:r>
              <a:rPr lang="sr-Latn-RS" dirty="0"/>
              <a:t>a</a:t>
            </a:r>
            <a:r>
              <a:rPr lang="en-US" dirty="0"/>
              <a:t> Internet Protocol (TCP/IP)</a:t>
            </a:r>
            <a:endParaRPr lang="sr-Latn-RS" b="1" dirty="0"/>
          </a:p>
          <a:p>
            <a:pPr marL="441325" indent="-441325" algn="just"/>
            <a:r>
              <a:rPr lang="en-US" b="1" dirty="0"/>
              <a:t>Intranet</a:t>
            </a:r>
            <a:r>
              <a:rPr lang="en-US" dirty="0"/>
              <a:t> - </a:t>
            </a:r>
            <a:r>
              <a:rPr lang="sr-Latn-RS" dirty="0"/>
              <a:t>privatna mreža u okviru organizacije koja nudi  deljenje štampača</a:t>
            </a:r>
            <a:r>
              <a:rPr lang="en-US" dirty="0"/>
              <a:t>, f</a:t>
            </a:r>
            <a:r>
              <a:rPr lang="sr-Latn-RS" dirty="0"/>
              <a:t>aj</a:t>
            </a:r>
            <a:r>
              <a:rPr lang="en-US" dirty="0"/>
              <a:t>l</a:t>
            </a:r>
            <a:r>
              <a:rPr lang="sr-Latn-RS" dirty="0"/>
              <a:t>ova</a:t>
            </a:r>
            <a:r>
              <a:rPr lang="en-US" dirty="0"/>
              <a:t>, </a:t>
            </a:r>
            <a:r>
              <a:rPr lang="sr-Latn-RS" dirty="0"/>
              <a:t>komunikaciju</a:t>
            </a:r>
            <a:r>
              <a:rPr lang="en-US" dirty="0"/>
              <a:t>, privatne vebsajtove...</a:t>
            </a:r>
            <a:r>
              <a:rPr lang="sr-Latn-RS" dirty="0"/>
              <a:t> i koja je u principu povezana sa Internetom</a:t>
            </a:r>
          </a:p>
          <a:p>
            <a:pPr marL="441325" indent="-441325" algn="just"/>
            <a:r>
              <a:rPr lang="en-US" b="1" dirty="0"/>
              <a:t>World Wide Web</a:t>
            </a:r>
            <a:r>
              <a:rPr lang="en-US" dirty="0"/>
              <a:t> - s</a:t>
            </a:r>
            <a:r>
              <a:rPr lang="sr-Latn-RS" dirty="0"/>
              <a:t>i</a:t>
            </a:r>
            <a:r>
              <a:rPr lang="en-US" dirty="0"/>
              <a:t>stem </a:t>
            </a:r>
            <a:r>
              <a:rPr lang="sr-Latn-RS" dirty="0"/>
              <a:t>međusobno povezanih</a:t>
            </a:r>
            <a:r>
              <a:rPr lang="en-US" dirty="0"/>
              <a:t> </a:t>
            </a:r>
            <a:r>
              <a:rPr lang="sr-Latn-RS" dirty="0"/>
              <a:t>hipertekst</a:t>
            </a:r>
            <a:r>
              <a:rPr lang="en-US" dirty="0"/>
              <a:t> </a:t>
            </a:r>
            <a:r>
              <a:rPr lang="sr-Latn-RS" dirty="0"/>
              <a:t>dokumenata kojima se može pristupiti preko </a:t>
            </a:r>
            <a:r>
              <a:rPr lang="en-US" dirty="0"/>
              <a:t>Internet</a:t>
            </a:r>
            <a:r>
              <a:rPr lang="sr-Latn-RS" dirty="0"/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1700126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595194"/>
          </a:xfrm>
        </p:spPr>
        <p:txBody>
          <a:bodyPr>
            <a:normAutofit/>
          </a:bodyPr>
          <a:lstStyle/>
          <a:p>
            <a:r>
              <a:rPr lang="sr-Latn-RS" sz="3200" dirty="0" err="1"/>
              <a:t>Deep</a:t>
            </a:r>
            <a:r>
              <a:rPr lang="sr-Latn-RS" sz="3200" dirty="0"/>
              <a:t> Web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E038BB-7461-4C17-86EA-E8FA61D274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0"/>
          <a:stretch/>
        </p:blipFill>
        <p:spPr>
          <a:xfrm>
            <a:off x="971600" y="1556792"/>
            <a:ext cx="7344816" cy="465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52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Интернет је заснован на следећим принципима: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492896"/>
            <a:ext cx="7128792" cy="3633267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1. Свака мрежа треба да буде у стању да ради самостално, развијајући своје сопствене апликације без ограничења, и да не захтева модификацију да би партиципирала у Интернету;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564904"/>
            <a:ext cx="7344816" cy="3561259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2. Унутар сваке мреже треба да постоји “капија” (</a:t>
            </a:r>
            <a:r>
              <a:rPr lang="en-US" dirty="0"/>
              <a:t>gateway), </a:t>
            </a:r>
            <a:r>
              <a:rPr lang="ru-RU" dirty="0"/>
              <a:t>која би повезивала мрежу са “спољним светом”. Гејтвеј је</a:t>
            </a:r>
            <a:r>
              <a:rPr lang="sr-Latn-RS" dirty="0"/>
              <a:t>,</a:t>
            </a:r>
            <a:r>
              <a:rPr lang="ru-RU" dirty="0"/>
              <a:t> у суштини</a:t>
            </a:r>
            <a:r>
              <a:rPr lang="sr-Latn-RS" dirty="0"/>
              <a:t>,</a:t>
            </a:r>
            <a:r>
              <a:rPr lang="ru-RU" dirty="0"/>
              <a:t> један рачунар са неопходним софтвером за пренос и усмеравање “пакета” (блокова података) који регулише обиман саобраћај;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383B444-D83B-430E-8372-AC312CC35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200" b="1" dirty="0"/>
              <a:t>Хардвер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72816"/>
            <a:ext cx="7128792" cy="395025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Cyrl-RS" dirty="0"/>
              <a:t>Ге</a:t>
            </a:r>
            <a:r>
              <a:rPr lang="sr-Latn-RS" dirty="0"/>
              <a:t>j</a:t>
            </a:r>
            <a:r>
              <a:rPr lang="sr-Cyrl-RS" dirty="0"/>
              <a:t>твеј </a:t>
            </a:r>
            <a:r>
              <a:rPr lang="sr-Latn-RS" dirty="0"/>
              <a:t>(Gateway) - </a:t>
            </a:r>
            <a:r>
              <a:rPr lang="sr-Latn-CS" dirty="0" err="1"/>
              <a:t>Софтвер</a:t>
            </a:r>
            <a:r>
              <a:rPr lang="sr-Latn-CS" dirty="0"/>
              <a:t> </a:t>
            </a:r>
            <a:r>
              <a:rPr lang="sr-Cyrl-RS" dirty="0"/>
              <a:t>и/</a:t>
            </a:r>
            <a:r>
              <a:rPr lang="sr-Latn-CS" dirty="0" err="1"/>
              <a:t>или</a:t>
            </a:r>
            <a:r>
              <a:rPr lang="sr-Latn-CS" dirty="0"/>
              <a:t> хардвер </a:t>
            </a:r>
            <a:r>
              <a:rPr lang="sr-Latn-CS" dirty="0" err="1"/>
              <a:t>који</a:t>
            </a:r>
            <a:r>
              <a:rPr lang="sr-Latn-CS" dirty="0"/>
              <a:t> </a:t>
            </a:r>
            <a:r>
              <a:rPr lang="sr-Latn-CS" dirty="0" err="1"/>
              <a:t>омогућава</a:t>
            </a:r>
            <a:r>
              <a:rPr lang="sr-Cyrl-RS" dirty="0"/>
              <a:t>/ју</a:t>
            </a:r>
            <a:r>
              <a:rPr lang="sr-Latn-CS" dirty="0"/>
              <a:t> комуникацију између рачунарских мрежа које користе различите комуникационе протоколе. </a:t>
            </a:r>
            <a:r>
              <a:rPr lang="sr-Cyrl-RS" dirty="0"/>
              <a:t>Гејтвеј</a:t>
            </a:r>
            <a:r>
              <a:rPr lang="sr-Latn-CS" dirty="0"/>
              <a:t> </a:t>
            </a:r>
            <a:r>
              <a:rPr lang="sr-Cyrl-RS" dirty="0"/>
              <a:t>може да буде изведен као</a:t>
            </a:r>
            <a:r>
              <a:rPr lang="sr-Latn-CS" dirty="0"/>
              <a:t> </a:t>
            </a:r>
            <a:r>
              <a:rPr lang="sr-Latn-CS" b="1" dirty="0" err="1"/>
              <a:t>рутер</a:t>
            </a:r>
            <a:r>
              <a:rPr lang="sr-Cyrl-RS" b="1" dirty="0"/>
              <a:t> </a:t>
            </a:r>
            <a:r>
              <a:rPr lang="sr-Cyrl-RS" dirty="0"/>
              <a:t>или </a:t>
            </a:r>
            <a:r>
              <a:rPr lang="sr-Cyrl-RS" b="1" dirty="0"/>
              <a:t>прокси сервер </a:t>
            </a:r>
            <a:r>
              <a:rPr lang="sr-Cyrl-RS" dirty="0"/>
              <a:t>који рутира између мрежа</a:t>
            </a:r>
            <a:r>
              <a:rPr lang="sr-Latn-CS" dirty="0"/>
              <a:t>.</a:t>
            </a:r>
            <a:endParaRPr lang="sr-Cyrl-RS" dirty="0"/>
          </a:p>
          <a:p>
            <a:pPr algn="just">
              <a:buNone/>
            </a:pPr>
            <a:endParaRPr lang="en-US" dirty="0"/>
          </a:p>
        </p:txBody>
      </p:sp>
      <p:pic>
        <p:nvPicPr>
          <p:cNvPr id="2050" name="Picture 2" descr="http://www.iconshock.com/img_jpg/VISTA/networking/jpg/128/gateway_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5401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conshock.com/img_jpg/LUMINA/networking/jpg/128/gateway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2602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outer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28575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5845"/>
            <a:ext cx="8229600" cy="55889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Cyrl-RS" dirty="0"/>
              <a:t>Интернет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1292721"/>
            <a:ext cx="8064896" cy="5376639"/>
          </a:xfrm>
        </p:spPr>
        <p:txBody>
          <a:bodyPr>
            <a:normAutofit/>
          </a:bodyPr>
          <a:lstStyle/>
          <a:p>
            <a:pPr marL="442913" indent="-442913" algn="just">
              <a:defRPr/>
            </a:pPr>
            <a:r>
              <a:rPr lang="ru-RU" sz="2000" dirty="0"/>
              <a:t>Интернет је глобална рачунарска мрежа.</a:t>
            </a:r>
          </a:p>
          <a:p>
            <a:pPr marL="442913" indent="-442913" algn="just">
              <a:defRPr/>
            </a:pPr>
            <a:r>
              <a:rPr lang="ru-RU" sz="2000" dirty="0"/>
              <a:t>Појам интернет значи мрежа унутар мреже, или интернаконекција између више рачунара. Структурно постоје мале мреже које се међусобно везују, и тиме чине ову структуру. </a:t>
            </a:r>
          </a:p>
          <a:p>
            <a:pPr marL="442913" indent="-442913" algn="just">
              <a:defRPr/>
            </a:pPr>
            <a:r>
              <a:rPr lang="ru-RU" sz="2000" dirty="0" err="1"/>
              <a:t>Речју</a:t>
            </a:r>
            <a:r>
              <a:rPr lang="ru-RU" sz="2000" dirty="0"/>
              <a:t> Интернет све више се назива глобална мрежа информација (велика интернационална-глобална база података). </a:t>
            </a:r>
          </a:p>
          <a:p>
            <a:pPr marL="442913" indent="-442913" algn="just">
              <a:defRPr/>
            </a:pPr>
            <a:r>
              <a:rPr lang="ru-RU" sz="2000" dirty="0"/>
              <a:t>Број Интернет корисника је јануара 2019. године износио </a:t>
            </a:r>
            <a:br>
              <a:rPr lang="ru-RU" sz="2000" dirty="0"/>
            </a:br>
            <a:r>
              <a:rPr lang="ru-RU" sz="2000" dirty="0"/>
              <a:t>4,</a:t>
            </a:r>
            <a:r>
              <a:rPr lang="sr-Latn-RS" sz="2000" dirty="0"/>
              <a:t>39</a:t>
            </a:r>
            <a:r>
              <a:rPr lang="ru-RU" sz="2000" dirty="0"/>
              <a:t> милијард</a:t>
            </a:r>
            <a:r>
              <a:rPr lang="sr-Cyrl-RS" sz="2000" dirty="0"/>
              <a:t>и</a:t>
            </a:r>
            <a:r>
              <a:rPr lang="ru-RU" sz="2000" dirty="0"/>
              <a:t>.</a:t>
            </a:r>
          </a:p>
          <a:p>
            <a:pPr marL="442913" indent="-442913" algn="just">
              <a:defRPr/>
            </a:pPr>
            <a:r>
              <a:rPr lang="ru-RU" sz="2000" dirty="0"/>
              <a:t>Број различитих уређаја повезаних на Интернет се процењује на </a:t>
            </a:r>
            <a:r>
              <a:rPr lang="sr-Latn-RS" sz="2000" dirty="0"/>
              <a:t>o</a:t>
            </a:r>
            <a:r>
              <a:rPr lang="ru-RU" sz="2000" dirty="0"/>
              <a:t>ко </a:t>
            </a:r>
            <a:r>
              <a:rPr lang="sr-Latn-RS" sz="2000" dirty="0"/>
              <a:t>2</a:t>
            </a:r>
            <a:r>
              <a:rPr lang="ru-RU" sz="2000" dirty="0"/>
              <a:t>0 милијарди. Количина информација коју Интернет сервери поседују је огромна, и тешко је проценити и приказати реално колика је она заиста.</a:t>
            </a:r>
            <a:endParaRPr lang="sr-Latn-C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5C480E1-BAD4-4E7D-931D-E998ED84DD3D}" type="datetime1">
              <a:rPr lang="sr-Latn-CS" smtClean="0"/>
              <a:pPr>
                <a:defRPr/>
              </a:pPr>
              <a:t>25.3.2020.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r-Cyrl-RS" dirty="0"/>
              <a:t>Електронско пословање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AEE7CC-05A9-4E74-A4E3-8D579F9C976C}" type="slidenum">
              <a:rPr lang="en-US" altLang="sr-Latn-RS" smtClean="0">
                <a:latin typeface="Trebuchet MS" panose="020B0603020202020204" pitchFamily="34" charset="0"/>
              </a:rPr>
              <a:pPr/>
              <a:t>2</a:t>
            </a:fld>
            <a:endParaRPr lang="en-US" altLang="sr-Latn-R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749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420888"/>
            <a:ext cx="7200800" cy="3705275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3. Софтвер gateway_a не треба да задржава информације о саобраћају који се обавља. Он треба да буде дизајниран тако да смањи радну норму и да  убрза саобраћај, што значи уклањање могућих начина цензуре и контроле;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6B553B-9DB9-4E6A-8D6E-FC4E660ED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492896"/>
            <a:ext cx="7200800" cy="3633267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4. Пакети треба да буду рутирани (усмеравани) кроз најбрже расположиве руте. Ако би неки рачунар био блокиран или спор, пакети треба да буду преусмеравани, све док не стигну на одредиште;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E6180B-71A7-4B89-8E8E-515D663C1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188" t="13453" b="18540"/>
          <a:stretch/>
        </p:blipFill>
        <p:spPr>
          <a:xfrm>
            <a:off x="1383785" y="1988840"/>
            <a:ext cx="6016389" cy="3456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112474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Рутирање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3216925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204864"/>
            <a:ext cx="6000923" cy="40385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836712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err="1"/>
              <a:t>Anycast</a:t>
            </a:r>
            <a:r>
              <a:rPr lang="sr-Latn-RS" dirty="0"/>
              <a:t> – </a:t>
            </a:r>
            <a:r>
              <a:rPr lang="sr-Cyrl-RS" dirty="0"/>
              <a:t>рутирање података једном од чланова групе потенцијалних прималаца на истој одредишној адреси. (један-према-најближем у групи)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42139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83671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err="1"/>
              <a:t>Broadcast</a:t>
            </a:r>
            <a:r>
              <a:rPr lang="sr-Latn-RS" dirty="0"/>
              <a:t> – </a:t>
            </a:r>
            <a:r>
              <a:rPr lang="sr-Cyrl-RS" dirty="0"/>
              <a:t>рутирање података свим примаоцима истовремено (један-према-свима)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60" y="1988840"/>
            <a:ext cx="6048672" cy="420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29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83671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err="1"/>
              <a:t>Multicast</a:t>
            </a:r>
            <a:r>
              <a:rPr lang="sr-Latn-RS" dirty="0"/>
              <a:t> – </a:t>
            </a:r>
            <a:r>
              <a:rPr lang="sr-Cyrl-RS" dirty="0"/>
              <a:t>рутирање података према више прималаца истовремено (један-према-многим примаоцима)</a:t>
            </a:r>
            <a:endParaRPr lang="sr-Latn-R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841" y="1772816"/>
            <a:ext cx="6830309" cy="449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34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83671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err="1"/>
              <a:t>Unicast</a:t>
            </a:r>
            <a:r>
              <a:rPr lang="sr-Latn-RS" dirty="0"/>
              <a:t> – </a:t>
            </a:r>
            <a:r>
              <a:rPr lang="sr-Cyrl-RS" dirty="0"/>
              <a:t>рутирање података једном примаоцу (један-према-једном примаоцима)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43" y="1628800"/>
            <a:ext cx="6864905" cy="458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77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836712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err="1"/>
              <a:t>Geocast</a:t>
            </a:r>
            <a:r>
              <a:rPr lang="sr-Latn-RS" dirty="0"/>
              <a:t> – </a:t>
            </a:r>
            <a:r>
              <a:rPr lang="sr-Cyrl-RS" dirty="0"/>
              <a:t>рутирање података према групи одредишта на мрежи идентификованих према географској локацији. Обично је намењено мобилним </a:t>
            </a:r>
            <a:r>
              <a:rPr lang="sr-Latn-RS" dirty="0"/>
              <a:t>„ad </a:t>
            </a:r>
            <a:r>
              <a:rPr lang="sr-Latn-RS" dirty="0" err="1"/>
              <a:t>hoc</a:t>
            </a:r>
            <a:r>
              <a:rPr lang="sr-Latn-RS" dirty="0"/>
              <a:t>“ </a:t>
            </a:r>
            <a:r>
              <a:rPr lang="sr-Cyrl-RS" dirty="0"/>
              <a:t>мрежама</a:t>
            </a:r>
            <a:endParaRPr lang="sr-Latn-R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805" y="1988840"/>
            <a:ext cx="7312382" cy="41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75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564904"/>
            <a:ext cx="7200800" cy="3561259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5. Gateway између две мреже треба да буде увек отворен и да рутира саобраћај без дискриминације;</a:t>
            </a:r>
            <a:endParaRPr lang="ru-RU" dirty="0">
              <a:solidFill>
                <a:schemeClr val="bg1"/>
              </a:solidFill>
            </a:endParaRPr>
          </a:p>
          <a:p>
            <a:pPr algn="just">
              <a:buNone/>
            </a:pPr>
            <a:endParaRPr lang="ru-RU" dirty="0">
              <a:solidFill>
                <a:schemeClr val="bg1"/>
              </a:soli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628611-47D8-4594-8109-45128CEA2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564904"/>
            <a:ext cx="7200800" cy="3561259"/>
          </a:xfrm>
        </p:spPr>
        <p:txBody>
          <a:bodyPr/>
          <a:lstStyle/>
          <a:p>
            <a:pPr algn="just">
              <a:buNone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5. Gateway између две мреже треба да буде увек отворен и да рутира саобраћај без дискриминације;</a:t>
            </a: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r>
              <a:rPr lang="ru-RU" dirty="0"/>
              <a:t>6. Развој оперативних принципа треба да буде слободно расположив свим мрежама.</a:t>
            </a:r>
          </a:p>
          <a:p>
            <a:pPr algn="just">
              <a:buNone/>
            </a:pPr>
            <a:endParaRPr lang="ru-R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CFB163-9E37-41FC-A119-C0A3E2200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2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C7819A-ADE5-48F9-92EB-9CCE4BF0C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3" y="980728"/>
            <a:ext cx="7592448" cy="5040560"/>
          </a:xfrm>
        </p:spPr>
      </p:pic>
    </p:spTree>
    <p:extLst>
      <p:ext uri="{BB962C8B-B14F-4D97-AF65-F5344CB8AC3E}">
        <p14:creationId xmlns:p14="http://schemas.microsoft.com/office/powerpoint/2010/main" val="1378121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dirty="0"/>
              <a:t>Интернет чворови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420887"/>
            <a:ext cx="6984776" cy="3302181"/>
          </a:xfrm>
        </p:spPr>
        <p:txBody>
          <a:bodyPr/>
          <a:lstStyle/>
          <a:p>
            <a:pPr algn="just">
              <a:buNone/>
            </a:pPr>
            <a:r>
              <a:rPr lang="sr-Cyrl-RS" dirty="0"/>
              <a:t>Окосницу мреже (</a:t>
            </a:r>
            <a:r>
              <a:rPr lang="sr-Latn-RS" dirty="0">
                <a:solidFill>
                  <a:srgbClr val="0070C0"/>
                </a:solidFill>
              </a:rPr>
              <a:t>engl.</a:t>
            </a:r>
            <a:r>
              <a:rPr lang="en-US" dirty="0">
                <a:solidFill>
                  <a:srgbClr val="0070C0"/>
                </a:solidFill>
              </a:rPr>
              <a:t> backbone</a:t>
            </a:r>
            <a:r>
              <a:rPr lang="en-US" dirty="0"/>
              <a:t>) </a:t>
            </a:r>
            <a:r>
              <a:rPr lang="sr-Cyrl-RS" dirty="0"/>
              <a:t>чине (мрежни) чворови (</a:t>
            </a:r>
            <a:r>
              <a:rPr lang="sr-Latn-RS" dirty="0">
                <a:solidFill>
                  <a:srgbClr val="0070C0"/>
                </a:solidFill>
              </a:rPr>
              <a:t>engl. </a:t>
            </a:r>
            <a:r>
              <a:rPr lang="en-US" dirty="0">
                <a:solidFill>
                  <a:srgbClr val="0070C0"/>
                </a:solidFill>
              </a:rPr>
              <a:t>nodes</a:t>
            </a:r>
            <a:r>
              <a:rPr lang="sr-Cyrl-RS" dirty="0"/>
              <a:t>),  међусобно повезани квалитетним везама, преко којих се врши саобраћај, односно размена информација између удаљених делова мреже. </a:t>
            </a:r>
            <a:endParaRPr lang="sr-Latn-RS" dirty="0"/>
          </a:p>
          <a:p>
            <a:pPr algn="just">
              <a:buNone/>
            </a:pPr>
            <a:r>
              <a:rPr lang="sr-Cyrl-RS" dirty="0"/>
              <a:t>Чворове чине такозвани пружаоци Интернет услуга (</a:t>
            </a:r>
            <a:r>
              <a:rPr lang="en-US" dirty="0"/>
              <a:t>ISP - Internet Service Providers), </a:t>
            </a:r>
            <a:r>
              <a:rPr lang="sr-Cyrl-RS" dirty="0"/>
              <a:t>велика предузећа или академске институције.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etervaldivia.com/technology/networks/image/internet-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91866"/>
            <a:ext cx="4896544" cy="5701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28AF0299-7736-4B60-8FF5-E021D16B2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20688"/>
            <a:ext cx="5688632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692696"/>
            <a:ext cx="756084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Постојање и функционисање Интернета почивају на </a:t>
            </a:r>
            <a:r>
              <a:rPr lang="ru-RU" b="1" dirty="0">
                <a:solidFill>
                  <a:srgbClr val="0070C0"/>
                </a:solidFill>
              </a:rPr>
              <a:t>шест</a:t>
            </a:r>
            <a:r>
              <a:rPr lang="ru-RU" dirty="0"/>
              <a:t> стубова:</a:t>
            </a:r>
            <a:endParaRPr lang="sr-Latn-RS" dirty="0"/>
          </a:p>
          <a:p>
            <a:pPr>
              <a:buNone/>
            </a:pPr>
            <a:endParaRPr lang="ru-RU" dirty="0"/>
          </a:p>
          <a:p>
            <a:pPr algn="just"/>
            <a:r>
              <a:rPr lang="ru-RU" b="1" dirty="0">
                <a:solidFill>
                  <a:srgbClr val="0070C0"/>
                </a:solidFill>
              </a:rPr>
              <a:t>Хардвер</a:t>
            </a:r>
            <a:r>
              <a:rPr lang="ru-RU" dirty="0"/>
              <a:t> (рачунарске и комуникационе компоненте);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692696"/>
            <a:ext cx="756084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Постојање и функционисање Интернета почивају на шест стубова:</a:t>
            </a:r>
            <a:endParaRPr lang="sr-Latn-RS" dirty="0"/>
          </a:p>
          <a:p>
            <a:pPr>
              <a:buNone/>
            </a:pPr>
            <a:endParaRPr lang="ru-RU" dirty="0"/>
          </a:p>
          <a:p>
            <a:pPr algn="just"/>
            <a:r>
              <a:rPr lang="ru-RU" dirty="0">
                <a:solidFill>
                  <a:srgbClr val="0070C0"/>
                </a:solidFill>
              </a:rPr>
              <a:t>Хардвер</a:t>
            </a:r>
            <a:r>
              <a:rPr lang="ru-RU" dirty="0"/>
              <a:t> (рачунарске и комуникационе компоненте);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</a:rPr>
              <a:t>Софтвер</a:t>
            </a:r>
            <a:r>
              <a:rPr lang="ru-RU" b="1" dirty="0"/>
              <a:t>,</a:t>
            </a:r>
            <a:r>
              <a:rPr lang="ru-RU" dirty="0"/>
              <a:t> који је погонска снага која омогућава функционисање целог система (уноси “живот” у опрему);</a:t>
            </a:r>
          </a:p>
        </p:txBody>
      </p:sp>
    </p:spTree>
    <p:extLst>
      <p:ext uri="{BB962C8B-B14F-4D97-AF65-F5344CB8AC3E}">
        <p14:creationId xmlns:p14="http://schemas.microsoft.com/office/powerpoint/2010/main" val="421969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692696"/>
            <a:ext cx="756084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Постојање и функционисање Интернета почивају на шест стубова:</a:t>
            </a:r>
            <a:endParaRPr lang="sr-Latn-RS" dirty="0"/>
          </a:p>
          <a:p>
            <a:pPr>
              <a:buNone/>
            </a:pPr>
            <a:endParaRPr lang="ru-RU" dirty="0"/>
          </a:p>
          <a:p>
            <a:pPr algn="just"/>
            <a:r>
              <a:rPr lang="ru-RU" dirty="0"/>
              <a:t>Хардвер (рачунарске и комуникационе компоненте);</a:t>
            </a:r>
          </a:p>
          <a:p>
            <a:pPr algn="just"/>
            <a:r>
              <a:rPr lang="ru-RU" dirty="0"/>
              <a:t>Софтвер, који је погонска снага која омогућава функционисање целог система (уноси “живот” у опрему);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</a:rPr>
              <a:t>Стандарди (протоколи),</a:t>
            </a:r>
            <a:r>
              <a:rPr lang="ru-RU" b="1" dirty="0"/>
              <a:t> </a:t>
            </a:r>
            <a:r>
              <a:rPr lang="ru-RU" dirty="0"/>
              <a:t>који дефинишу начине функционисања појединих делова и система у целини;</a:t>
            </a:r>
          </a:p>
        </p:txBody>
      </p:sp>
    </p:spTree>
    <p:extLst>
      <p:ext uri="{BB962C8B-B14F-4D97-AF65-F5344CB8AC3E}">
        <p14:creationId xmlns:p14="http://schemas.microsoft.com/office/powerpoint/2010/main" val="756904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692696"/>
            <a:ext cx="756084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Постојање и функционисање Интернета почивају на шест стубова:</a:t>
            </a:r>
            <a:endParaRPr lang="sr-Latn-RS" dirty="0"/>
          </a:p>
          <a:p>
            <a:pPr>
              <a:buNone/>
            </a:pPr>
            <a:endParaRPr lang="ru-RU" dirty="0"/>
          </a:p>
          <a:p>
            <a:pPr algn="just"/>
            <a:r>
              <a:rPr lang="sr-Latn-RS" dirty="0"/>
              <a:t>...</a:t>
            </a:r>
            <a:endParaRPr lang="ru-RU" dirty="0"/>
          </a:p>
          <a:p>
            <a:pPr algn="just"/>
            <a:r>
              <a:rPr lang="ru-RU" b="1" dirty="0">
                <a:solidFill>
                  <a:srgbClr val="0070C0"/>
                </a:solidFill>
              </a:rPr>
              <a:t>Адресна шема,</a:t>
            </a:r>
            <a:r>
              <a:rPr lang="ru-RU" b="1" dirty="0"/>
              <a:t> </a:t>
            </a:r>
            <a:r>
              <a:rPr lang="ru-RU" dirty="0"/>
              <a:t>захваљујући којој се на Интернету све може релативно лако и брзо пронаћи;</a:t>
            </a:r>
          </a:p>
        </p:txBody>
      </p:sp>
    </p:spTree>
    <p:extLst>
      <p:ext uri="{BB962C8B-B14F-4D97-AF65-F5344CB8AC3E}">
        <p14:creationId xmlns:p14="http://schemas.microsoft.com/office/powerpoint/2010/main" val="1492835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692696"/>
            <a:ext cx="756084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Постојање и функционисање Интернета почивају на шест стубова:</a:t>
            </a:r>
            <a:endParaRPr lang="sr-Latn-RS" dirty="0"/>
          </a:p>
          <a:p>
            <a:pPr>
              <a:buNone/>
            </a:pPr>
            <a:endParaRPr lang="ru-RU" dirty="0"/>
          </a:p>
          <a:p>
            <a:pPr algn="just"/>
            <a:r>
              <a:rPr lang="sr-Latn-RS" dirty="0"/>
              <a:t>...</a:t>
            </a:r>
            <a:endParaRPr lang="ru-RU" dirty="0"/>
          </a:p>
          <a:p>
            <a:pPr algn="just"/>
            <a:r>
              <a:rPr lang="ru-RU" dirty="0"/>
              <a:t>Адресна шема, захваљујући којој се на Интернету све може релативно лако и брзо пронаћи;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</a:rPr>
              <a:t>Садржај,</a:t>
            </a:r>
            <a:r>
              <a:rPr lang="ru-RU" dirty="0"/>
              <a:t> који је основни смисао Интернета и обухвата информације (различитих форми: текст, слика, звук, видео …) и сервисе;</a:t>
            </a:r>
          </a:p>
        </p:txBody>
      </p:sp>
    </p:spTree>
    <p:extLst>
      <p:ext uri="{BB962C8B-B14F-4D97-AF65-F5344CB8AC3E}">
        <p14:creationId xmlns:p14="http://schemas.microsoft.com/office/powerpoint/2010/main" val="20680676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692696"/>
            <a:ext cx="756084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Постојање и функционисање Интернета почивају на шест стубова:</a:t>
            </a:r>
            <a:endParaRPr lang="sr-Latn-RS" dirty="0"/>
          </a:p>
          <a:p>
            <a:pPr>
              <a:buNone/>
            </a:pPr>
            <a:endParaRPr lang="ru-RU" dirty="0"/>
          </a:p>
          <a:p>
            <a:pPr algn="just"/>
            <a:r>
              <a:rPr lang="sr-Latn-RS" dirty="0"/>
              <a:t>...</a:t>
            </a:r>
            <a:endParaRPr lang="ru-RU" dirty="0"/>
          </a:p>
          <a:p>
            <a:pPr algn="just"/>
            <a:r>
              <a:rPr lang="ru-RU" dirty="0"/>
              <a:t>Адресна шема, захваљујући којој се на Интернету све може релативно лако и брзо пронаћи;</a:t>
            </a:r>
          </a:p>
          <a:p>
            <a:pPr algn="just"/>
            <a:r>
              <a:rPr lang="ru-RU" dirty="0"/>
              <a:t>Садржај, који је основни смисао Интернета и обухвата информације (различитих форми: текст, слика, звук, видео …) и сервисе;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</a:rPr>
              <a:t>Људи,</a:t>
            </a:r>
            <a:r>
              <a:rPr lang="ru-RU" dirty="0"/>
              <a:t> који развијају, изграђују, одржавају и користе Интернет.</a:t>
            </a:r>
          </a:p>
        </p:txBody>
      </p:sp>
    </p:spTree>
    <p:extLst>
      <p:ext uri="{BB962C8B-B14F-4D97-AF65-F5344CB8AC3E}">
        <p14:creationId xmlns:p14="http://schemas.microsoft.com/office/powerpoint/2010/main" val="11996684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196752"/>
            <a:ext cx="7344816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CS" dirty="0">
                <a:solidFill>
                  <a:srgbClr val="0070C0"/>
                </a:solidFill>
              </a:rPr>
              <a:t>Техничку инфраструктуру Интернета </a:t>
            </a:r>
            <a:r>
              <a:rPr lang="sr-Cyrl-CS" dirty="0"/>
              <a:t>сачињавају: </a:t>
            </a:r>
            <a:endParaRPr lang="sr-Latn-RS" dirty="0"/>
          </a:p>
          <a:p>
            <a:pPr>
              <a:buNone/>
            </a:pPr>
            <a:endParaRPr lang="sr-Latn-RS" dirty="0"/>
          </a:p>
          <a:p>
            <a:pPr>
              <a:buNone/>
            </a:pPr>
            <a:endParaRPr lang="sr-Cyrl-CS" dirty="0"/>
          </a:p>
          <a:p>
            <a:r>
              <a:rPr lang="sr-Cyrl-CS" sz="3000" dirty="0"/>
              <a:t>организациона структура Интернета, </a:t>
            </a:r>
          </a:p>
          <a:p>
            <a:r>
              <a:rPr lang="sr-Cyrl-CS" sz="3000" dirty="0"/>
              <a:t>рачунари, </a:t>
            </a:r>
          </a:p>
          <a:p>
            <a:r>
              <a:rPr lang="sr-Cyrl-CS" sz="3000" dirty="0"/>
              <a:t>комуникациона опрема, </a:t>
            </a:r>
          </a:p>
          <a:p>
            <a:r>
              <a:rPr lang="sr-Cyrl-CS" sz="3000" dirty="0"/>
              <a:t>комуникациони протоколи и </a:t>
            </a:r>
          </a:p>
          <a:p>
            <a:r>
              <a:rPr lang="sr-Cyrl-CS" sz="3000" dirty="0"/>
              <a:t>софтверски сервиси. 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CE92A0-B508-4559-83F4-BB2FBB964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8" y="1143874"/>
            <a:ext cx="7637364" cy="4896544"/>
          </a:xfrm>
        </p:spPr>
      </p:pic>
    </p:spTree>
    <p:extLst>
      <p:ext uri="{BB962C8B-B14F-4D97-AF65-F5344CB8AC3E}">
        <p14:creationId xmlns:p14="http://schemas.microsoft.com/office/powerpoint/2010/main" val="23820062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68760"/>
            <a:ext cx="7488832" cy="50405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Cyrl-CS" dirty="0"/>
              <a:t>У данашње време, структура Интернета се може описати као скуп повезаних целина, коју чине мреже појединих провајдера и мреже њихових корисника. Структура Интернета се може поделити у три нивоа:</a:t>
            </a:r>
            <a:endParaRPr lang="sr-Latn-RS" dirty="0"/>
          </a:p>
          <a:p>
            <a:pPr algn="just">
              <a:buNone/>
            </a:pPr>
            <a:endParaRPr lang="en-US" dirty="0"/>
          </a:p>
          <a:p>
            <a:pPr lvl="1"/>
            <a:r>
              <a:rPr lang="sr-Cyrl-CS" sz="3200" dirty="0"/>
              <a:t>Кориснички ниво (user level),</a:t>
            </a:r>
            <a:endParaRPr lang="en-US" sz="3200" dirty="0"/>
          </a:p>
          <a:p>
            <a:pPr lvl="1"/>
            <a:r>
              <a:rPr lang="sr-Cyrl-CS" sz="3200" dirty="0"/>
              <a:t>Приступни ниво (access level), </a:t>
            </a:r>
            <a:endParaRPr lang="en-US" sz="3200" dirty="0"/>
          </a:p>
          <a:p>
            <a:pPr lvl="1"/>
            <a:r>
              <a:rPr lang="sr-Cyrl-CS" sz="3200" dirty="0"/>
              <a:t>Језгро (core level).</a:t>
            </a:r>
            <a:endParaRPr lang="en-US" sz="32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7632848" cy="4680520"/>
          </a:xfrm>
        </p:spPr>
        <p:txBody>
          <a:bodyPr>
            <a:normAutofit/>
          </a:bodyPr>
          <a:lstStyle/>
          <a:p>
            <a:pPr algn="just"/>
            <a:r>
              <a:rPr lang="sr-Cyrl-CS" b="1" dirty="0"/>
              <a:t>Кориснички ниво</a:t>
            </a:r>
            <a:r>
              <a:rPr lang="sr-Cyrl-CS" dirty="0"/>
              <a:t> (user level) чине мреже крајњих корисника које су повезане преко једног или више давалаца Интернет услуга – Интернет провајдера (ISP– Internet Service Provider). 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7632848" cy="4680520"/>
          </a:xfrm>
        </p:spPr>
        <p:txBody>
          <a:bodyPr>
            <a:normAutofit/>
          </a:bodyPr>
          <a:lstStyle/>
          <a:p>
            <a:pPr algn="just"/>
            <a:r>
              <a:rPr lang="sr-Cyrl-CS" b="1" dirty="0"/>
              <a:t>Кориснички ниво</a:t>
            </a:r>
            <a:r>
              <a:rPr lang="sr-Cyrl-CS" dirty="0"/>
              <a:t> (user level) чине мреже крајњих корисника које су повезане преко једног или више давалаца Интернет услуга – Интернет провајдера (ISP– Internet Service Provider). </a:t>
            </a:r>
          </a:p>
          <a:p>
            <a:pPr algn="just">
              <a:buNone/>
            </a:pPr>
            <a:endParaRPr lang="sr-Latn-RS" dirty="0"/>
          </a:p>
          <a:p>
            <a:pPr algn="just"/>
            <a:r>
              <a:rPr lang="sr-Cyrl-CS" b="1" dirty="0"/>
              <a:t>Приступни ниво</a:t>
            </a:r>
            <a:r>
              <a:rPr lang="sr-Cyrl-CS" dirty="0"/>
              <a:t> (access level) чине мреже Интернет провајдера опремљене рутерима и access серверима, преко којих корисници приступају Интернету.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1512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7632848" cy="4896544"/>
          </a:xfrm>
        </p:spPr>
        <p:txBody>
          <a:bodyPr>
            <a:normAutofit lnSpcReduction="10000"/>
          </a:bodyPr>
          <a:lstStyle/>
          <a:p>
            <a:pPr algn="just"/>
            <a:r>
              <a:rPr lang="sr-Cyrl-CS" dirty="0"/>
              <a:t>На највишем нивоу (</a:t>
            </a:r>
            <a:r>
              <a:rPr lang="sr-Cyrl-CS" b="1" dirty="0"/>
              <a:t>језгро</a:t>
            </a:r>
            <a:r>
              <a:rPr lang="sr-Cyrl-CS" dirty="0"/>
              <a:t>) се налазе међусобно повезане backbone мреже великих провајдера. </a:t>
            </a:r>
          </a:p>
          <a:p>
            <a:pPr lvl="1" algn="just">
              <a:buNone/>
            </a:pPr>
            <a:endParaRPr lang="sr-Cyrl-CS" dirty="0"/>
          </a:p>
          <a:p>
            <a:pPr lvl="1" algn="just">
              <a:buNone/>
            </a:pPr>
            <a:r>
              <a:rPr lang="sr-Cyrl-CS" sz="2400" dirty="0"/>
              <a:t>Вackbone мреже великих провајдера повезане су на специфични</a:t>
            </a:r>
            <a:r>
              <a:rPr lang="sr-Cyrl-RS" sz="2400" dirty="0"/>
              <a:t>м</a:t>
            </a:r>
            <a:r>
              <a:rPr lang="sr-Cyrl-CS" sz="2400" dirty="0"/>
              <a:t> локацијама у свету. </a:t>
            </a:r>
          </a:p>
          <a:p>
            <a:pPr lvl="1" algn="just">
              <a:buNone/>
            </a:pPr>
            <a:r>
              <a:rPr lang="sr-Cyrl-CS" sz="2400" dirty="0"/>
              <a:t>Та места </a:t>
            </a:r>
            <a:r>
              <a:rPr lang="sr-Cyrl-RS" sz="2400" dirty="0"/>
              <a:t>су раније била</a:t>
            </a:r>
            <a:r>
              <a:rPr lang="sr-Cyrl-CS" sz="2400" dirty="0"/>
              <a:t> </a:t>
            </a:r>
            <a:r>
              <a:rPr lang="sr-Cyrl-CS" sz="2400" b="1" dirty="0"/>
              <a:t>NAP</a:t>
            </a:r>
            <a:r>
              <a:rPr lang="sr-Cyrl-CS" sz="2400" dirty="0"/>
              <a:t> (Network Access Point), а данас су </a:t>
            </a:r>
            <a:r>
              <a:rPr lang="sr-Cyrl-CS" sz="2400" b="1" dirty="0"/>
              <a:t>IXP</a:t>
            </a:r>
            <a:r>
              <a:rPr lang="sr-Cyrl-CS" sz="2400" dirty="0"/>
              <a:t> (Internet Exchange Point). </a:t>
            </a:r>
          </a:p>
          <a:p>
            <a:pPr lvl="1" algn="just">
              <a:buNone/>
            </a:pPr>
            <a:r>
              <a:rPr lang="sr-Cyrl-CS" sz="2400" dirty="0"/>
              <a:t>Такве локације  у Европи су</a:t>
            </a:r>
            <a:r>
              <a:rPr lang="sr-Latn-RS" sz="2400" dirty="0"/>
              <a:t> </a:t>
            </a:r>
            <a:r>
              <a:rPr lang="sr-Cyrl-RS" sz="2400" dirty="0"/>
              <a:t>лоциране у свакој од држава најмање по једна, а у већим државама има их и знатно више (Русија </a:t>
            </a:r>
            <a:r>
              <a:rPr lang="sr-Latn-RS" sz="2400" dirty="0"/>
              <a:t>29</a:t>
            </a:r>
            <a:r>
              <a:rPr lang="sr-Cyrl-RS" sz="2400" dirty="0"/>
              <a:t>, Француска </a:t>
            </a:r>
            <a:r>
              <a:rPr lang="sr-Latn-RS" sz="2400" dirty="0"/>
              <a:t>38</a:t>
            </a:r>
            <a:r>
              <a:rPr lang="sr-Cyrl-RS" sz="2400" dirty="0"/>
              <a:t>, Немачка </a:t>
            </a:r>
            <a:r>
              <a:rPr lang="sr-Latn-RS" sz="2400" dirty="0"/>
              <a:t>20</a:t>
            </a:r>
            <a:r>
              <a:rPr lang="sr-Cyrl-RS" sz="2400" dirty="0"/>
              <a:t>, Холандија </a:t>
            </a:r>
            <a:r>
              <a:rPr lang="sr-Latn-RS" sz="2400" dirty="0"/>
              <a:t>10</a:t>
            </a:r>
            <a:r>
              <a:rPr lang="sr-Cyrl-RS" sz="2400" dirty="0"/>
              <a:t>, Велика Британија </a:t>
            </a:r>
            <a:r>
              <a:rPr lang="sr-Latn-RS" sz="2400" dirty="0"/>
              <a:t>21</a:t>
            </a:r>
            <a:r>
              <a:rPr lang="sr-Cyrl-RS" sz="2400" dirty="0"/>
              <a:t> ...) У северној Америци: САД </a:t>
            </a:r>
            <a:r>
              <a:rPr lang="sr-Latn-RS" sz="2400" dirty="0"/>
              <a:t>84</a:t>
            </a:r>
            <a:r>
              <a:rPr lang="sr-Cyrl-RS" sz="2400" dirty="0"/>
              <a:t> и Канада 1</a:t>
            </a:r>
            <a:r>
              <a:rPr lang="sr-Latn-RS" sz="2400" dirty="0"/>
              <a:t>6</a:t>
            </a:r>
            <a:r>
              <a:rPr lang="sr-Cyrl-RS" sz="2400" dirty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D26F2C-090C-4144-94A3-F643FB314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5980" y="2204864"/>
            <a:ext cx="740604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548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DFD9B-C909-4449-9A67-B846ABCC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Autofit/>
          </a:bodyPr>
          <a:lstStyle/>
          <a:p>
            <a:r>
              <a:rPr lang="sr-Latn-RS" sz="2800" dirty="0"/>
              <a:t>Internet </a:t>
            </a:r>
            <a:r>
              <a:rPr lang="sr-Latn-RS" sz="2800" dirty="0" err="1"/>
              <a:t>exchange</a:t>
            </a:r>
            <a:r>
              <a:rPr lang="sr-Latn-RS" sz="2800" dirty="0"/>
              <a:t> </a:t>
            </a:r>
            <a:r>
              <a:rPr lang="sr-Latn-RS" sz="2800" dirty="0" err="1"/>
              <a:t>map</a:t>
            </a:r>
            <a:endParaRPr lang="sr-Latn-RS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50C15E-B5A7-4E39-983A-6C092879F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679" y="1731306"/>
            <a:ext cx="7651745" cy="457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477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ACF6D-FE50-4A8C-9CD7-D6988D92E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Србија их има пет:</a:t>
            </a:r>
          </a:p>
          <a:p>
            <a:r>
              <a:rPr lang="sr-Cyrl-RS" dirty="0"/>
              <a:t> </a:t>
            </a:r>
            <a:endParaRPr lang="sr-Latn-R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CB652D-D7BA-4BA1-BD28-2E885F337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986641"/>
              </p:ext>
            </p:extLst>
          </p:nvPr>
        </p:nvGraphicFramePr>
        <p:xfrm>
          <a:off x="1259632" y="2636912"/>
          <a:ext cx="6965245" cy="2994338"/>
        </p:xfrm>
        <a:graphic>
          <a:graphicData uri="http://schemas.openxmlformats.org/drawingml/2006/table">
            <a:tbl>
              <a:tblPr/>
              <a:tblGrid>
                <a:gridCol w="6885295">
                  <a:extLst>
                    <a:ext uri="{9D8B030D-6E8A-4147-A177-3AD203B41FA5}">
                      <a16:colId xmlns:a16="http://schemas.microsoft.com/office/drawing/2014/main" val="1818501942"/>
                    </a:ext>
                  </a:extLst>
                </a:gridCol>
                <a:gridCol w="79950">
                  <a:extLst>
                    <a:ext uri="{9D8B030D-6E8A-4147-A177-3AD203B41FA5}">
                      <a16:colId xmlns:a16="http://schemas.microsoft.com/office/drawing/2014/main" val="3225214846"/>
                    </a:ext>
                  </a:extLst>
                </a:gridCol>
              </a:tblGrid>
              <a:tr h="754058">
                <a:tc>
                  <a:txBody>
                    <a:bodyPr/>
                    <a:lstStyle/>
                    <a:p>
                      <a:endParaRPr lang="sr-Latn-RS" u="none" strike="noStrike" dirty="0">
                        <a:effectLst/>
                      </a:endParaRP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sr-Latn-RS" u="none" strike="noStrike" dirty="0">
                        <a:effectLst/>
                      </a:endParaRP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206262"/>
                  </a:ext>
                </a:extLst>
              </a:tr>
              <a:tr h="754058">
                <a:tc>
                  <a:txBody>
                    <a:bodyPr/>
                    <a:lstStyle/>
                    <a:p>
                      <a:r>
                        <a:rPr lang="sr-Latn-RS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Serbia</a:t>
                      </a:r>
                      <a:r>
                        <a:rPr lang="sr-Latn-RS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sr-Latn-RS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BroadBand</a:t>
                      </a:r>
                      <a:endParaRPr lang="sr-Latn-RS" b="0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r>
                        <a:rPr lang="sr-Latn-RS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Telekom Srbija</a:t>
                      </a:r>
                    </a:p>
                    <a:p>
                      <a:r>
                        <a:rPr lang="sr-Latn-RS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VeratNet</a:t>
                      </a:r>
                      <a:br>
                        <a:rPr lang="sr-Latn-RS" b="0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sr-Latn-RS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IP </a:t>
                      </a:r>
                      <a:r>
                        <a:rPr lang="sr-Latn-RS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Technology</a:t>
                      </a:r>
                      <a:r>
                        <a:rPr lang="sr-Cyrl-RS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</a:t>
                      </a:r>
                      <a:r>
                        <a:rPr lang="sr-Latn-RS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Beograd</a:t>
                      </a:r>
                    </a:p>
                    <a:p>
                      <a:endParaRPr lang="sr-Latn-RS" b="0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r>
                        <a:rPr lang="sr-Latn-RS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NiNet</a:t>
                      </a:r>
                      <a:r>
                        <a:rPr lang="sr-Latn-RS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         Niš</a:t>
                      </a:r>
                    </a:p>
                    <a:p>
                      <a:endParaRPr lang="sr-Latn-RS" b="0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r>
                        <a:rPr lang="sr-Latn-RS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 i </a:t>
                      </a:r>
                      <a:r>
                        <a:rPr lang="sr-Latn-R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Telenor, Beograd</a:t>
                      </a:r>
                      <a:endParaRPr lang="sr-Latn-RS" u="none" strike="noStrike" dirty="0">
                        <a:effectLst/>
                      </a:endParaRP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r-Latn-RS" u="none" strike="noStrike" dirty="0">
                        <a:effectLst/>
                      </a:endParaRPr>
                    </a:p>
                  </a:txBody>
                  <a:tcPr marL="22860" marR="22860" marT="22860" marB="228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26085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24D658F-EDDD-4D0A-90BC-B4BA0C44E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91" y="20175"/>
            <a:ext cx="7699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2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Internet Connectivity Distribution &amp; Core.sv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712968" cy="534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622429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/>
              <a:t>Код </a:t>
            </a:r>
            <a:r>
              <a:rPr lang="sr-Latn-RS" dirty="0"/>
              <a:t>IXP</a:t>
            </a:r>
            <a:r>
              <a:rPr lang="sr-Cyrl-RS" dirty="0"/>
              <a:t>-а (</a:t>
            </a:r>
            <a:r>
              <a:rPr lang="sr-Cyrl-CS" dirty="0"/>
              <a:t>Internet Exchange Point)</a:t>
            </a:r>
            <a:r>
              <a:rPr lang="sr-Cyrl-RS" dirty="0"/>
              <a:t> идеја је да се мреже међусобно директно повезују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13026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nfocellar.com/networks/internet/files/ixp-us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825956" cy="39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3036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961C23A5-DA8D-4F56-B14A-47E0D0671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42" y="1282460"/>
            <a:ext cx="7627566" cy="4378788"/>
          </a:xfrm>
        </p:spPr>
      </p:pic>
    </p:spTree>
    <p:extLst>
      <p:ext uri="{BB962C8B-B14F-4D97-AF65-F5344CB8AC3E}">
        <p14:creationId xmlns:p14="http://schemas.microsoft.com/office/powerpoint/2010/main" val="412863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2FB929-C569-48E9-AB52-0465520A0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4" y="1064920"/>
            <a:ext cx="7304944" cy="4740344"/>
          </a:xfrm>
        </p:spPr>
      </p:pic>
    </p:spTree>
    <p:extLst>
      <p:ext uri="{BB962C8B-B14F-4D97-AF65-F5344CB8AC3E}">
        <p14:creationId xmlns:p14="http://schemas.microsoft.com/office/powerpoint/2010/main" val="40214876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620688"/>
            <a:ext cx="7416824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CS" b="1" dirty="0"/>
              <a:t>Комуникациони протоколи</a:t>
            </a:r>
            <a:endParaRPr lang="en-US" b="1" dirty="0"/>
          </a:p>
          <a:p>
            <a:pPr algn="just"/>
            <a:endParaRPr lang="sr-Cyrl-CS" sz="2200" dirty="0"/>
          </a:p>
          <a:p>
            <a:pPr algn="just"/>
            <a:r>
              <a:rPr lang="sr-Cyrl-CS" sz="2200" dirty="0"/>
              <a:t>Протокол дефинише формат и редослед порука које се размењују између два или више ентитета који комуницирају, као и акције које се предузимају при трансмисији и/или пријему поруке или другог догађаја. Ови протоколи који контролишу слање и примање информација, активирају се на хост-овима.</a:t>
            </a:r>
            <a:endParaRPr lang="en-US" sz="2200" dirty="0"/>
          </a:p>
          <a:p>
            <a:pPr algn="just"/>
            <a:endParaRPr lang="sr-Cyrl-CS" sz="2200" dirty="0"/>
          </a:p>
          <a:p>
            <a:pPr algn="just"/>
            <a:r>
              <a:rPr lang="sr-Cyrl-CS" sz="2200" dirty="0"/>
              <a:t>Неки протоколи обезбеђују функције „ниског нивоа“ неопходне за многе апликације, док су други протоколи за обављање специфичних задатака, као што је преношење датотека између рачунара, слање поште и друго.</a:t>
            </a:r>
            <a:endParaRPr lang="en-US" sz="2200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933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C66E35-888C-4E5B-94B6-B10FCB4B9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79" y="544580"/>
            <a:ext cx="7171041" cy="57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065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692696"/>
            <a:ext cx="7704856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CS" b="1" dirty="0"/>
              <a:t>Комуникациони протоколи</a:t>
            </a:r>
            <a:endParaRPr lang="en-US" b="1" dirty="0"/>
          </a:p>
          <a:p>
            <a:pPr algn="just">
              <a:buNone/>
            </a:pPr>
            <a:r>
              <a:rPr lang="sr-Cyrl-CS" dirty="0"/>
              <a:t>Два најзначајнија протокола на Интернету су:</a:t>
            </a:r>
          </a:p>
          <a:p>
            <a:pPr algn="just"/>
            <a:r>
              <a:rPr lang="sr-Cyrl-CS" dirty="0"/>
              <a:t>Transmission Control Protokol (ТСР) и</a:t>
            </a:r>
          </a:p>
          <a:p>
            <a:pPr algn="just"/>
            <a:r>
              <a:rPr lang="sr-Cyrl-CS" dirty="0"/>
              <a:t>Internet Protocol </a:t>
            </a:r>
            <a:r>
              <a:rPr lang="sr-Latn-RS" dirty="0"/>
              <a:t>(IP)</a:t>
            </a:r>
            <a:r>
              <a:rPr lang="sr-Cyrl-CS" dirty="0"/>
              <a:t>, </a:t>
            </a:r>
            <a:endParaRPr lang="sr-Latn-RS" dirty="0"/>
          </a:p>
          <a:p>
            <a:pPr algn="just">
              <a:buNone/>
            </a:pPr>
            <a:r>
              <a:rPr lang="sr-Cyrl-RS" dirty="0"/>
              <a:t>или оба заједно, </a:t>
            </a:r>
            <a:r>
              <a:rPr lang="sr-Cyrl-CS" dirty="0"/>
              <a:t>скраћено, TCP/IP. </a:t>
            </a:r>
          </a:p>
          <a:p>
            <a:pPr algn="just">
              <a:buNone/>
            </a:pPr>
            <a:endParaRPr lang="sr-Cyrl-CS" dirty="0"/>
          </a:p>
          <a:p>
            <a:pPr algn="just">
              <a:buNone/>
            </a:pPr>
            <a:r>
              <a:rPr lang="sr-Cyrl-CS" dirty="0"/>
              <a:t>TCP/IP је фамилија комуникационих протокола који се користе за пренос дигиталних података на Интернету. </a:t>
            </a:r>
          </a:p>
          <a:p>
            <a:pPr algn="just">
              <a:buNone/>
            </a:pPr>
            <a:r>
              <a:rPr lang="sr-Cyrl-CS" dirty="0"/>
              <a:t>Треба </a:t>
            </a:r>
            <a:r>
              <a:rPr lang="sr-Cyrl-RS" dirty="0"/>
              <a:t>понови</a:t>
            </a:r>
            <a:r>
              <a:rPr lang="sr-Cyrl-CS" dirty="0"/>
              <a:t>ти да у оквиру Интернета постоје и мреже које не користе TCP/IP протокол, али су на Интернет прикључене преко gateway-a, који конвертује TCP/IP на друге протоколе и обрнуто.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Autofit/>
          </a:bodyPr>
          <a:lstStyle/>
          <a:p>
            <a:r>
              <a:rPr lang="sr-Latn-RS" sz="4000" b="1" dirty="0">
                <a:latin typeface="Arial Rounded MT Bold" pitchFamily="34" charset="0"/>
              </a:rPr>
              <a:t>TCP</a:t>
            </a:r>
            <a:endParaRPr lang="en-US" sz="4000" b="1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348880"/>
            <a:ext cx="7632848" cy="34563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400" b="1" dirty="0">
                <a:hlinkClick r:id="rId2"/>
              </a:rPr>
              <a:t>TCP</a:t>
            </a:r>
            <a:r>
              <a:rPr lang="en-US" sz="3400" dirty="0"/>
              <a:t> (</a:t>
            </a:r>
            <a:r>
              <a:rPr lang="sr-Cyrl-RS" sz="3400" dirty="0"/>
              <a:t>енг. </a:t>
            </a:r>
            <a:r>
              <a:rPr lang="en-US" sz="3400" i="1" dirty="0"/>
              <a:t>Transmition control protocol</a:t>
            </a:r>
            <a:r>
              <a:rPr lang="en-US" sz="3400" dirty="0"/>
              <a:t>) </a:t>
            </a:r>
            <a:r>
              <a:rPr lang="sr-Cyrl-RS" sz="3400" dirty="0"/>
              <a:t>је протокол који има улогу да обезбезбеди поуздан трансфер података у </a:t>
            </a:r>
            <a:r>
              <a:rPr lang="en-US" sz="3400" b="1" i="1" dirty="0">
                <a:solidFill>
                  <a:srgbClr val="C00000"/>
                </a:solidFill>
              </a:rPr>
              <a:t>IP</a:t>
            </a:r>
            <a:r>
              <a:rPr lang="en-US" sz="3400" i="1" dirty="0">
                <a:solidFill>
                  <a:srgbClr val="C00000"/>
                </a:solidFill>
              </a:rPr>
              <a:t> </a:t>
            </a:r>
            <a:r>
              <a:rPr lang="sr-Cyrl-RS" sz="3400" dirty="0"/>
              <a:t>окружењу.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/>
          </a:bodyPr>
          <a:lstStyle/>
          <a:p>
            <a:r>
              <a:rPr lang="sr-Latn-RS" sz="2800" dirty="0"/>
              <a:t>TCP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12776"/>
            <a:ext cx="7488832" cy="475252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sr-Cyrl-RS" sz="3400" dirty="0"/>
              <a:t>Неке од карактеристика и неки од сервиса које нуди су: </a:t>
            </a:r>
          </a:p>
          <a:p>
            <a:pPr lvl="1" algn="just"/>
            <a:r>
              <a:rPr lang="sr-Cyrl-RS" sz="3400" dirty="0"/>
              <a:t>поузданост, </a:t>
            </a:r>
          </a:p>
          <a:p>
            <a:pPr lvl="1" algn="just"/>
            <a:r>
              <a:rPr lang="sr-Cyrl-RS" sz="3400" dirty="0"/>
              <a:t>ефикасна контрола тока података, </a:t>
            </a:r>
          </a:p>
          <a:p>
            <a:pPr lvl="1" algn="just"/>
            <a:r>
              <a:rPr lang="sr-Cyrl-RS" sz="3400" dirty="0"/>
              <a:t>рад у фул-дуплексу моду и </a:t>
            </a:r>
          </a:p>
          <a:p>
            <a:pPr lvl="1" algn="just"/>
            <a:r>
              <a:rPr lang="sr-Cyrl-RS" sz="3400" dirty="0"/>
              <a:t>мултиплексирање које омогућава истовремен рад низа процеса са виших слојева путем једне конекције. </a:t>
            </a:r>
          </a:p>
          <a:p>
            <a:pPr algn="just"/>
            <a:r>
              <a:rPr lang="en-US" sz="3600" dirty="0"/>
              <a:t>TCP </a:t>
            </a:r>
            <a:r>
              <a:rPr lang="sr-Cyrl-RS" sz="3600" dirty="0"/>
              <a:t>врши трансфер података као неструктуриран низ бајтова који се идентификују секвенцом. Овај протокол групише бајтове у сегменте додели им број секвенце, апликацијама додели број порта и проследи их </a:t>
            </a:r>
            <a:r>
              <a:rPr lang="en-US" sz="3600" b="1" dirty="0">
                <a:hlinkClick r:id="rId2" action="ppaction://hlinkfile" tooltip="Интернет протокол"/>
              </a:rPr>
              <a:t>IP</a:t>
            </a:r>
            <a:r>
              <a:rPr lang="en-US" sz="3600" b="1" dirty="0"/>
              <a:t> </a:t>
            </a:r>
            <a:r>
              <a:rPr lang="sr-Cyrl-RS" sz="3600" dirty="0"/>
              <a:t>протоколу.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445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/>
          </a:bodyPr>
          <a:lstStyle/>
          <a:p>
            <a:r>
              <a:rPr lang="ru-RU" sz="2800" b="1" dirty="0"/>
              <a:t>UDP</a:t>
            </a:r>
            <a:r>
              <a:rPr lang="ru-RU" sz="2800" dirty="0"/>
              <a:t> (</a:t>
            </a:r>
            <a:r>
              <a:rPr lang="sr-Latn-RS" sz="2800" dirty="0"/>
              <a:t>User Datagram Protocol</a:t>
            </a:r>
            <a:r>
              <a:rPr lang="sr-Cyrl-RS" sz="2800" dirty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56792"/>
            <a:ext cx="7488832" cy="46085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UDP се користи за размену пакета порука („датаграма“) између рачунара. </a:t>
            </a:r>
          </a:p>
          <a:p>
            <a:pPr algn="just"/>
            <a:r>
              <a:rPr lang="ru-RU" dirty="0"/>
              <a:t>Овај протокол не подразумева сталну везу него се пакети „бацају“ одредишном рачунару, без одржавања везе и провере грешака. </a:t>
            </a:r>
          </a:p>
          <a:p>
            <a:pPr algn="just"/>
            <a:r>
              <a:rPr lang="ru-RU" dirty="0"/>
              <a:t>UDP протокол не гарантује испоруку пакета нити исти редослед испоруке пакета као при слању. </a:t>
            </a:r>
          </a:p>
          <a:p>
            <a:pPr algn="just"/>
            <a:r>
              <a:rPr lang="ru-RU" dirty="0"/>
              <a:t>Због ових особина UDP протокол је брз и користи се за апликације којима је важна брзина а приспеће пакета и одржавање редоследа није од велике важности.</a:t>
            </a:r>
          </a:p>
          <a:p>
            <a:pPr algn="just"/>
            <a:r>
              <a:rPr lang="ru-RU" dirty="0"/>
              <a:t>Нарочито је погодан за мултимедијалне апликације попут Интернет телефоније и видео конференциј</a:t>
            </a:r>
            <a:r>
              <a:rPr lang="sr-Latn-RS" dirty="0"/>
              <a:t>a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Autofit/>
          </a:bodyPr>
          <a:lstStyle/>
          <a:p>
            <a:r>
              <a:rPr lang="ru-RU" b="1" dirty="0"/>
              <a:t>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88840"/>
            <a:ext cx="7704856" cy="4320480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IP (интернет протокол)</a:t>
            </a:r>
            <a:r>
              <a:rPr lang="ru-RU" dirty="0"/>
              <a:t> (енг. </a:t>
            </a:r>
            <a:r>
              <a:rPr lang="ru-RU" i="1" dirty="0"/>
              <a:t>Internet Protocol</a:t>
            </a:r>
            <a:r>
              <a:rPr lang="ru-RU" dirty="0"/>
              <a:t>) је протокол који садржи информације о </a:t>
            </a:r>
            <a:r>
              <a:rPr lang="ru-RU" i="1" dirty="0"/>
              <a:t>адресирању</a:t>
            </a:r>
            <a:r>
              <a:rPr lang="ru-RU" dirty="0"/>
              <a:t>, чиме се постиже да сваки мрежни уређај (рачунар, сервер, радна станица, интерфејс рутера) који је повезан на Интернет има јединствену адресу и може се лако идентификовати у целој интернет мрежи;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Autofit/>
          </a:bodyPr>
          <a:lstStyle/>
          <a:p>
            <a:r>
              <a:rPr lang="ru-RU" b="1" dirty="0"/>
              <a:t>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44824"/>
            <a:ext cx="7488832" cy="352839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Исто тако, садржи контролне инфорамације које омогућују пакетима да буду прослеђени (рутирани) на основу познатих IP адреса.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Овај протокол представља са </a:t>
            </a:r>
            <a:r>
              <a:rPr lang="ru-RU" dirty="0">
                <a:hlinkClick r:id="rId2" action="ppaction://hlinkfile"/>
              </a:rPr>
              <a:t>TCP</a:t>
            </a:r>
            <a:r>
              <a:rPr lang="ru-RU" dirty="0"/>
              <a:t> протоколом језгро интернет протокола, </a:t>
            </a:r>
            <a:r>
              <a:rPr lang="ru-RU" dirty="0">
                <a:hlinkClick r:id="rId3" action="ppaction://hlinkfile"/>
              </a:rPr>
              <a:t>TCP/IP</a:t>
            </a:r>
            <a:r>
              <a:rPr lang="ru-RU" dirty="0"/>
              <a:t> стек протокола (енгл. </a:t>
            </a:r>
            <a:r>
              <a:rPr lang="ru-RU" i="1" dirty="0"/>
              <a:t>Transmission Control Protocol / Internet Protocol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708587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rmAutofit fontScale="90000"/>
          </a:bodyPr>
          <a:lstStyle/>
          <a:p>
            <a:r>
              <a:rPr lang="sr-Cyrl-CS" sz="2800" b="1" dirty="0">
                <a:solidFill>
                  <a:srgbClr val="FF0000"/>
                </a:solidFill>
              </a:rPr>
              <a:t>ISDN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488832" cy="468052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sr-Cyrl-CS" b="1" dirty="0"/>
              <a:t>ISDN</a:t>
            </a:r>
            <a:r>
              <a:rPr lang="sr-Cyrl-CS" dirty="0"/>
              <a:t> (Integrated Services Digital Network) је стандард предвиђен за пренос дигиталних гласовних и видео сигнала, сигнала података и других сигнала по истим линијама. </a:t>
            </a:r>
            <a:endParaRPr lang="en-US" dirty="0"/>
          </a:p>
          <a:p>
            <a:pPr algn="just">
              <a:buNone/>
            </a:pPr>
            <a:r>
              <a:rPr lang="sr-Cyrl-CS" dirty="0"/>
              <a:t>Главне карактеристике ISDN мреже су:</a:t>
            </a:r>
            <a:endParaRPr lang="en-US" dirty="0"/>
          </a:p>
          <a:p>
            <a:pPr lvl="0" algn="just"/>
            <a:r>
              <a:rPr lang="sr-Cyrl-CS" dirty="0"/>
              <a:t>Брзина преноса до 2Mbps </a:t>
            </a:r>
            <a:r>
              <a:rPr lang="en-US" dirty="0"/>
              <a:t>[</a:t>
            </a:r>
            <a:r>
              <a:rPr lang="sr-Cyrl-CS" dirty="0"/>
              <a:t>(30В+1</a:t>
            </a:r>
            <a:r>
              <a:rPr lang="sr-Latn-RS" dirty="0"/>
              <a:t>D)x64kbs</a:t>
            </a:r>
            <a:r>
              <a:rPr lang="en-US" dirty="0"/>
              <a:t>]</a:t>
            </a:r>
            <a:r>
              <a:rPr lang="sr-Cyrl-CS" dirty="0"/>
              <a:t>;</a:t>
            </a:r>
            <a:endParaRPr lang="sr-Latn-RS" dirty="0"/>
          </a:p>
          <a:p>
            <a:pPr lvl="0" algn="just"/>
            <a:r>
              <a:rPr lang="sr-Cyrl-RS" dirty="0"/>
              <a:t>Најчешћа комбинација је 2</a:t>
            </a:r>
            <a:r>
              <a:rPr lang="sr-Latn-RS" dirty="0"/>
              <a:t>B+1D = </a:t>
            </a:r>
            <a:r>
              <a:rPr lang="sr-Cyrl-RS" dirty="0"/>
              <a:t>2</a:t>
            </a: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·64+16=</a:t>
            </a:r>
            <a:r>
              <a:rPr lang="sr-Latn-RS" dirty="0"/>
              <a:t>144kbs</a:t>
            </a:r>
            <a:endParaRPr lang="en-US" dirty="0"/>
          </a:p>
          <a:p>
            <a:pPr lvl="0" algn="just"/>
            <a:r>
              <a:rPr lang="sr-Cyrl-CS" dirty="0"/>
              <a:t>Прикључење више уређаја на истој линији (дигитални и/или аналогни телефон, рачунар, факс или видео рикордер)</a:t>
            </a:r>
            <a:endParaRPr lang="en-US" dirty="0"/>
          </a:p>
          <a:p>
            <a:pPr lvl="0" algn="just"/>
            <a:r>
              <a:rPr lang="sr-Cyrl-CS" dirty="0"/>
              <a:t>Истовремени пренос говора, података и видео-информација преко исте мреже.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rmAutofit fontScale="90000"/>
          </a:bodyPr>
          <a:lstStyle/>
          <a:p>
            <a:r>
              <a:rPr lang="sr-Cyrl-CS" sz="2800" b="1" dirty="0"/>
              <a:t>ISDN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704856" cy="45365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Cyrl-CS" dirty="0"/>
              <a:t>Поред веће брзине преноса, значајну предност ISDN у односу на класичну телефонију чине додатне услуге. </a:t>
            </a:r>
          </a:p>
          <a:p>
            <a:pPr algn="just">
              <a:buNone/>
            </a:pPr>
            <a:r>
              <a:rPr lang="sr-Cyrl-CS" dirty="0"/>
              <a:t>Додатне услуге се деле на основне и опционе. </a:t>
            </a:r>
          </a:p>
          <a:p>
            <a:pPr lvl="1" algn="just">
              <a:buNone/>
            </a:pPr>
            <a:r>
              <a:rPr lang="sr-Cyrl-CS" dirty="0"/>
              <a:t>Основне услуге се добијају уз ISDN прикључак, а опционе </a:t>
            </a:r>
            <a:r>
              <a:rPr lang="sr-Cyrl-CS"/>
              <a:t>се (</a:t>
            </a:r>
            <a:r>
              <a:rPr lang="sr-Cyrl-RS"/>
              <a:t>понекад</a:t>
            </a:r>
            <a:r>
              <a:rPr lang="sr-Cyrl-RS" dirty="0"/>
              <a:t>) </a:t>
            </a:r>
            <a:r>
              <a:rPr lang="sr-Cyrl-CS" dirty="0"/>
              <a:t>посебно наплаћују. </a:t>
            </a:r>
          </a:p>
          <a:p>
            <a:pPr lvl="1" algn="just">
              <a:buNone/>
            </a:pPr>
            <a:r>
              <a:rPr lang="sr-Cyrl-CS" dirty="0"/>
              <a:t>Међу опционе услуге спадају: могућност добијања вишеструког претплатничког броја, директно бирање, преусмеравање позива, позив на чекању, идентификација позивајућег корисника.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1F072-F280-4B0C-A8DD-33A27328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448F07-6226-4DE6-B71F-6CF01CF0C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54" y="792424"/>
            <a:ext cx="7652270" cy="5305574"/>
          </a:xfrm>
        </p:spPr>
      </p:pic>
    </p:spTree>
    <p:extLst>
      <p:ext uri="{BB962C8B-B14F-4D97-AF65-F5344CB8AC3E}">
        <p14:creationId xmlns:p14="http://schemas.microsoft.com/office/powerpoint/2010/main" val="317046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72816"/>
            <a:ext cx="7128792" cy="3950253"/>
          </a:xfrm>
        </p:spPr>
        <p:txBody>
          <a:bodyPr>
            <a:normAutofit fontScale="92500" lnSpcReduction="10000"/>
          </a:bodyPr>
          <a:lstStyle/>
          <a:p>
            <a:pPr marL="1608138" indent="-1608138">
              <a:buNone/>
            </a:pPr>
            <a:r>
              <a:rPr lang="en-US" sz="3200" b="1" dirty="0">
                <a:solidFill>
                  <a:srgbClr val="0070C0"/>
                </a:solidFill>
              </a:rPr>
              <a:t>B-ISDN</a:t>
            </a:r>
            <a:r>
              <a:rPr lang="sr-Latn-RS" sz="3200" b="1" dirty="0"/>
              <a:t> –</a:t>
            </a:r>
            <a:r>
              <a:rPr lang="sr-Cyrl-RS" sz="3200" b="1" dirty="0"/>
              <a:t> 	</a:t>
            </a:r>
            <a:r>
              <a:rPr lang="en-US" sz="3000" b="1" dirty="0">
                <a:solidFill>
                  <a:srgbClr val="C00000"/>
                </a:solidFill>
              </a:rPr>
              <a:t>Broadband Integrated Services Digital Network</a:t>
            </a:r>
            <a:endParaRPr lang="sr-Cyrl-RS" sz="3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r-Latn-RS" sz="3200" b="1" dirty="0"/>
          </a:p>
          <a:p>
            <a:r>
              <a:rPr lang="sr-Latn-RS" sz="3200" b="1" dirty="0"/>
              <a:t>Početno 1,5</a:t>
            </a:r>
            <a:r>
              <a:rPr lang="sr-Latn-RS" sz="3200" dirty="0"/>
              <a:t> Mbits/s  (danas nije široko zastupljena tehnologija)</a:t>
            </a:r>
          </a:p>
          <a:p>
            <a:r>
              <a:rPr lang="sr-Latn-RS" sz="3200" dirty="0"/>
              <a:t>Tendencije: od 155,54</a:t>
            </a:r>
            <a:r>
              <a:rPr lang="sr-Cyrl-RS" sz="3200" dirty="0"/>
              <a:t> </a:t>
            </a:r>
            <a:r>
              <a:rPr lang="sr-Latn-RS" sz="3200"/>
              <a:t>d</a:t>
            </a:r>
            <a:r>
              <a:rPr lang="sr-Cyrl-RS" sz="3200"/>
              <a:t>о </a:t>
            </a:r>
            <a:r>
              <a:rPr lang="sr-Cyrl-RS" sz="3200" dirty="0"/>
              <a:t>622</a:t>
            </a:r>
            <a:r>
              <a:rPr lang="sr-Latn-RS" sz="3200" dirty="0"/>
              <a:t>Mbits/s</a:t>
            </a:r>
            <a:r>
              <a:rPr lang="sr-Cyrl-RS" sz="3200" dirty="0"/>
              <a:t> </a:t>
            </a:r>
          </a:p>
          <a:p>
            <a:pPr lvl="1"/>
            <a:r>
              <a:rPr lang="sr-Latn-RS" sz="3000" dirty="0"/>
              <a:t>Žičana veza ili</a:t>
            </a:r>
          </a:p>
          <a:p>
            <a:pPr lvl="1"/>
            <a:r>
              <a:rPr lang="sr-Latn-RS" sz="3000" dirty="0"/>
              <a:t>Optička veza</a:t>
            </a:r>
          </a:p>
        </p:txBody>
      </p:sp>
    </p:spTree>
    <p:extLst>
      <p:ext uri="{BB962C8B-B14F-4D97-AF65-F5344CB8AC3E}">
        <p14:creationId xmlns:p14="http://schemas.microsoft.com/office/powerpoint/2010/main" val="21440686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23185"/>
          </a:xfrm>
        </p:spPr>
        <p:txBody>
          <a:bodyPr>
            <a:noAutofit/>
          </a:bodyPr>
          <a:lstStyle/>
          <a:p>
            <a:r>
              <a:rPr lang="sr-Cyrl-CS" sz="3600" b="1" dirty="0">
                <a:solidFill>
                  <a:srgbClr val="0070C0"/>
                </a:solidFill>
              </a:rPr>
              <a:t>DSL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28800"/>
            <a:ext cx="7416824" cy="4464496"/>
          </a:xfrm>
        </p:spPr>
        <p:txBody>
          <a:bodyPr>
            <a:normAutofit/>
          </a:bodyPr>
          <a:lstStyle/>
          <a:p>
            <a:pPr algn="just"/>
            <a:r>
              <a:rPr lang="sr-Cyrl-CS" dirty="0"/>
              <a:t>Појам </a:t>
            </a:r>
            <a:r>
              <a:rPr lang="sr-Cyrl-CS" b="1" dirty="0"/>
              <a:t>DSL</a:t>
            </a:r>
            <a:r>
              <a:rPr lang="sr-Cyrl-CS" dirty="0"/>
              <a:t> (Digital Subscriber Line – дигитална претплатничка линија) се први пут помиње код ISDN мреже. </a:t>
            </a:r>
          </a:p>
          <a:p>
            <a:pPr algn="just"/>
            <a:r>
              <a:rPr lang="sr-Cyrl-CS" b="1" dirty="0"/>
              <a:t>DSL </a:t>
            </a:r>
            <a:r>
              <a:rPr lang="sr-Cyrl-CS" dirty="0"/>
              <a:t>је настао је као надоградња постојеће телефонске мреже, тако да DSL технологије не захтевају комплетну промену постојеће инфраструктуре, нити захтевају потпуно нову инфраструктуру која би се користила искључиво за приступ Интернету. </a:t>
            </a:r>
          </a:p>
          <a:p>
            <a:pPr algn="just"/>
            <a:r>
              <a:rPr lang="sr-Cyrl-CS" dirty="0"/>
              <a:t>Ако постоји телефонска линија, она се може искористити и за </a:t>
            </a:r>
            <a:r>
              <a:rPr lang="sr-Cyrl-CS" b="1" dirty="0"/>
              <a:t>xDSL</a:t>
            </a:r>
            <a:r>
              <a:rPr lang="sr-Cyrl-CS" dirty="0"/>
              <a:t> пренос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772816"/>
            <a:ext cx="7537254" cy="3312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3963" y="980728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/>
              <a:t>DSL </a:t>
            </a:r>
            <a:r>
              <a:rPr lang="sr-Cyrl-RS" sz="3200" b="1" dirty="0"/>
              <a:t>конфигурација</a:t>
            </a:r>
            <a:endParaRPr lang="sr-Latn-R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229200"/>
            <a:ext cx="7393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/>
              <a:t>Тренутно ограничење брзине преко бакарних проводника је теоријски </a:t>
            </a:r>
            <a:r>
              <a:rPr lang="sr-Latn-RS" dirty="0"/>
              <a:t>1 </a:t>
            </a:r>
            <a:r>
              <a:rPr lang="sr-Latn-RS" dirty="0" err="1"/>
              <a:t>Gb</a:t>
            </a:r>
            <a:r>
              <a:rPr lang="sr-Cyrl-RS" dirty="0"/>
              <a:t>/</a:t>
            </a:r>
            <a:r>
              <a:rPr lang="sr-Latn-RS" dirty="0"/>
              <a:t>s</a:t>
            </a:r>
            <a:r>
              <a:rPr lang="sr-Cyrl-RS" dirty="0"/>
              <a:t>, а у пракси 800 М</a:t>
            </a:r>
            <a:r>
              <a:rPr lang="sr-Latn-RS" dirty="0"/>
              <a:t>b</a:t>
            </a:r>
            <a:r>
              <a:rPr lang="sr-Cyrl-RS" dirty="0"/>
              <a:t>/</a:t>
            </a:r>
            <a:r>
              <a:rPr lang="sr-Latn-RS" dirty="0"/>
              <a:t>s</a:t>
            </a:r>
            <a:r>
              <a:rPr lang="sr-Cyrl-RS" dirty="0"/>
              <a:t>. </a:t>
            </a:r>
            <a:r>
              <a:rPr lang="sr-Latn-RS" dirty="0" err="1"/>
              <a:t>Broadband</a:t>
            </a:r>
            <a:r>
              <a:rPr lang="sr-Latn-RS" dirty="0"/>
              <a:t> </a:t>
            </a:r>
            <a:r>
              <a:rPr lang="sr-Cyrl-RS" dirty="0"/>
              <a:t>приступом су постигнуте и десет пута веће брзине у лабораторијским условима.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1075940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95193"/>
          </a:xfrm>
        </p:spPr>
        <p:txBody>
          <a:bodyPr>
            <a:normAutofit/>
          </a:bodyPr>
          <a:lstStyle/>
          <a:p>
            <a:r>
              <a:rPr lang="sr-Cyrl-CS" sz="2800" b="1" dirty="0"/>
              <a:t>DSL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232" y="1340768"/>
            <a:ext cx="7643192" cy="489654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sr-Cyrl-CS" dirty="0"/>
              <a:t>Постоји више врста DSL технологија. </a:t>
            </a:r>
          </a:p>
          <a:p>
            <a:pPr algn="just">
              <a:buNone/>
            </a:pPr>
            <a:r>
              <a:rPr lang="sr-Cyrl-CS" dirty="0"/>
              <a:t>У основи се деле на:</a:t>
            </a:r>
          </a:p>
          <a:p>
            <a:pPr algn="just"/>
            <a:r>
              <a:rPr lang="sr-Cyrl-CS" dirty="0"/>
              <a:t>симетричне (дуплексне) и </a:t>
            </a:r>
          </a:p>
          <a:p>
            <a:pPr algn="just"/>
            <a:r>
              <a:rPr lang="sr-Cyrl-CS" dirty="0"/>
              <a:t>асиметричне. </a:t>
            </a:r>
          </a:p>
          <a:p>
            <a:pPr algn="just">
              <a:buNone/>
            </a:pPr>
            <a:endParaRPr lang="sr-Cyrl-CS" dirty="0"/>
          </a:p>
          <a:p>
            <a:pPr algn="just">
              <a:buNone/>
            </a:pPr>
            <a:r>
              <a:rPr lang="sr-Cyrl-CS" dirty="0"/>
              <a:t>Симетричне су оне код којих је брзина преноса у оба смера иста - основни представник је </a:t>
            </a:r>
            <a:r>
              <a:rPr lang="sr-Cyrl-CS" b="1" dirty="0"/>
              <a:t>HDSL</a:t>
            </a:r>
            <a:r>
              <a:rPr lang="sr-Cyrl-CS" dirty="0"/>
              <a:t> (High bit rate Digital Subscriber Line). (до 2</a:t>
            </a:r>
            <a:r>
              <a:rPr lang="sr-Latn-RS" dirty="0" err="1"/>
              <a:t>Gb</a:t>
            </a:r>
            <a:r>
              <a:rPr lang="sr-Latn-RS" dirty="0"/>
              <a:t>/s)</a:t>
            </a:r>
            <a:endParaRPr lang="sr-Cyrl-CS" dirty="0"/>
          </a:p>
          <a:p>
            <a:pPr algn="just">
              <a:buNone/>
            </a:pPr>
            <a:r>
              <a:rPr lang="sr-Cyrl-CS" dirty="0"/>
              <a:t>Асиметричне су оне код којих су брзине преноса различите у одлазном и долазном смеру – основни представник је ADSL (Asimetric DSL). </a:t>
            </a:r>
          </a:p>
          <a:p>
            <a:pPr algn="just">
              <a:buNone/>
            </a:pPr>
            <a:r>
              <a:rPr lang="sr-Cyrl-CS" dirty="0"/>
              <a:t>Пример за асиметричну технологију је Интернет Web. Код Web сервиса обим саобраћаја од корисника много је мањи од обима саобраћаја према кориснику.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Адресирање на Интернету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204864"/>
            <a:ext cx="7272808" cy="3888432"/>
          </a:xfrm>
        </p:spPr>
        <p:txBody>
          <a:bodyPr/>
          <a:lstStyle/>
          <a:p>
            <a:pPr algn="just"/>
            <a:r>
              <a:rPr lang="sr-Cyrl-CS" dirty="0"/>
              <a:t>Сваки рачунар на Интернету мора да има јединствену IP адресу и јединствени алфанумерички назив – FQDN (Fully Qualified Domain Name). </a:t>
            </a:r>
          </a:p>
          <a:p>
            <a:pPr algn="just"/>
            <a:r>
              <a:rPr lang="sr-Cyrl-CS" dirty="0"/>
              <a:t>Послове око доделе тих адреса врше специјализоване институције – Интернет регистри који врше координацију послова на нивоу светских региона.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Адресирање на Интернету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420888"/>
            <a:ext cx="7272808" cy="3672408"/>
          </a:xfrm>
        </p:spPr>
        <p:txBody>
          <a:bodyPr/>
          <a:lstStyle/>
          <a:p>
            <a:pPr algn="just"/>
            <a:r>
              <a:rPr lang="sr-Cyrl-CS" dirty="0"/>
              <a:t>Важећи систем који се примењује на Интернету за IP адресирање користи 32-битне</a:t>
            </a:r>
            <a:r>
              <a:rPr lang="sr-Latn-RS" dirty="0"/>
              <a:t> </a:t>
            </a:r>
            <a:r>
              <a:rPr lang="sr-Cyrl-RS" dirty="0"/>
              <a:t>бинарне</a:t>
            </a:r>
            <a:r>
              <a:rPr lang="sr-Cyrl-CS" dirty="0"/>
              <a:t> бројеве,</a:t>
            </a:r>
            <a:r>
              <a:rPr lang="sr-Latn-RS" dirty="0"/>
              <a:t> </a:t>
            </a:r>
            <a:r>
              <a:rPr lang="sr-Cyrl-RS" dirty="0"/>
              <a:t>што даје могућност адресирања </a:t>
            </a:r>
            <a:r>
              <a:rPr lang="en-US" altLang="sr-Latn-RS" b="1" dirty="0">
                <a:solidFill>
                  <a:srgbClr val="0070C0"/>
                </a:solidFill>
              </a:rPr>
              <a:t>2</a:t>
            </a:r>
            <a:r>
              <a:rPr lang="en-US" altLang="sr-Latn-RS" b="1" baseline="30000" dirty="0">
                <a:solidFill>
                  <a:srgbClr val="0070C0"/>
                </a:solidFill>
              </a:rPr>
              <a:t>32</a:t>
            </a:r>
            <a:r>
              <a:rPr lang="en-US" altLang="sr-Latn-RS" dirty="0"/>
              <a:t> </a:t>
            </a:r>
            <a:r>
              <a:rPr lang="sr-Cyrl-RS" altLang="sr-Latn-RS" dirty="0"/>
              <a:t>или</a:t>
            </a:r>
            <a:r>
              <a:rPr lang="sr-Latn-CS" altLang="sr-Latn-RS" dirty="0"/>
              <a:t> </a:t>
            </a:r>
            <a:r>
              <a:rPr lang="en-US" altLang="sr-Latn-RS" dirty="0"/>
              <a:t>  </a:t>
            </a:r>
            <a:r>
              <a:rPr lang="en-US" altLang="sr-Latn-RS" b="1" dirty="0">
                <a:solidFill>
                  <a:srgbClr val="0070C0"/>
                </a:solidFill>
              </a:rPr>
              <a:t>4,294,967,296</a:t>
            </a:r>
            <a:r>
              <a:rPr lang="sr-Cyrl-RS" altLang="sr-Latn-RS" dirty="0"/>
              <a:t> адреса.</a:t>
            </a:r>
            <a:r>
              <a:rPr lang="sr-Cyrl-CS" dirty="0"/>
              <a:t> Оне се уобичајено приказују као четвороделни декадни бројеви у следећој форми, нпр:</a:t>
            </a:r>
          </a:p>
          <a:p>
            <a:pPr algn="just">
              <a:buNone/>
            </a:pPr>
            <a:r>
              <a:rPr lang="sr-Cyrl-CS" dirty="0"/>
              <a:t>			</a:t>
            </a:r>
            <a:r>
              <a:rPr lang="sr-Cyrl-CS" sz="4400" b="1" u="heavy" dirty="0">
                <a:uFill>
                  <a:solidFill>
                    <a:srgbClr val="FFFF00"/>
                  </a:solidFill>
                </a:uFill>
              </a:rPr>
              <a:t>128</a:t>
            </a:r>
            <a:r>
              <a:rPr lang="sr-Cyrl-CS" sz="4400" b="1" dirty="0"/>
              <a:t>.174.</a:t>
            </a:r>
            <a:r>
              <a:rPr lang="sr-Cyrl-CS" sz="4400" b="1" u="sng" dirty="0">
                <a:uFill>
                  <a:solidFill>
                    <a:srgbClr val="FFFF00"/>
                  </a:solidFill>
                </a:uFill>
              </a:rPr>
              <a:t>149</a:t>
            </a:r>
            <a:r>
              <a:rPr lang="sr-Cyrl-CS" sz="4400" b="1" dirty="0"/>
              <a:t>.68</a:t>
            </a:r>
            <a:endParaRPr lang="en-US" sz="4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209288"/>
              </p:ext>
            </p:extLst>
          </p:nvPr>
        </p:nvGraphicFramePr>
        <p:xfrm>
          <a:off x="1396484" y="5517232"/>
          <a:ext cx="66649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sr-Latn-R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solidFill>
                            <a:srgbClr val="FFFF00"/>
                          </a:solidFill>
                        </a:rPr>
                        <a:t>0</a:t>
                      </a:r>
                      <a:endParaRPr lang="sr-Latn-R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solidFill>
                            <a:srgbClr val="FFFF00"/>
                          </a:solidFill>
                        </a:rPr>
                        <a:t>0</a:t>
                      </a:r>
                      <a:endParaRPr lang="sr-Latn-R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solidFill>
                            <a:srgbClr val="FFFF00"/>
                          </a:solidFill>
                        </a:rPr>
                        <a:t>0</a:t>
                      </a:r>
                      <a:endParaRPr lang="sr-Latn-R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solidFill>
                            <a:srgbClr val="FFFF00"/>
                          </a:solidFill>
                        </a:rPr>
                        <a:t>0</a:t>
                      </a:r>
                      <a:endParaRPr lang="sr-Latn-R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solidFill>
                            <a:srgbClr val="FFFF00"/>
                          </a:solidFill>
                        </a:rPr>
                        <a:t>0</a:t>
                      </a:r>
                      <a:endParaRPr lang="sr-Latn-R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solidFill>
                            <a:srgbClr val="FFFF00"/>
                          </a:solidFill>
                        </a:rPr>
                        <a:t>0</a:t>
                      </a:r>
                      <a:endParaRPr lang="sr-Latn-R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solidFill>
                            <a:srgbClr val="FFFF00"/>
                          </a:solidFill>
                        </a:rPr>
                        <a:t>0</a:t>
                      </a:r>
                      <a:endParaRPr lang="sr-Latn-R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1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1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1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1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1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sr-Latn-R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solidFill>
                            <a:srgbClr val="FFFF00"/>
                          </a:solidFill>
                        </a:rPr>
                        <a:t>0</a:t>
                      </a:r>
                      <a:endParaRPr lang="sr-Latn-R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solidFill>
                            <a:srgbClr val="FFFF00"/>
                          </a:solidFill>
                        </a:rPr>
                        <a:t>0</a:t>
                      </a:r>
                      <a:endParaRPr lang="sr-Latn-R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sr-Latn-R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solidFill>
                            <a:srgbClr val="FFFF00"/>
                          </a:solidFill>
                        </a:rPr>
                        <a:t>0</a:t>
                      </a:r>
                      <a:endParaRPr lang="sr-Latn-R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sr-Latn-R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solidFill>
                            <a:srgbClr val="FFFF00"/>
                          </a:solidFill>
                        </a:rPr>
                        <a:t>0</a:t>
                      </a:r>
                      <a:endParaRPr lang="sr-Latn-R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sr-Latn-R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1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1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0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0</a:t>
                      </a:r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Адресирање на Интернету</a:t>
            </a:r>
            <a:r>
              <a:rPr lang="sr-Latn-RS" dirty="0"/>
              <a:t>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060848"/>
            <a:ext cx="7272808" cy="403244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sr-Latn-RS" dirty="0"/>
              <a:t>U </a:t>
            </a:r>
            <a:r>
              <a:rPr lang="sr-Latn-RS" b="1" dirty="0">
                <a:hlinkClick r:id="rId3" tooltip="IPv6 (još nenapisan)"/>
              </a:rPr>
              <a:t>IPv6</a:t>
            </a:r>
            <a:r>
              <a:rPr lang="sr-Latn-RS" dirty="0"/>
              <a:t>, novi standardni Internet protokol</a:t>
            </a:r>
            <a:r>
              <a:rPr lang="sr-Cyrl-RS" dirty="0"/>
              <a:t>, а</a:t>
            </a:r>
            <a:r>
              <a:rPr lang="sr-Latn-RS" dirty="0"/>
              <a:t>drese su 128 bitova široke, što bi teoretski dalo 2</a:t>
            </a:r>
            <a:r>
              <a:rPr lang="sr-Latn-RS" baseline="30000" dirty="0"/>
              <a:t>128</a:t>
            </a:r>
            <a:r>
              <a:rPr lang="sr-Latn-RS" dirty="0"/>
              <a:t>, ili 3,403×10</a:t>
            </a:r>
            <a:r>
              <a:rPr lang="sr-Latn-RS" baseline="30000" dirty="0"/>
              <a:t>38</a:t>
            </a:r>
            <a:r>
              <a:rPr lang="sr-Latn-RS" dirty="0"/>
              <a:t> unikatnih adresa. </a:t>
            </a:r>
          </a:p>
          <a:p>
            <a:pPr algn="just"/>
            <a:r>
              <a:rPr lang="sr-Latn-RS" dirty="0"/>
              <a:t>Kada bi Zemlja bila sačinjena kompletno od zrna peska od 1mm³, onda bi mogla da se dodeli jedinstvena adresa svakom zrnu u 300 hiljada planeta veličine Zemlje. </a:t>
            </a:r>
          </a:p>
          <a:p>
            <a:pPr algn="just"/>
            <a:r>
              <a:rPr lang="sr-Latn-RS" dirty="0"/>
              <a:t>Ovaj veliki prostor za adrese će biti retko popunjen, što omogućava da se ponovo kodira više informacija za rutiranje u same adrese.</a:t>
            </a:r>
          </a:p>
          <a:p>
            <a:pPr algn="just"/>
            <a:r>
              <a:rPr lang="sr-Latn-RS" dirty="0"/>
              <a:t>Adresa verzije 6 se piše kao osam četvorocifrenih </a:t>
            </a:r>
            <a:r>
              <a:rPr lang="sr-Latn-RS" dirty="0">
                <a:hlinkClick r:id="rId4" tooltip="Heksadecimalan (još nenapisan)"/>
              </a:rPr>
              <a:t>heksadecimalnih</a:t>
            </a:r>
            <a:r>
              <a:rPr lang="sr-Latn-RS" dirty="0"/>
              <a:t> brojeva (8 puta po 16 bitova) odvojenih dvotačkama. Jedan niz nula po adresi može da se izostavi, pa je 1080::800:0:417A isto što i 1080:0:0:0:0:800:0:417A.</a:t>
            </a:r>
          </a:p>
        </p:txBody>
      </p:sp>
    </p:spTree>
    <p:extLst>
      <p:ext uri="{BB962C8B-B14F-4D97-AF65-F5344CB8AC3E}">
        <p14:creationId xmlns:p14="http://schemas.microsoft.com/office/powerpoint/2010/main" val="21703695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Адресирање на Интернету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12776"/>
            <a:ext cx="7560840" cy="475252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sr-Cyrl-CS" dirty="0"/>
              <a:t>Рачунари међусобно комуницирају користећи IP адресе.</a:t>
            </a:r>
          </a:p>
          <a:p>
            <a:pPr algn="just">
              <a:buNone/>
            </a:pPr>
            <a:r>
              <a:rPr lang="sr-Cyrl-CS" dirty="0"/>
              <a:t>За кориснике Интернета потребно је неко једноставније адресирање. Због тога се врши хијерархијско симболичко адресирање рачунара. </a:t>
            </a:r>
          </a:p>
          <a:p>
            <a:pPr algn="just">
              <a:buNone/>
            </a:pPr>
            <a:r>
              <a:rPr lang="sr-Cyrl-CS" dirty="0"/>
              <a:t>Низ знакова раздвојених тачкама које представљају рачунар назива се доменом. </a:t>
            </a:r>
          </a:p>
          <a:p>
            <a:pPr algn="just">
              <a:buNone/>
            </a:pPr>
            <a:r>
              <a:rPr lang="sr-Cyrl-CS" dirty="0"/>
              <a:t>То су ознаке које се налазе на крају e-mail адресе (нпр.  @</a:t>
            </a:r>
            <a:r>
              <a:rPr lang="sr-Latn-RS" dirty="0"/>
              <a:t>eunet</a:t>
            </a:r>
            <a:r>
              <a:rPr lang="sr-Cyrl-CS" dirty="0"/>
              <a:t>.rs, @yahoo.com) или у Web адресама (на пример </a:t>
            </a:r>
            <a:r>
              <a:rPr lang="sr-Latn-RS" dirty="0"/>
              <a:t>eunet</a:t>
            </a:r>
            <a:r>
              <a:rPr lang="sr-Cyrl-CS" dirty="0"/>
              <a:t>.rs, yahoo.com). </a:t>
            </a:r>
            <a:endParaRPr lang="sr-Latn-RS" dirty="0"/>
          </a:p>
          <a:p>
            <a:pPr algn="just">
              <a:buNone/>
            </a:pPr>
            <a:r>
              <a:rPr lang="sr-Cyrl-CS" dirty="0"/>
              <a:t>Домен (</a:t>
            </a:r>
            <a:r>
              <a:rPr lang="sr-Latn-RS" dirty="0"/>
              <a:t>eng. </a:t>
            </a:r>
            <a:r>
              <a:rPr lang="sr-Cyrl-CS" dirty="0"/>
              <a:t>domain) би се могао превести и као област/подручје.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7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Адресирање на Интернету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60851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Cyrl-CS" dirty="0"/>
              <a:t>Постоје генерички и национални домени највишег нивоа TLD (Top Level Domains). </a:t>
            </a:r>
          </a:p>
          <a:p>
            <a:pPr algn="just">
              <a:buNone/>
            </a:pPr>
            <a:r>
              <a:rPr lang="sr-Cyrl-CS" dirty="0"/>
              <a:t>Генерички или међународни домени  gTLD су: </a:t>
            </a:r>
            <a:r>
              <a:rPr lang="sr-Cyrl-CS" b="1" dirty="0">
                <a:solidFill>
                  <a:srgbClr val="0070C0"/>
                </a:solidFill>
              </a:rPr>
              <a:t>com</a:t>
            </a:r>
            <a:r>
              <a:rPr lang="sr-Cyrl-CS" dirty="0"/>
              <a:t> (трговачке и индустријске организације), </a:t>
            </a:r>
            <a:r>
              <a:rPr lang="sr-Cyrl-CS" b="1" dirty="0">
                <a:solidFill>
                  <a:srgbClr val="0070C0"/>
                </a:solidFill>
              </a:rPr>
              <a:t>org</a:t>
            </a:r>
            <a:r>
              <a:rPr lang="sr-Cyrl-CS" dirty="0"/>
              <a:t> (некомерцијалне организације), </a:t>
            </a:r>
            <a:r>
              <a:rPr lang="sr-Cyrl-CS" b="1" dirty="0">
                <a:solidFill>
                  <a:srgbClr val="0070C0"/>
                </a:solidFill>
              </a:rPr>
              <a:t>net</a:t>
            </a:r>
            <a:r>
              <a:rPr lang="sr-Cyrl-CS" dirty="0"/>
              <a:t> (установе које пружају мрежне услуге), </a:t>
            </a:r>
            <a:r>
              <a:rPr lang="sr-Cyrl-CS" b="1" dirty="0">
                <a:solidFill>
                  <a:srgbClr val="0070C0"/>
                </a:solidFill>
              </a:rPr>
              <a:t>gov</a:t>
            </a:r>
            <a:r>
              <a:rPr lang="sr-Cyrl-CS" dirty="0"/>
              <a:t> (цивилна владина удружења),</a:t>
            </a:r>
            <a:r>
              <a:rPr lang="sr-Latn-RS" dirty="0"/>
              <a:t> </a:t>
            </a:r>
            <a:r>
              <a:rPr lang="sr-Latn-RS" b="1" dirty="0">
                <a:solidFill>
                  <a:srgbClr val="0070C0"/>
                </a:solidFill>
              </a:rPr>
              <a:t>name</a:t>
            </a:r>
            <a:r>
              <a:rPr lang="sr-Latn-RS" dirty="0"/>
              <a:t> (</a:t>
            </a:r>
            <a:r>
              <a:rPr lang="sr-Cyrl-RS" dirty="0"/>
              <a:t>име)</a:t>
            </a:r>
            <a:r>
              <a:rPr lang="sr-Cyrl-CS" dirty="0"/>
              <a:t> </a:t>
            </a:r>
            <a:r>
              <a:rPr lang="sr-Cyrl-CS" b="1" dirty="0">
                <a:solidFill>
                  <a:srgbClr val="0070C0"/>
                </a:solidFill>
              </a:rPr>
              <a:t>edu</a:t>
            </a:r>
            <a:r>
              <a:rPr lang="sr-Cyrl-CS" dirty="0"/>
              <a:t> (универзитети и друге образовне установе), </a:t>
            </a:r>
            <a:r>
              <a:rPr lang="sr-Cyrl-CS" b="1" dirty="0">
                <a:solidFill>
                  <a:srgbClr val="0070C0"/>
                </a:solidFill>
              </a:rPr>
              <a:t>mil</a:t>
            </a:r>
            <a:r>
              <a:rPr lang="sr-Cyrl-CS" dirty="0"/>
              <a:t> (војне установе), </a:t>
            </a:r>
            <a:r>
              <a:rPr lang="sr-Cyrl-CS" b="1" dirty="0">
                <a:solidFill>
                  <a:srgbClr val="0070C0"/>
                </a:solidFill>
              </a:rPr>
              <a:t>int</a:t>
            </a:r>
            <a:r>
              <a:rPr lang="sr-Cyrl-CS" dirty="0">
                <a:solidFill>
                  <a:srgbClr val="0070C0"/>
                </a:solidFill>
              </a:rPr>
              <a:t> </a:t>
            </a:r>
            <a:r>
              <a:rPr lang="sr-Cyrl-CS" dirty="0"/>
              <a:t>(међународне организације) и други. Примери за имена рачунара који су дефинисани у оквиру оваквих домена су:  </a:t>
            </a:r>
            <a:r>
              <a:rPr lang="en-US" u="sng" dirty="0">
                <a:hlinkClick r:id="rId2"/>
              </a:rPr>
              <a:t>www.mercedes.com</a:t>
            </a:r>
            <a:r>
              <a:rPr lang="sr-Cyrl-CS" dirty="0"/>
              <a:t>, </a:t>
            </a:r>
            <a:r>
              <a:rPr lang="en-US" u="sng" dirty="0">
                <a:hlinkClick r:id="rId3"/>
              </a:rPr>
              <a:t>www.</a:t>
            </a:r>
            <a:r>
              <a:rPr lang="sr-Latn-RS" u="sng" dirty="0" err="1">
                <a:hlinkClick r:id="rId3"/>
              </a:rPr>
              <a:t>meste</a:t>
            </a:r>
            <a:r>
              <a:rPr lang="en-US" u="sng" dirty="0">
                <a:hlinkClick r:id="rId3"/>
              </a:rPr>
              <a:t>.org</a:t>
            </a:r>
            <a:r>
              <a:rPr lang="sr-Cyrl-CS" dirty="0"/>
              <a:t> итд.</a:t>
            </a:r>
            <a:endParaRPr lang="en-US" dirty="0"/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Адресирање на Интернету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119257"/>
            <a:ext cx="7344816" cy="3603812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sr-Cyrl-CS" dirty="0"/>
              <a:t>Национални домени су: </a:t>
            </a:r>
          </a:p>
          <a:p>
            <a:pPr algn="just"/>
            <a:r>
              <a:rPr lang="sr-Cyrl-CS" b="1" dirty="0"/>
              <a:t>rs</a:t>
            </a:r>
            <a:r>
              <a:rPr lang="sr-Cyrl-CS" dirty="0"/>
              <a:t> (Србија), </a:t>
            </a:r>
          </a:p>
          <a:p>
            <a:pPr algn="just"/>
            <a:r>
              <a:rPr lang="sr-Cyrl-CS" b="1" dirty="0"/>
              <a:t>hr</a:t>
            </a:r>
            <a:r>
              <a:rPr lang="sr-Cyrl-CS" dirty="0"/>
              <a:t> (Хрватска), </a:t>
            </a:r>
          </a:p>
          <a:p>
            <a:r>
              <a:rPr lang="sr-Cyrl-CS" b="1" dirty="0"/>
              <a:t>ba</a:t>
            </a:r>
            <a:r>
              <a:rPr lang="sr-Cyrl-CS" dirty="0"/>
              <a:t> (Босна и Херцеговина), </a:t>
            </a:r>
          </a:p>
          <a:p>
            <a:pPr algn="just"/>
            <a:r>
              <a:rPr lang="sr-Cyrl-CS" b="1" dirty="0"/>
              <a:t>si </a:t>
            </a:r>
            <a:r>
              <a:rPr lang="sr-Cyrl-CS" dirty="0"/>
              <a:t>(Словенија), </a:t>
            </a:r>
          </a:p>
          <a:p>
            <a:pPr algn="just"/>
            <a:r>
              <a:rPr lang="sr-Cyrl-CS" b="1" dirty="0"/>
              <a:t>mk</a:t>
            </a:r>
            <a:r>
              <a:rPr lang="sr-Cyrl-CS" dirty="0"/>
              <a:t> (Македонија), </a:t>
            </a:r>
          </a:p>
          <a:p>
            <a:pPr algn="just"/>
            <a:r>
              <a:rPr lang="sr-Cyrl-CS" b="1" dirty="0"/>
              <a:t>ru</a:t>
            </a:r>
            <a:r>
              <a:rPr lang="sr-Cyrl-CS" dirty="0"/>
              <a:t> (Русија), </a:t>
            </a:r>
          </a:p>
          <a:p>
            <a:pPr algn="just"/>
            <a:r>
              <a:rPr lang="sr-Cyrl-CS" b="1" dirty="0"/>
              <a:t>hu</a:t>
            </a:r>
            <a:r>
              <a:rPr lang="sr-Cyrl-CS" dirty="0"/>
              <a:t> (Мађарска), </a:t>
            </a:r>
          </a:p>
          <a:p>
            <a:pPr algn="just"/>
            <a:r>
              <a:rPr lang="sr-Cyrl-CS" b="1" dirty="0"/>
              <a:t>it </a:t>
            </a:r>
            <a:r>
              <a:rPr lang="sr-Cyrl-CS" dirty="0"/>
              <a:t>(Италија), </a:t>
            </a:r>
          </a:p>
          <a:p>
            <a:pPr algn="just"/>
            <a:r>
              <a:rPr lang="sr-Cyrl-CS" b="1" dirty="0"/>
              <a:t>fr </a:t>
            </a:r>
            <a:r>
              <a:rPr lang="sr-Cyrl-CS" dirty="0"/>
              <a:t>(Француска), </a:t>
            </a:r>
          </a:p>
          <a:p>
            <a:pPr algn="just"/>
            <a:r>
              <a:rPr lang="sr-Cyrl-CS" b="1" dirty="0"/>
              <a:t>uk</a:t>
            </a:r>
            <a:r>
              <a:rPr lang="sr-Cyrl-CS" dirty="0"/>
              <a:t> (Велика Британија), </a:t>
            </a:r>
          </a:p>
          <a:p>
            <a:pPr algn="just"/>
            <a:r>
              <a:rPr lang="sr-Cyrl-CS" b="1" dirty="0"/>
              <a:t>de</a:t>
            </a:r>
            <a:r>
              <a:rPr lang="sr-Cyrl-CS" dirty="0"/>
              <a:t> (Немачка), </a:t>
            </a:r>
          </a:p>
          <a:p>
            <a:pPr algn="just"/>
            <a:r>
              <a:rPr lang="sr-Cyrl-CS" b="1" dirty="0"/>
              <a:t>ca</a:t>
            </a:r>
            <a:r>
              <a:rPr lang="sr-Cyrl-CS" dirty="0"/>
              <a:t> (Канада) итд.</a:t>
            </a:r>
          </a:p>
          <a:p>
            <a:pPr>
              <a:buNone/>
            </a:pPr>
            <a:r>
              <a:rPr lang="sr-Cyrl-CS" dirty="0"/>
              <a:t>На националном нивоу постоје поддомени.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15FF76-EA47-4637-B312-739193F9E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590723"/>
              </p:ext>
            </p:extLst>
          </p:nvPr>
        </p:nvGraphicFramePr>
        <p:xfrm>
          <a:off x="0" y="980728"/>
          <a:ext cx="9001000" cy="5577082"/>
        </p:xfrm>
        <a:graphic>
          <a:graphicData uri="http://schemas.openxmlformats.org/drawingml/2006/table">
            <a:tbl>
              <a:tblPr/>
              <a:tblGrid>
                <a:gridCol w="2082876">
                  <a:extLst>
                    <a:ext uri="{9D8B030D-6E8A-4147-A177-3AD203B41FA5}">
                      <a16:colId xmlns:a16="http://schemas.microsoft.com/office/drawing/2014/main" val="4004319597"/>
                    </a:ext>
                  </a:extLst>
                </a:gridCol>
                <a:gridCol w="1338992">
                  <a:extLst>
                    <a:ext uri="{9D8B030D-6E8A-4147-A177-3AD203B41FA5}">
                      <a16:colId xmlns:a16="http://schemas.microsoft.com/office/drawing/2014/main" val="3283386709"/>
                    </a:ext>
                  </a:extLst>
                </a:gridCol>
                <a:gridCol w="970620">
                  <a:extLst>
                    <a:ext uri="{9D8B030D-6E8A-4147-A177-3AD203B41FA5}">
                      <a16:colId xmlns:a16="http://schemas.microsoft.com/office/drawing/2014/main" val="241458974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018860684"/>
                    </a:ext>
                  </a:extLst>
                </a:gridCol>
                <a:gridCol w="1287568">
                  <a:extLst>
                    <a:ext uri="{9D8B030D-6E8A-4147-A177-3AD203B41FA5}">
                      <a16:colId xmlns:a16="http://schemas.microsoft.com/office/drawing/2014/main" val="226827170"/>
                    </a:ext>
                  </a:extLst>
                </a:gridCol>
                <a:gridCol w="913733">
                  <a:extLst>
                    <a:ext uri="{9D8B030D-6E8A-4147-A177-3AD203B41FA5}">
                      <a16:colId xmlns:a16="http://schemas.microsoft.com/office/drawing/2014/main" val="29053573"/>
                    </a:ext>
                  </a:extLst>
                </a:gridCol>
                <a:gridCol w="967051">
                  <a:extLst>
                    <a:ext uri="{9D8B030D-6E8A-4147-A177-3AD203B41FA5}">
                      <a16:colId xmlns:a16="http://schemas.microsoft.com/office/drawing/2014/main" val="1503055651"/>
                    </a:ext>
                  </a:extLst>
                </a:gridCol>
              </a:tblGrid>
              <a:tr h="473177">
                <a:tc gridSpan="7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SVETSKA STATISTIKA KORIŠĆENJA INTERNETA I POPULACIJE </a:t>
                      </a:r>
                      <a:br>
                        <a:rPr lang="sr-Latn-R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JUNA 2018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324" marR="23324" marT="11662" marB="11662" anchor="ctr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324" marR="23324" marT="11662" marB="11662" anchor="ctr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 sz="500" dirty="0"/>
                    </a:p>
                  </a:txBody>
                  <a:tcPr marL="23324" marR="23324" marT="11662" marB="11662"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sr-Latn-RS" sz="500"/>
                    </a:p>
                  </a:txBody>
                  <a:tcPr marL="23324" marR="23324" marT="11662" marB="11662"/>
                </a:tc>
                <a:tc hMerge="1">
                  <a:txBody>
                    <a:bodyPr/>
                    <a:lstStyle/>
                    <a:p>
                      <a:endParaRPr lang="sr-Latn-RS" sz="500" dirty="0"/>
                    </a:p>
                  </a:txBody>
                  <a:tcPr marL="23324" marR="23324" marT="11662" marB="11662"/>
                </a:tc>
                <a:tc hMerge="1">
                  <a:txBody>
                    <a:bodyPr/>
                    <a:lstStyle/>
                    <a:p>
                      <a:endParaRPr lang="sr-Latn-RS" sz="500" dirty="0"/>
                    </a:p>
                  </a:txBody>
                  <a:tcPr marL="23324" marR="23324" marT="11662" marB="11662"/>
                </a:tc>
                <a:tc hMerge="1">
                  <a:txBody>
                    <a:bodyPr/>
                    <a:lstStyle/>
                    <a:p>
                      <a:endParaRPr lang="sr-Latn-RS" sz="500" dirty="0"/>
                    </a:p>
                  </a:txBody>
                  <a:tcPr marL="23324" marR="23324" marT="11662" marB="11662"/>
                </a:tc>
                <a:extLst>
                  <a:ext uri="{0D108BD9-81ED-4DB2-BD59-A6C34878D82A}">
                    <a16:rowId xmlns:a16="http://schemas.microsoft.com/office/drawing/2014/main" val="378192019"/>
                  </a:ext>
                </a:extLst>
              </a:tr>
              <a:tr h="635855">
                <a:tc>
                  <a:txBody>
                    <a:bodyPr/>
                    <a:lstStyle/>
                    <a:p>
                      <a:pPr algn="ctr"/>
                      <a:r>
                        <a:rPr lang="sr-Latn-R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Svet - Regioni</a:t>
                      </a:r>
                      <a:endParaRPr lang="sr-Latn-R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Populacija</a:t>
                      </a:r>
                      <a:br>
                        <a:rPr lang="sr-Latn-R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sr-Latn-R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(2018 </a:t>
                      </a:r>
                      <a:r>
                        <a:rPr lang="sr-Latn-RS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Pretpos</a:t>
                      </a:r>
                      <a:r>
                        <a:rPr lang="sr-Latn-R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lang="sr-Latn-R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Populacija</a:t>
                      </a:r>
                      <a:br>
                        <a:rPr lang="sr-Latn-R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sr-Latn-R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svet</a:t>
                      </a:r>
                      <a:endParaRPr lang="sr-Latn-R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Internet korisnici</a:t>
                      </a:r>
                      <a:br>
                        <a:rPr lang="sr-Latn-R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sr-Latn-R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jun 2018</a:t>
                      </a:r>
                      <a:endParaRPr lang="sr-Latn-R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Zastupljenost</a:t>
                      </a:r>
                      <a:br>
                        <a:rPr lang="sr-Cyrl-R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sr-Latn-R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 populacije)</a:t>
                      </a:r>
                      <a:endParaRPr lang="sr-Latn-R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Rast</a:t>
                      </a:r>
                      <a:br>
                        <a:rPr lang="sr-Latn-R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sr-Latn-R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2000-2018</a:t>
                      </a:r>
                      <a:endParaRPr lang="sr-Latn-R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Internet</a:t>
                      </a:r>
                      <a:br>
                        <a:rPr lang="sr-Latn-R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sr-Latn-R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korisnici %</a:t>
                      </a:r>
                      <a:endParaRPr lang="sr-Latn-R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80403"/>
                  </a:ext>
                </a:extLst>
              </a:tr>
              <a:tr h="326520">
                <a:tc>
                  <a:txBody>
                    <a:bodyPr/>
                    <a:lstStyle/>
                    <a:p>
                      <a:pPr algn="ctr"/>
                      <a:r>
                        <a:rPr lang="sr-Latn-RS" sz="1800" b="1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Afrika</a:t>
                      </a:r>
                      <a:endParaRPr lang="sr-Latn-R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1.287.914.329</a:t>
                      </a:r>
                      <a:endParaRPr lang="sr-Latn-R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16,9 %</a:t>
                      </a:r>
                      <a:endParaRPr lang="sr-Latn-R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464.923.169</a:t>
                      </a:r>
                      <a:endParaRPr lang="sr-Latn-R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36,1 %</a:t>
                      </a:r>
                      <a:endParaRPr lang="sr-Latn-R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10.199 %</a:t>
                      </a:r>
                      <a:endParaRPr lang="sr-Latn-R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11,0 %</a:t>
                      </a: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324"/>
                  </a:ext>
                </a:extLst>
              </a:tr>
              <a:tr h="326520">
                <a:tc>
                  <a:txBody>
                    <a:bodyPr/>
                    <a:lstStyle/>
                    <a:p>
                      <a:pPr algn="ctr"/>
                      <a:r>
                        <a:rPr lang="sr-Latn-RS" sz="1800" b="1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Azija</a:t>
                      </a:r>
                      <a:endParaRPr lang="sr-Latn-R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4.207.588.157</a:t>
                      </a:r>
                      <a:endParaRPr lang="sr-Latn-R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55,1 %</a:t>
                      </a: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2.062.197.366</a:t>
                      </a:r>
                      <a:endParaRPr lang="sr-Latn-R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49,0 %</a:t>
                      </a: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1.704 %</a:t>
                      </a: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49,0 %</a:t>
                      </a: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600951"/>
                  </a:ext>
                </a:extLst>
              </a:tr>
              <a:tr h="326520">
                <a:tc>
                  <a:txBody>
                    <a:bodyPr/>
                    <a:lstStyle/>
                    <a:p>
                      <a:pPr algn="ctr"/>
                      <a:r>
                        <a:rPr lang="sr-Latn-RS" sz="1800" b="1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Evropa</a:t>
                      </a:r>
                      <a:endParaRPr lang="sr-Latn-R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827.650.849</a:t>
                      </a:r>
                      <a:endParaRPr lang="sr-Latn-R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10,8 %</a:t>
                      </a: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705.064.923</a:t>
                      </a:r>
                      <a:endParaRPr lang="sr-Latn-R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85,2 %</a:t>
                      </a: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570 %</a:t>
                      </a: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16,8 %</a:t>
                      </a: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477179"/>
                  </a:ext>
                </a:extLst>
              </a:tr>
              <a:tr h="326520">
                <a:tc>
                  <a:txBody>
                    <a:bodyPr/>
                    <a:lstStyle/>
                    <a:p>
                      <a:pPr algn="ctr"/>
                      <a:r>
                        <a:rPr lang="sr-Latn-RS" sz="1800" b="1" u="sng" dirty="0">
                          <a:solidFill>
                            <a:srgbClr val="1D1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Latinska Amerika/</a:t>
                      </a:r>
                      <a:r>
                        <a:rPr lang="sr-Latn-RS" sz="1800" b="1" u="sng" dirty="0">
                          <a:solidFill>
                            <a:srgbClr val="1D1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RS" sz="1800" b="1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Karibi</a:t>
                      </a:r>
                      <a:endParaRPr lang="sr-Latn-R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652.047.996</a:t>
                      </a:r>
                      <a:endParaRPr lang="sr-Latn-R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8,5 %</a:t>
                      </a: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438.248.446</a:t>
                      </a:r>
                      <a:endParaRPr lang="sr-Latn-R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67,2 %</a:t>
                      </a: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2.325 %</a:t>
                      </a: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10,4 %</a:t>
                      </a: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39830"/>
                  </a:ext>
                </a:extLst>
              </a:tr>
              <a:tr h="326520">
                <a:tc>
                  <a:txBody>
                    <a:bodyPr/>
                    <a:lstStyle/>
                    <a:p>
                      <a:pPr algn="ctr"/>
                      <a:r>
                        <a:rPr lang="sr-Latn-RS" sz="1800" b="1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Srednji istok</a:t>
                      </a:r>
                      <a:endParaRPr lang="sr-Latn-R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254.438.981</a:t>
                      </a:r>
                      <a:endParaRPr lang="sr-Latn-R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3,3 %</a:t>
                      </a: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164.037.259</a:t>
                      </a:r>
                      <a:endParaRPr lang="sr-Latn-R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64,5 %</a:t>
                      </a: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4.894 %</a:t>
                      </a: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3,9 %</a:t>
                      </a: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736089"/>
                  </a:ext>
                </a:extLst>
              </a:tr>
              <a:tr h="326520">
                <a:tc>
                  <a:txBody>
                    <a:bodyPr/>
                    <a:lstStyle/>
                    <a:p>
                      <a:pPr algn="ctr"/>
                      <a:r>
                        <a:rPr lang="sr-Latn-RS" sz="1800" b="1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Severna Amerika</a:t>
                      </a:r>
                      <a:endParaRPr lang="sr-Latn-R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363.844.662</a:t>
                      </a:r>
                      <a:endParaRPr lang="sr-Latn-R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4,8 %</a:t>
                      </a: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345.660.847</a:t>
                      </a:r>
                      <a:endParaRPr lang="sr-Latn-R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95,0 %</a:t>
                      </a: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219 %</a:t>
                      </a: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8,2 %</a:t>
                      </a: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382209"/>
                  </a:ext>
                </a:extLst>
              </a:tr>
              <a:tr h="223408">
                <a:tc>
                  <a:txBody>
                    <a:bodyPr/>
                    <a:lstStyle/>
                    <a:p>
                      <a:pPr algn="ctr"/>
                      <a:r>
                        <a:rPr lang="sr-Latn-RS" sz="1800" b="1" u="sng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Okeanija</a:t>
                      </a:r>
                      <a:r>
                        <a:rPr lang="sr-Latn-RS" sz="1800" b="1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/Australija</a:t>
                      </a:r>
                      <a:endParaRPr lang="sr-Latn-R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41.273.454</a:t>
                      </a:r>
                      <a:endParaRPr lang="sr-Latn-R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0,6 %</a:t>
                      </a: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28.439.277</a:t>
                      </a:r>
                      <a:endParaRPr lang="sr-Latn-R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68,9 %</a:t>
                      </a: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273 %</a:t>
                      </a: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0,7 %</a:t>
                      </a: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610206"/>
                  </a:ext>
                </a:extLst>
              </a:tr>
              <a:tr h="326520">
                <a:tc>
                  <a:txBody>
                    <a:bodyPr/>
                    <a:lstStyle/>
                    <a:p>
                      <a:pPr algn="ctr"/>
                      <a:r>
                        <a:rPr lang="sr-Latn-RS" sz="1800" b="1" u="sng" dirty="0">
                          <a:solidFill>
                            <a:srgbClr val="0000FF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Svet ukupno</a:t>
                      </a:r>
                      <a:endParaRPr lang="sr-Latn-RS" sz="1800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7.634.758.428</a:t>
                      </a:r>
                      <a:endParaRPr lang="sr-Latn-RS" sz="1400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100,0 %</a:t>
                      </a:r>
                      <a:endParaRPr lang="sr-Latn-RS" sz="1400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4.208.571.287</a:t>
                      </a:r>
                      <a:endParaRPr lang="sr-Latn-RS" sz="1400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55,1 %</a:t>
                      </a:r>
                      <a:endParaRPr lang="sr-Latn-RS" sz="1400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1.066 %</a:t>
                      </a:r>
                      <a:endParaRPr lang="sr-Latn-RS" sz="1400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100,0 %</a:t>
                      </a:r>
                      <a:endParaRPr lang="sr-Latn-RS" sz="1400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28699"/>
                  </a:ext>
                </a:extLst>
              </a:tr>
              <a:tr h="1563859">
                <a:tc gridSpan="7">
                  <a:txBody>
                    <a:bodyPr/>
                    <a:lstStyle/>
                    <a:p>
                      <a:pPr algn="l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31" marR="5831" marT="5831" marB="583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mpd="sng">
                      <a:noFill/>
                      <a:prstDash val="solid"/>
                    </a:lnL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222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0226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Адресирање на Интернету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00808"/>
            <a:ext cx="7344816" cy="43204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Cyrl-CS" dirty="0"/>
              <a:t>За нашу земљу карактеристични су поддомени:  </a:t>
            </a:r>
          </a:p>
          <a:p>
            <a:pPr algn="just">
              <a:buNone/>
            </a:pPr>
            <a:r>
              <a:rPr lang="sr-Cyrl-CS" b="1" dirty="0"/>
              <a:t>ac.rs</a:t>
            </a:r>
            <a:r>
              <a:rPr lang="sr-Cyrl-CS" dirty="0"/>
              <a:t> (академске институције), </a:t>
            </a:r>
          </a:p>
          <a:p>
            <a:pPr algn="just">
              <a:buNone/>
            </a:pPr>
            <a:r>
              <a:rPr lang="sr-Cyrl-CS" b="1" dirty="0"/>
              <a:t>co.rs</a:t>
            </a:r>
            <a:r>
              <a:rPr lang="sr-Cyrl-CS" dirty="0"/>
              <a:t> (комерцијалне организације), </a:t>
            </a:r>
          </a:p>
          <a:p>
            <a:pPr algn="just">
              <a:buNone/>
            </a:pPr>
            <a:r>
              <a:rPr lang="sr-Cyrl-CS" b="1" dirty="0"/>
              <a:t>org.rs</a:t>
            </a:r>
            <a:r>
              <a:rPr lang="sr-Cyrl-CS" dirty="0"/>
              <a:t> (некомерцијалне организације), </a:t>
            </a:r>
          </a:p>
          <a:p>
            <a:pPr algn="just">
              <a:buNone/>
            </a:pPr>
            <a:r>
              <a:rPr lang="sr-Cyrl-CS" b="1" dirty="0"/>
              <a:t>edu.rs</a:t>
            </a:r>
            <a:r>
              <a:rPr lang="sr-Cyrl-CS" dirty="0"/>
              <a:t> (образовне институције) и др. </a:t>
            </a:r>
            <a:endParaRPr lang="sr-Latn-RS" dirty="0"/>
          </a:p>
          <a:p>
            <a:pPr algn="just">
              <a:buNone/>
            </a:pPr>
            <a:endParaRPr lang="sr-Cyrl-CS" dirty="0"/>
          </a:p>
          <a:p>
            <a:pPr algn="just">
              <a:buNone/>
            </a:pPr>
            <a:r>
              <a:rPr lang="sr-Cyrl-CS" dirty="0"/>
              <a:t>Примери за имена рачунара који су дефинисани у склопу оваквих поддомена су:</a:t>
            </a:r>
          </a:p>
          <a:p>
            <a:pPr algn="just">
              <a:buNone/>
            </a:pPr>
            <a:r>
              <a:rPr lang="en-US" u="sng" dirty="0">
                <a:hlinkClick r:id="rId2"/>
              </a:rPr>
              <a:t>www.</a:t>
            </a:r>
            <a:r>
              <a:rPr lang="sr-Latn-RS" u="sng" dirty="0" err="1">
                <a:hlinkClick r:id="rId2"/>
              </a:rPr>
              <a:t>ppf</a:t>
            </a:r>
            <a:r>
              <a:rPr lang="en-US" u="sng" dirty="0">
                <a:hlinkClick r:id="rId2"/>
              </a:rPr>
              <a:t>.edu.rs</a:t>
            </a:r>
            <a:r>
              <a:rPr lang="sr-Cyrl-CS" dirty="0"/>
              <a:t>, </a:t>
            </a:r>
            <a:r>
              <a:rPr lang="sr-Latn-RS" dirty="0">
                <a:hlinkClick r:id="rId3"/>
              </a:rPr>
              <a:t>http://www.mpn.gov.rs/</a:t>
            </a:r>
            <a:r>
              <a:rPr lang="sr-Latn-RS" dirty="0"/>
              <a:t> </a:t>
            </a:r>
            <a:r>
              <a:rPr lang="sr-Cyrl-CS" dirty="0"/>
              <a:t>итд.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Управљање саобраћајем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7632848" cy="460851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sr-Cyrl-CS" dirty="0"/>
              <a:t>Проток података се одвија по методи која се зове „пакетска комутација“ (енг: Packet Switсhing).</a:t>
            </a:r>
          </a:p>
          <a:p>
            <a:pPr algn="just">
              <a:buNone/>
            </a:pPr>
            <a:r>
              <a:rPr lang="sr-Cyrl-CS" dirty="0"/>
              <a:t> Основа ове методе је подела порука на делове, који се зову пакети, и њихово слање различитим расположивим комуникационим путевима ради обједињавања на одредишту. </a:t>
            </a:r>
          </a:p>
          <a:p>
            <a:pPr algn="just">
              <a:buNone/>
            </a:pPr>
            <a:r>
              <a:rPr lang="sr-Cyrl-CS" dirty="0"/>
              <a:t>Овај начин слања порука се назива рутирање и он обезбеђује ефикасно коришћење комуникационих веза и ефикасно прослеђивање порука. </a:t>
            </a:r>
          </a:p>
          <a:p>
            <a:pPr algn="just">
              <a:buNone/>
            </a:pPr>
            <a:r>
              <a:rPr lang="sr-Cyrl-CS" dirty="0"/>
              <a:t>Рутирање врше посебни рачунари, рутери, који могу бити специјализовани мрежни уређаји или било који рачунар опште намене уз одговарајући софтвер.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79169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Управљање саобраћајем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7632848" cy="46805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Cyrl-CS" dirty="0"/>
              <a:t>За управљање саобраћајем користе се мрежни (комуникациони) уређаји, који се састоје од хардвера и одговарајућег софтвера. Ови уређаји повезују кориснике у оквиру LAN мреже, повезуј</a:t>
            </a:r>
            <a:r>
              <a:rPr lang="sr-Cyrl-RS" dirty="0"/>
              <a:t>у</a:t>
            </a:r>
            <a:r>
              <a:rPr lang="sr-Cyrl-CS" dirty="0"/>
              <a:t> LAN мреже међусобно и повезују LAN мреже са WAN мрежом.</a:t>
            </a:r>
          </a:p>
          <a:p>
            <a:pPr algn="just">
              <a:buNone/>
            </a:pPr>
            <a:r>
              <a:rPr lang="sr-Cyrl-CS" dirty="0"/>
              <a:t>Постоји већи број мрежних уређаја од којих су најважније три групе уређаја:</a:t>
            </a:r>
            <a:endParaRPr lang="en-US" dirty="0"/>
          </a:p>
          <a:p>
            <a:pPr lvl="0"/>
            <a:r>
              <a:rPr lang="sr-Cyrl-CS" dirty="0"/>
              <a:t>Првог нивоа (Layer 1) – </a:t>
            </a:r>
            <a:r>
              <a:rPr lang="sr-Cyrl-CS" b="1" dirty="0"/>
              <a:t>hub</a:t>
            </a:r>
            <a:r>
              <a:rPr lang="sr-Cyrl-CS" dirty="0"/>
              <a:t> и </a:t>
            </a:r>
            <a:r>
              <a:rPr lang="sr-Cyrl-CS" b="1" dirty="0"/>
              <a:t>repeater</a:t>
            </a:r>
            <a:r>
              <a:rPr lang="sr-Cyrl-CS" dirty="0"/>
              <a:t>,</a:t>
            </a:r>
            <a:endParaRPr lang="en-US" dirty="0"/>
          </a:p>
          <a:p>
            <a:pPr lvl="0"/>
            <a:r>
              <a:rPr lang="sr-Cyrl-CS" dirty="0"/>
              <a:t>Другог нивоа (Layer 2) – </a:t>
            </a:r>
            <a:r>
              <a:rPr lang="sr-Cyrl-CS" b="1" dirty="0"/>
              <a:t>switch</a:t>
            </a:r>
            <a:r>
              <a:rPr lang="sr-Cyrl-CS" dirty="0"/>
              <a:t> и </a:t>
            </a:r>
            <a:r>
              <a:rPr lang="sr-Cyrl-CS" b="1" dirty="0"/>
              <a:t>bridge</a:t>
            </a:r>
            <a:r>
              <a:rPr lang="sr-Cyrl-CS" dirty="0"/>
              <a:t>, и</a:t>
            </a:r>
            <a:endParaRPr lang="en-US" dirty="0"/>
          </a:p>
          <a:p>
            <a:pPr lvl="0"/>
            <a:r>
              <a:rPr lang="sr-Cyrl-CS" dirty="0"/>
              <a:t>Трећег нивоа (</a:t>
            </a:r>
            <a:r>
              <a:rPr lang="sr-Latn-RS" dirty="0"/>
              <a:t>L</a:t>
            </a:r>
            <a:r>
              <a:rPr lang="sr-Cyrl-CS" dirty="0"/>
              <a:t>ayer 3) – </a:t>
            </a:r>
            <a:r>
              <a:rPr lang="sr-Cyrl-CS" b="1" dirty="0"/>
              <a:t>rоuter</a:t>
            </a:r>
            <a:r>
              <a:rPr lang="sr-Cyrl-CS" dirty="0"/>
              <a:t> и </a:t>
            </a:r>
            <a:r>
              <a:rPr lang="sr-Cyrl-CS" b="1" dirty="0"/>
              <a:t>Layer 3 swich</a:t>
            </a:r>
            <a:r>
              <a:rPr lang="sr-Cyrl-CS" dirty="0"/>
              <a:t>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Сервиси Интернета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781368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/>
              <a:t>Сервиси Интернета се могу сврстати у пет категорија</a:t>
            </a:r>
            <a:r>
              <a:rPr lang="sr-Latn-RS" dirty="0"/>
              <a:t>:</a:t>
            </a:r>
          </a:p>
          <a:p>
            <a:r>
              <a:rPr lang="sr-Cyrl-RS" dirty="0"/>
              <a:t>јавне</a:t>
            </a:r>
            <a:r>
              <a:rPr lang="sr-Latn-RS" dirty="0"/>
              <a:t> (</a:t>
            </a:r>
            <a:r>
              <a:rPr lang="sr-Latn-RS" dirty="0">
                <a:hlinkClick r:id="rId2" tooltip="Веб"/>
              </a:rPr>
              <a:t>web</a:t>
            </a:r>
            <a:r>
              <a:rPr lang="sr-Latn-RS" dirty="0"/>
              <a:t>, news, </a:t>
            </a:r>
            <a:r>
              <a:rPr lang="sr-Cyrl-RS" dirty="0">
                <a:latin typeface="Franklin Gothic Book" panose="020B0503020102020204" pitchFamily="34" charset="0"/>
              </a:rPr>
              <a:t>разговор путем Интернета</a:t>
            </a:r>
            <a:r>
              <a:rPr lang="sr-Latn-RS" dirty="0"/>
              <a:t>)</a:t>
            </a:r>
          </a:p>
          <a:p>
            <a:r>
              <a:rPr lang="sr-Cyrl-RS" dirty="0"/>
              <a:t>основне</a:t>
            </a:r>
            <a:r>
              <a:rPr lang="sr-Latn-RS" dirty="0"/>
              <a:t> (</a:t>
            </a:r>
            <a:r>
              <a:rPr lang="sr-Latn-RS" dirty="0">
                <a:hlinkClick r:id="rId3" tooltip="E-mail"/>
              </a:rPr>
              <a:t>e-mail</a:t>
            </a:r>
            <a:r>
              <a:rPr lang="sr-Latn-RS" dirty="0"/>
              <a:t>, </a:t>
            </a:r>
            <a:r>
              <a:rPr lang="sr-Latn-RS" dirty="0">
                <a:hlinkClick r:id="rId4" tooltip="Telnet"/>
              </a:rPr>
              <a:t>telnet</a:t>
            </a:r>
            <a:r>
              <a:rPr lang="sr-Latn-RS" dirty="0"/>
              <a:t>, </a:t>
            </a:r>
            <a:r>
              <a:rPr lang="sr-Latn-RS" dirty="0">
                <a:hlinkClick r:id="rId5" tooltip="Фтп"/>
              </a:rPr>
              <a:t>ftp</a:t>
            </a:r>
            <a:r>
              <a:rPr lang="sr-Latn-RS" dirty="0"/>
              <a:t>)</a:t>
            </a:r>
          </a:p>
          <a:p>
            <a:r>
              <a:rPr lang="sr-Cyrl-RS" dirty="0"/>
              <a:t>сигурносне</a:t>
            </a:r>
            <a:r>
              <a:rPr lang="sr-Latn-RS" dirty="0"/>
              <a:t> (</a:t>
            </a:r>
            <a:r>
              <a:rPr lang="sr-Latn-RS" dirty="0">
                <a:hlinkClick r:id="rId6" tooltip="SSH"/>
              </a:rPr>
              <a:t>SSH</a:t>
            </a:r>
            <a:r>
              <a:rPr lang="sr-Latn-RS" dirty="0"/>
              <a:t>, </a:t>
            </a:r>
            <a:r>
              <a:rPr lang="sr-Latn-RS" dirty="0">
                <a:hlinkClick r:id="rId7" tooltip="Kerberos (чланак још није написан)"/>
              </a:rPr>
              <a:t>Kerberos</a:t>
            </a:r>
            <a:r>
              <a:rPr lang="sr-Latn-RS" dirty="0"/>
              <a:t>)</a:t>
            </a:r>
          </a:p>
          <a:p>
            <a:r>
              <a:rPr lang="sr-Cyrl-RS" dirty="0"/>
              <a:t>системске</a:t>
            </a:r>
            <a:r>
              <a:rPr lang="sr-Latn-RS" dirty="0"/>
              <a:t> (</a:t>
            </a:r>
            <a:r>
              <a:rPr lang="sr-Latn-RS" dirty="0">
                <a:hlinkClick r:id="rId8" tooltip="Ping (чланак још није написан)"/>
              </a:rPr>
              <a:t>Ping</a:t>
            </a:r>
            <a:r>
              <a:rPr lang="sr-Latn-RS" dirty="0"/>
              <a:t>) i</a:t>
            </a:r>
          </a:p>
          <a:p>
            <a:r>
              <a:rPr lang="sr-Cyrl-RS" dirty="0"/>
              <a:t>сервисе за претраживање </a:t>
            </a:r>
            <a:r>
              <a:rPr lang="sr-Latn-RS" dirty="0"/>
              <a:t>(</a:t>
            </a:r>
            <a:r>
              <a:rPr lang="sr-Latn-RS" b="1" dirty="0"/>
              <a:t>Google</a:t>
            </a:r>
            <a:r>
              <a:rPr lang="sr-Latn-RS" dirty="0"/>
              <a:t>, </a:t>
            </a:r>
            <a:r>
              <a:rPr lang="sr-Latn-RS" dirty="0" err="1"/>
              <a:t>Yahoo</a:t>
            </a:r>
            <a:r>
              <a:rPr lang="sr-Latn-RS" dirty="0"/>
              <a:t>, Bing, Amazon, </a:t>
            </a:r>
            <a:r>
              <a:rPr lang="sr-Latn-RS" dirty="0" err="1"/>
              <a:t>Wikipedia</a:t>
            </a:r>
            <a:r>
              <a:rPr lang="sr-Latn-R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83150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Telnet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3" y="1916832"/>
            <a:ext cx="6965245" cy="410445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/>
              <a:t>Телнет</a:t>
            </a:r>
            <a:r>
              <a:rPr lang="ru-RU" dirty="0"/>
              <a:t> је </a:t>
            </a:r>
            <a:r>
              <a:rPr lang="ru-RU" dirty="0">
                <a:hlinkClick r:id="rId2" tooltip="Mrežni protokol"/>
              </a:rPr>
              <a:t>мрежни протокол</a:t>
            </a:r>
            <a:r>
              <a:rPr lang="ru-RU" dirty="0"/>
              <a:t> унутар групе интернет протокола. Намена овог протокола је успостављање двосмерног осмобитног комуникационог канала између два умрежена </a:t>
            </a:r>
            <a:r>
              <a:rPr lang="ru-RU" dirty="0">
                <a:hlinkClick r:id="rId3" tooltip="Рачунар"/>
              </a:rPr>
              <a:t>рачунара</a:t>
            </a:r>
            <a:r>
              <a:rPr lang="ru-RU" dirty="0"/>
              <a:t>. Најчешће се користи да осигура кориснику једног рачунара сесију за коришћење </a:t>
            </a:r>
            <a:r>
              <a:rPr lang="ru-RU" dirty="0">
                <a:hlinkClick r:id="rId4" tooltip="Командна линија"/>
              </a:rPr>
              <a:t>командне линије</a:t>
            </a:r>
            <a:r>
              <a:rPr lang="ru-RU" dirty="0"/>
              <a:t> на другом рачунару. Сам назив протокола потиче од енглеских речи „телефонска мрежа“ (</a:t>
            </a:r>
            <a:r>
              <a:rPr lang="ru-RU" dirty="0">
                <a:hlinkClick r:id="rId5" tooltip="Енглески језик"/>
              </a:rPr>
              <a:t>енгл.</a:t>
            </a:r>
            <a:r>
              <a:rPr lang="ru-RU" dirty="0"/>
              <a:t> </a:t>
            </a:r>
            <a:r>
              <a:rPr lang="ru-RU" b="1" i="1" dirty="0"/>
              <a:t>Tel</a:t>
            </a:r>
            <a:r>
              <a:rPr lang="ru-RU" i="1" dirty="0"/>
              <a:t>ephone </a:t>
            </a:r>
            <a:r>
              <a:rPr lang="ru-RU" b="1" i="1" dirty="0"/>
              <a:t>Net</a:t>
            </a:r>
            <a:r>
              <a:rPr lang="ru-RU" i="1" dirty="0"/>
              <a:t>work</a:t>
            </a:r>
            <a:r>
              <a:rPr lang="ru-RU" dirty="0"/>
              <a:t>).</a:t>
            </a:r>
            <a:r>
              <a:rPr lang="sr-Latn-RS" dirty="0"/>
              <a:t> </a:t>
            </a:r>
            <a:endParaRPr lang="sr-Cyrl-RS" dirty="0"/>
          </a:p>
          <a:p>
            <a:pPr algn="just"/>
            <a:r>
              <a:rPr lang="sr-Cyrl-RS" dirty="0"/>
              <a:t>Телнет се препоручује за рад унутар мреже, а за Интернет би требало користити неку криптовану алтернативу.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0888044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FTP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1844824"/>
            <a:ext cx="6965244" cy="446449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/>
              <a:t>FTP</a:t>
            </a:r>
            <a:r>
              <a:rPr lang="ru-RU" dirty="0"/>
              <a:t> (</a:t>
            </a:r>
            <a:r>
              <a:rPr lang="ru-RU" dirty="0">
                <a:hlinkClick r:id="rId2" tooltip="Енглески језик"/>
              </a:rPr>
              <a:t>енгл.</a:t>
            </a:r>
            <a:r>
              <a:rPr lang="ru-RU" dirty="0"/>
              <a:t> </a:t>
            </a:r>
            <a:r>
              <a:rPr lang="ru-RU" i="1" dirty="0"/>
              <a:t>File transfer protocol</a:t>
            </a:r>
            <a:r>
              <a:rPr lang="ru-RU" dirty="0"/>
              <a:t> – протокол за пренос </a:t>
            </a:r>
            <a:r>
              <a:rPr lang="ru-RU" dirty="0">
                <a:hlinkClick r:id="rId3" tooltip="Datoteka"/>
              </a:rPr>
              <a:t>датотека</a:t>
            </a:r>
            <a:r>
              <a:rPr lang="ru-RU" dirty="0"/>
              <a:t>) је најчешће коришћен протокол за пренос података између два </a:t>
            </a:r>
            <a:r>
              <a:rPr lang="ru-RU" dirty="0">
                <a:hlinkClick r:id="rId4" tooltip="Рачунар"/>
              </a:rPr>
              <a:t>рачунара</a:t>
            </a:r>
            <a:r>
              <a:rPr lang="ru-RU" dirty="0"/>
              <a:t> на </a:t>
            </a:r>
            <a:r>
              <a:rPr lang="ru-RU" dirty="0">
                <a:hlinkClick r:id="rId5" tooltip="Računarska mreža"/>
              </a:rPr>
              <a:t>мрежи</a:t>
            </a:r>
            <a:r>
              <a:rPr lang="ru-RU" dirty="0"/>
              <a:t>. FTP користи </a:t>
            </a:r>
            <a:r>
              <a:rPr lang="ru-RU" dirty="0">
                <a:hlinkClick r:id="rId6" tooltip="TCP/IP"/>
              </a:rPr>
              <a:t>TCP/IP</a:t>
            </a:r>
            <a:r>
              <a:rPr lang="ru-RU" dirty="0"/>
              <a:t> за мрежну комуникацију, што омогућава да буде поуздан и сесијски оријентисан.</a:t>
            </a:r>
          </a:p>
          <a:p>
            <a:pPr algn="just"/>
            <a:r>
              <a:rPr lang="ru-RU" dirty="0"/>
              <a:t>FTP веза се успоставља на захтев клијентског рачунара према </a:t>
            </a:r>
            <a:r>
              <a:rPr lang="ru-RU" dirty="0">
                <a:hlinkClick r:id="rId7" tooltip="Server"/>
              </a:rPr>
              <a:t>серверском</a:t>
            </a:r>
            <a:r>
              <a:rPr lang="ru-RU" dirty="0"/>
              <a:t> рачунару. Клијентски рачунар мора да поседује програм који имплементира FTP протокол (тзв. FTP клијент), а серверски рачунар мора да поседује програм који прихвата конекције на стандардном FTP </a:t>
            </a:r>
            <a:r>
              <a:rPr lang="ru-RU" dirty="0">
                <a:hlinkClick r:id="rId8" tooltip="Порт (страница не постоји)"/>
              </a:rPr>
              <a:t>порту</a:t>
            </a:r>
            <a:r>
              <a:rPr lang="ru-RU" dirty="0"/>
              <a:t> и такође разуме команде протокола FTP (тзв. FTP сервер или FTP </a:t>
            </a:r>
            <a:r>
              <a:rPr lang="ru-RU" dirty="0">
                <a:hlinkClick r:id="rId9" tooltip="Демон"/>
              </a:rPr>
              <a:t>демон</a:t>
            </a:r>
            <a:r>
              <a:rPr lang="ru-RU" dirty="0"/>
              <a:t>). Када се веза успостави, клијентски програм шаље корисничке команде серверском програму, који их обавља и шаље одговор. Тај одговор може бити порука да је команда успешно обављена, да</a:t>
            </a:r>
            <a:r>
              <a:rPr lang="sr-Cyrl-RS" dirty="0"/>
              <a:t> је прослеђена захтевана да</a:t>
            </a:r>
            <a:r>
              <a:rPr lang="ru-RU" dirty="0"/>
              <a:t>тотека, или порука о грешци.</a:t>
            </a:r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599510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401" y="548681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sr-Cyrl-RS" dirty="0"/>
              <a:t>Интернет</a:t>
            </a:r>
            <a:r>
              <a:rPr lang="sr-Cyrl-CS" dirty="0"/>
              <a:t> - </a:t>
            </a:r>
            <a:r>
              <a:rPr lang="sr-Cyrl-CS" dirty="0" err="1"/>
              <a:t>ист</a:t>
            </a:r>
            <a:r>
              <a:rPr lang="sr-Latn-CS" dirty="0"/>
              <a:t>o</a:t>
            </a:r>
            <a:r>
              <a:rPr lang="sr-Cyrl-CS" dirty="0" err="1"/>
              <a:t>рија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087" y="1700808"/>
            <a:ext cx="7760346" cy="4608511"/>
          </a:xfrm>
        </p:spPr>
        <p:txBody>
          <a:bodyPr/>
          <a:lstStyle/>
          <a:p>
            <a:pPr marL="442913" indent="-442913" algn="just">
              <a:defRPr/>
            </a:pPr>
            <a:r>
              <a:rPr lang="ru-RU" sz="2200" dirty="0"/>
              <a:t>1969. године је Министарство одбране САД-а од</a:t>
            </a:r>
            <a:r>
              <a:rPr lang="sr-Latn-RS" sz="2200" dirty="0"/>
              <a:t>o</a:t>
            </a:r>
            <a:r>
              <a:rPr lang="ru-RU" sz="2200" dirty="0" err="1"/>
              <a:t>бр</a:t>
            </a:r>
            <a:r>
              <a:rPr lang="sr-Cyrl-RS" sz="2200" dirty="0"/>
              <a:t>и</a:t>
            </a:r>
            <a:r>
              <a:rPr lang="ru-RU" sz="2200" dirty="0" err="1"/>
              <a:t>ло</a:t>
            </a:r>
            <a:r>
              <a:rPr lang="ru-RU" sz="2200" dirty="0"/>
              <a:t> </a:t>
            </a:r>
            <a:r>
              <a:rPr lang="sr-Latn-CS" sz="2200" dirty="0"/>
              <a:t>Advanced Research Project Agency Network, </a:t>
            </a:r>
            <a:r>
              <a:rPr lang="ru-RU" sz="2200" dirty="0" err="1"/>
              <a:t>познатији</a:t>
            </a:r>
            <a:r>
              <a:rPr lang="ru-RU" sz="2200" dirty="0"/>
              <a:t> као </a:t>
            </a:r>
            <a:r>
              <a:rPr lang="en-US" sz="2200" dirty="0"/>
              <a:t>ARPANET,</a:t>
            </a:r>
            <a:r>
              <a:rPr lang="ru-RU" sz="2200" dirty="0"/>
              <a:t> за истраживање и развој комуникација и командне мреже која ће преживети нуклеарни </a:t>
            </a:r>
            <a:r>
              <a:rPr lang="ru-RU" sz="2200" dirty="0" err="1"/>
              <a:t>напад</a:t>
            </a:r>
            <a:r>
              <a:rPr lang="ru-RU" sz="2200" dirty="0"/>
              <a:t>.</a:t>
            </a:r>
          </a:p>
          <a:p>
            <a:pPr marL="442913" indent="-442913" algn="just">
              <a:defRPr/>
            </a:pPr>
            <a:endParaRPr lang="ru-RU" sz="2200" dirty="0"/>
          </a:p>
          <a:p>
            <a:pPr marL="442913" indent="-442913" algn="just">
              <a:defRPr/>
            </a:pPr>
            <a:r>
              <a:rPr lang="ru-RU" sz="2200" dirty="0"/>
              <a:t>Седамдесете године донеле су неколико веома важних открића која су обележила развој Интернета каквог данас знамо, а потом се догодило и одвајање АРПАНЕТ-а из војног експеримента у јавни истраживачки </a:t>
            </a:r>
            <a:r>
              <a:rPr lang="ru-RU" sz="2200" dirty="0" err="1"/>
              <a:t>пројект</a:t>
            </a:r>
            <a:r>
              <a:rPr lang="ru-RU" sz="2200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5C480E1-BAD4-4E7D-931D-E998ED84DD3D}" type="datetime1">
              <a:rPr lang="sr-Latn-CS" smtClean="0"/>
              <a:pPr>
                <a:defRPr/>
              </a:pPr>
              <a:t>25.3.2020.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r-Cyrl-RS" dirty="0"/>
              <a:t>Електронско пословање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BB114C-D1F3-430A-9C3C-582E3049D6B2}" type="slidenum">
              <a:rPr lang="en-US" altLang="sr-Latn-RS" smtClean="0">
                <a:latin typeface="Trebuchet MS" panose="020B0603020202020204" pitchFamily="34" charset="0"/>
              </a:rPr>
              <a:pPr/>
              <a:t>8</a:t>
            </a:fld>
            <a:endParaRPr lang="en-US" altLang="sr-Latn-R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17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56" y="580212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sr-Cyrl-RS" dirty="0"/>
              <a:t>Интернет</a:t>
            </a:r>
            <a:r>
              <a:rPr lang="sr-Cyrl-CS" dirty="0"/>
              <a:t> - </a:t>
            </a:r>
            <a:r>
              <a:rPr lang="sr-Cyrl-CS" dirty="0" err="1"/>
              <a:t>ист</a:t>
            </a:r>
            <a:r>
              <a:rPr lang="sr-Latn-CS" dirty="0"/>
              <a:t>o</a:t>
            </a:r>
            <a:r>
              <a:rPr lang="sr-Cyrl-CS" dirty="0" err="1"/>
              <a:t>рија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088" y="2276872"/>
            <a:ext cx="7688336" cy="4032447"/>
          </a:xfrm>
        </p:spPr>
        <p:txBody>
          <a:bodyPr/>
          <a:lstStyle/>
          <a:p>
            <a:pPr marL="442913" indent="-442913" algn="just">
              <a:defRPr/>
            </a:pPr>
            <a:r>
              <a:rPr lang="ru-RU" sz="2200" dirty="0" err="1"/>
              <a:t>Најважнији</a:t>
            </a:r>
            <a:r>
              <a:rPr lang="ru-RU" sz="2200" dirty="0"/>
              <a:t> тренутак је био </a:t>
            </a:r>
            <a:r>
              <a:rPr lang="sr-Cyrl-RS" sz="2200" dirty="0"/>
              <a:t>онај када је </a:t>
            </a:r>
            <a:r>
              <a:rPr lang="ru-RU" sz="2200" dirty="0"/>
              <a:t>1982. стандардизован </a:t>
            </a:r>
            <a:r>
              <a:rPr lang="sr-Latn-CS" sz="2200" dirty="0"/>
              <a:t>TCP/IP</a:t>
            </a:r>
            <a:r>
              <a:rPr lang="sr-Cyrl-RS" sz="2200" dirty="0"/>
              <a:t> комплет протокола</a:t>
            </a:r>
            <a:r>
              <a:rPr lang="sr-Latn-CS" sz="2200" dirty="0"/>
              <a:t> (</a:t>
            </a:r>
            <a:r>
              <a:rPr lang="sr-Latn-CS" sz="2200" dirty="0" err="1"/>
              <a:t>Transmission</a:t>
            </a:r>
            <a:r>
              <a:rPr lang="sr-Latn-CS" sz="2200" dirty="0"/>
              <a:t> </a:t>
            </a:r>
            <a:r>
              <a:rPr lang="sr-Latn-CS" sz="2200" dirty="0" err="1"/>
              <a:t>Control</a:t>
            </a:r>
            <a:r>
              <a:rPr lang="sr-Latn-CS" sz="2200" dirty="0"/>
              <a:t> </a:t>
            </a:r>
            <a:r>
              <a:rPr lang="sr-Latn-CS" sz="2200" dirty="0" err="1"/>
              <a:t>Protocol</a:t>
            </a:r>
            <a:r>
              <a:rPr lang="sr-Latn-CS" sz="2200" dirty="0"/>
              <a:t> / Internet </a:t>
            </a:r>
            <a:r>
              <a:rPr lang="sr-Latn-CS" sz="2200" dirty="0" err="1"/>
              <a:t>Protocol</a:t>
            </a:r>
            <a:r>
              <a:rPr lang="sr-Latn-CS" sz="2200" dirty="0"/>
              <a:t>)</a:t>
            </a:r>
            <a:r>
              <a:rPr lang="sr-Cyrl-RS" sz="2200" dirty="0"/>
              <a:t> и </a:t>
            </a:r>
            <a:r>
              <a:rPr lang="ru-RU" sz="2200" dirty="0"/>
              <a:t>кад је тадашња мрежа прешла 01.01.1983. са </a:t>
            </a:r>
            <a:r>
              <a:rPr lang="sr-Latn-CS" sz="2200" dirty="0"/>
              <a:t>NCP-</a:t>
            </a:r>
            <a:r>
              <a:rPr lang="ru-RU" sz="2200" dirty="0"/>
              <a:t>а (</a:t>
            </a:r>
            <a:r>
              <a:rPr lang="sr-Latn-CS" sz="2200" dirty="0"/>
              <a:t>Network Control Protocol) </a:t>
            </a:r>
            <a:r>
              <a:rPr lang="ru-RU" sz="2200" dirty="0"/>
              <a:t>на </a:t>
            </a:r>
            <a:r>
              <a:rPr lang="sr-Latn-RS" sz="2200" dirty="0"/>
              <a:t>TCP/IP</a:t>
            </a:r>
            <a:r>
              <a:rPr lang="sr-Latn-CS" sz="2200" dirty="0"/>
              <a:t>, </a:t>
            </a:r>
            <a:r>
              <a:rPr lang="ru-RU" sz="2200" dirty="0"/>
              <a:t>што је значило прелазак на технологију каква се и данас користи, па </a:t>
            </a:r>
            <a:r>
              <a:rPr lang="sr-Cyrl-RS" sz="2200" dirty="0"/>
              <a:t>неки</a:t>
            </a:r>
            <a:r>
              <a:rPr lang="ru-RU" sz="2200" dirty="0"/>
              <a:t> 1983-у сматрају годином настанка </a:t>
            </a:r>
            <a:r>
              <a:rPr lang="sr-Cyrl-RS" sz="2200" dirty="0"/>
              <a:t>И</a:t>
            </a:r>
            <a:r>
              <a:rPr lang="ru-RU" sz="2200" dirty="0"/>
              <a:t>нтернета.</a:t>
            </a:r>
            <a:endParaRPr lang="sr-Latn-C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5C480E1-BAD4-4E7D-931D-E998ED84DD3D}" type="datetime1">
              <a:rPr lang="sr-Latn-CS" smtClean="0"/>
              <a:pPr>
                <a:defRPr/>
              </a:pPr>
              <a:t>25.3.2020.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r-Cyrl-RS" dirty="0"/>
              <a:t>Електронско пословање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BB114C-D1F3-430A-9C3C-582E3049D6B2}" type="slidenum">
              <a:rPr lang="en-US" altLang="sr-Latn-RS" smtClean="0">
                <a:latin typeface="Trebuchet MS" panose="020B0603020202020204" pitchFamily="34" charset="0"/>
              </a:rPr>
              <a:pPr/>
              <a:t>9</a:t>
            </a:fld>
            <a:endParaRPr lang="en-US" altLang="sr-Latn-RS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86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2879</TotalTime>
  <Words>4034</Words>
  <Application>Microsoft Office PowerPoint</Application>
  <PresentationFormat>On-screen Show (4:3)</PresentationFormat>
  <Paragraphs>399</Paragraphs>
  <Slides>75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4" baseType="lpstr">
      <vt:lpstr>Arial</vt:lpstr>
      <vt:lpstr>Arial Rounded MT Bold</vt:lpstr>
      <vt:lpstr>Brush Script MT</vt:lpstr>
      <vt:lpstr>Calibri</vt:lpstr>
      <vt:lpstr>Constantia</vt:lpstr>
      <vt:lpstr>Franklin Gothic Book</vt:lpstr>
      <vt:lpstr>Rage Italic</vt:lpstr>
      <vt:lpstr>Trebuchet MS</vt:lpstr>
      <vt:lpstr>Pushpin</vt:lpstr>
      <vt:lpstr>Електронско пословање Интернет сервиси</vt:lpstr>
      <vt:lpstr>Интернет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Интернет - истoрија</vt:lpstr>
      <vt:lpstr>Интернет - истoрија</vt:lpstr>
      <vt:lpstr>Интернет – у Србији</vt:lpstr>
      <vt:lpstr>PowerPoint Presentation</vt:lpstr>
      <vt:lpstr>Интернет – у Србији 2016.  Министарство трговине, туризма и телекомуникација (http://pod2.stat.gov.rs/ObjavljenePublikacije/G2016/pdf/G20166004.pdf) </vt:lpstr>
      <vt:lpstr>Интернет – у Србији 2016.  Министарство трговине, туризма и телекомуникација (http://pod2.stat.gov.rs/ObjavljenePublikacije/G2016/pdf/G20166004.pdf) </vt:lpstr>
      <vt:lpstr>Интернет 1983 (1989/1990)-2017</vt:lpstr>
      <vt:lpstr>Интернет – интранет -www</vt:lpstr>
      <vt:lpstr>Deep Web</vt:lpstr>
      <vt:lpstr>Интернет је заснован на следећим принципима:</vt:lpstr>
      <vt:lpstr>PowerPoint Presentation</vt:lpstr>
      <vt:lpstr>Хардвер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Интернет чворови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Internet exchange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TCP</vt:lpstr>
      <vt:lpstr>TCP</vt:lpstr>
      <vt:lpstr>UDP (User Datagram Protocol)</vt:lpstr>
      <vt:lpstr>IP</vt:lpstr>
      <vt:lpstr>IP</vt:lpstr>
      <vt:lpstr>ISDN</vt:lpstr>
      <vt:lpstr>ISDN</vt:lpstr>
      <vt:lpstr>PowerPoint Presentation</vt:lpstr>
      <vt:lpstr>DSL</vt:lpstr>
      <vt:lpstr>PowerPoint Presentation</vt:lpstr>
      <vt:lpstr>DSL</vt:lpstr>
      <vt:lpstr>Адресирање на Интернету</vt:lpstr>
      <vt:lpstr>Адресирање на Интернету</vt:lpstr>
      <vt:lpstr>Адресирање на Интернету IPv6</vt:lpstr>
      <vt:lpstr>Адресирање на Интернету</vt:lpstr>
      <vt:lpstr>Адресирање на Интернету</vt:lpstr>
      <vt:lpstr>Адресирање на Интернету</vt:lpstr>
      <vt:lpstr>Адресирање на Интернету</vt:lpstr>
      <vt:lpstr>Управљање саобраћајем</vt:lpstr>
      <vt:lpstr>Управљање саобраћајем</vt:lpstr>
      <vt:lpstr>Сервиси Интернета</vt:lpstr>
      <vt:lpstr>Telnet</vt:lpstr>
      <vt:lpstr>FTP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Zoran Cekerevac</dc:creator>
  <cp:lastModifiedBy>Zoran Cekerevac</cp:lastModifiedBy>
  <cp:revision>201</cp:revision>
  <dcterms:created xsi:type="dcterms:W3CDTF">2011-04-12T09:20:32Z</dcterms:created>
  <dcterms:modified xsi:type="dcterms:W3CDTF">2020-03-25T10:45:08Z</dcterms:modified>
</cp:coreProperties>
</file>