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6" r:id="rId11"/>
    <p:sldId id="264" r:id="rId12"/>
    <p:sldId id="265" r:id="rId13"/>
    <p:sldId id="266" r:id="rId14"/>
    <p:sldId id="267" r:id="rId15"/>
    <p:sldId id="268" r:id="rId16"/>
    <p:sldId id="277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7772400" cy="100584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5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7658862C-FE70-43C9-96EE-421E4B36ECA6}" type="slidenum">
              <a:t>‹#›</a:t>
            </a:fld>
            <a:endParaRPr lang="en-US" sz="14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172588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371599" y="764280"/>
            <a:ext cx="5028480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A7DD11A8-E318-46FC-B788-791650874A29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700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 kern="1200">
        <a:ln>
          <a:noFill/>
        </a:ln>
        <a:latin typeface="Arial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296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43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647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7752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2777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7162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0285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4370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2096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645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971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050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628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273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96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63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61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18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564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09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190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2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5202E5E-3004-4F61-AE52-8091EA7E7E86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BCBD7A-386F-4208-8DEB-1926365D6FED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9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5202E5E-3004-4F61-AE52-8091EA7E7E86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D01D2E6-D57F-4655-B504-1FEADCFB5837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830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360363"/>
            <a:ext cx="2095500" cy="5770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0363"/>
            <a:ext cx="6134100" cy="5770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5202E5E-3004-4F61-AE52-8091EA7E7E86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49B9C55-9840-4631-AAC0-8E39DAE29536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463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B19BCE0-D3E2-431C-8BD0-BEDC3B4750EE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529EDDE-BE82-4368-870D-1638F5584D58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650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B19BCE0-D3E2-431C-8BD0-BEDC3B4750EE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EBEBD11-9554-46DA-961B-B1EFB058BAC5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586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B19BCE0-D3E2-431C-8BD0-BEDC3B4750EE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90EC71-4EB3-4D8E-979A-883092A32207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280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1888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9388" y="1447800"/>
            <a:ext cx="36734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B19BCE0-D3E2-431C-8BD0-BEDC3B4750EE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369492-8D72-4DA8-A769-717C0A18CF4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18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B19BCE0-D3E2-431C-8BD0-BEDC3B4750EE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B550174-6502-4A68-BD48-BD5567A8BA0A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945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B19BCE0-D3E2-431C-8BD0-BEDC3B4750EE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4823389-EFFC-415C-BDAA-78EB0E599B4E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10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B19BCE0-D3E2-431C-8BD0-BEDC3B4750EE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9FB264-53E7-4725-B25F-4CF3132F028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325727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B19BCE0-D3E2-431C-8BD0-BEDC3B4750EE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B00845C-03EF-4A3D-ABC9-1D6EE7366C6E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165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5202E5E-3004-4F61-AE52-8091EA7E7E86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F3BD8DA-3866-4990-9D94-0C04B9F5C021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4859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B19BCE0-D3E2-431C-8BD0-BEDC3B4750EE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BCFAD23-5DC5-4CB9-B6B0-ADD9890861DF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797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B19BCE0-D3E2-431C-8BD0-BEDC3B4750EE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EFF6FA8-E0EB-4746-ACD5-499D19FD2B9E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054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3250" cy="5973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3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B19BCE0-D3E2-431C-8BD0-BEDC3B4750EE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D4B7149-FB81-4F97-9FAD-990201EACB0F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18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5202E5E-3004-4F61-AE52-8091EA7E7E86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592FEB2-A047-4108-855B-78184CD78D53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10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5202E5E-3004-4F61-AE52-8091EA7E7E86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FBBFECA-3410-4D49-AD95-7CD1D45EC9DA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10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5202E5E-3004-4F61-AE52-8091EA7E7E86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15F317-D62A-4DF9-8BFC-AC888C90B94D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915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5202E5E-3004-4F61-AE52-8091EA7E7E86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C43368B-572D-44F3-8EAE-F9CC5BF679D3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18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5202E5E-3004-4F61-AE52-8091EA7E7E86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2FA7A10-0D1A-4E2A-9F2F-663C607D5A7E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9660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5202E5E-3004-4F61-AE52-8091EA7E7E86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D189494-511E-4F94-BA6E-F89348360DDE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5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5202E5E-3004-4F61-AE52-8091EA7E7E86}" type="datetime1">
              <a:rPr lang="en-US" smtClean="0"/>
              <a:pPr lvl="0"/>
              <a:t>12/6/2017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344836B-4FAB-4748-929C-A6B96ADAADC2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9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e 6"/>
          <p:cNvSpPr/>
          <p:nvPr/>
        </p:nvSpPr>
        <p:spPr>
          <a:xfrm>
            <a:off x="-815760" y="-815760"/>
            <a:ext cx="1638360" cy="1638360"/>
          </a:xfrm>
          <a:custGeom>
            <a:avLst>
              <a:gd name="f0" fmla="val 5400000"/>
              <a:gd name="f1" fmla="val 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FCFAF4">
              <a:alpha val="33000"/>
            </a:srgbClr>
          </a:solidFill>
          <a:ln w="3240">
            <a:solidFill>
              <a:srgbClr val="D1C3A0"/>
            </a:solidFill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3" name="Oval 7"/>
          <p:cNvSpPr/>
          <p:nvPr/>
        </p:nvSpPr>
        <p:spPr>
          <a:xfrm>
            <a:off x="168840" y="21240"/>
            <a:ext cx="1701719" cy="17017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27360">
            <a:solidFill>
              <a:srgbClr val="FFF4DD"/>
            </a:solidFill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4" name="Donut 10"/>
          <p:cNvSpPr/>
          <p:nvPr/>
        </p:nvSpPr>
        <p:spPr>
          <a:xfrm rot="2315400">
            <a:off x="183145" y="1055011"/>
            <a:ext cx="1125360" cy="1102320"/>
          </a:xfrm>
          <a:custGeom>
            <a:avLst>
              <a:gd name="f0" fmla="val 54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*/ 5419351 1 1725033"/>
              <a:gd name="f8" fmla="val 10800"/>
              <a:gd name="f9" fmla="val -2147483647"/>
              <a:gd name="f10" fmla="val 2147483647"/>
              <a:gd name="f11" fmla="*/ 10800 10800 1"/>
              <a:gd name="f12" fmla="+- 0 0 0"/>
              <a:gd name="f13" fmla="+- 0 0 360"/>
              <a:gd name="f14" fmla="*/ f4 1 21600"/>
              <a:gd name="f15" fmla="*/ f5 1 21600"/>
              <a:gd name="f16" fmla="pin 0 f0 10800"/>
              <a:gd name="f17" fmla="*/ 0 f7 1"/>
              <a:gd name="f18" fmla="*/ f12 f1 1"/>
              <a:gd name="f19" fmla="*/ f13 f1 1"/>
              <a:gd name="f20" fmla="+- 10800 0 f16"/>
              <a:gd name="f21" fmla="*/ f16 f14 1"/>
              <a:gd name="f22" fmla="*/ 10800 f15 1"/>
              <a:gd name="f23" fmla="*/ 3163 f14 1"/>
              <a:gd name="f24" fmla="*/ 18437 f14 1"/>
              <a:gd name="f25" fmla="*/ 18437 f15 1"/>
              <a:gd name="f26" fmla="*/ 3163 f15 1"/>
              <a:gd name="f27" fmla="*/ f17 1 f3"/>
              <a:gd name="f28" fmla="*/ f18 1 f3"/>
              <a:gd name="f29" fmla="*/ f19 1 f3"/>
              <a:gd name="f30" fmla="*/ 10800 f14 1"/>
              <a:gd name="f31" fmla="*/ 0 f15 1"/>
              <a:gd name="f32" fmla="*/ 0 f14 1"/>
              <a:gd name="f33" fmla="*/ 21600 f15 1"/>
              <a:gd name="f34" fmla="*/ 21600 f14 1"/>
              <a:gd name="f35" fmla="+- 0 0 f27"/>
              <a:gd name="f36" fmla="+- f28 0 f2"/>
              <a:gd name="f37" fmla="+- f29 0 f2"/>
              <a:gd name="f38" fmla="*/ f20 f20 1"/>
              <a:gd name="f39" fmla="*/ f35 f1 1"/>
              <a:gd name="f40" fmla="+- f37 0 f36"/>
              <a:gd name="f41" fmla="*/ f39 1 f7"/>
              <a:gd name="f42" fmla="+- f41 0 f2"/>
              <a:gd name="f43" fmla="cos 1 f42"/>
              <a:gd name="f44" fmla="sin 1 f42"/>
              <a:gd name="f45" fmla="+- 0 0 f43"/>
              <a:gd name="f46" fmla="+- 0 0 f44"/>
              <a:gd name="f47" fmla="*/ 10800 f45 1"/>
              <a:gd name="f48" fmla="*/ 10800 f46 1"/>
              <a:gd name="f49" fmla="*/ f20 f45 1"/>
              <a:gd name="f50" fmla="*/ f20 f46 1"/>
              <a:gd name="f51" fmla="*/ f47 f47 1"/>
              <a:gd name="f52" fmla="*/ f48 f48 1"/>
              <a:gd name="f53" fmla="*/ f49 f49 1"/>
              <a:gd name="f54" fmla="*/ f50 f50 1"/>
              <a:gd name="f55" fmla="+- f51 f52 0"/>
              <a:gd name="f56" fmla="+- f53 f54 0"/>
              <a:gd name="f57" fmla="sqrt f55"/>
              <a:gd name="f58" fmla="sqrt f56"/>
              <a:gd name="f59" fmla="*/ f11 1 f57"/>
              <a:gd name="f60" fmla="*/ f38 1 f58"/>
              <a:gd name="f61" fmla="*/ f45 f59 1"/>
              <a:gd name="f62" fmla="*/ f46 f59 1"/>
              <a:gd name="f63" fmla="*/ f45 f60 1"/>
              <a:gd name="f64" fmla="*/ f46 f60 1"/>
              <a:gd name="f65" fmla="+- 10800 0 f61"/>
              <a:gd name="f66" fmla="+- 10800 0 f62"/>
              <a:gd name="f67" fmla="+- 10800 0 f63"/>
              <a:gd name="f68" fmla="+- 10800 0 f64"/>
            </a:gdLst>
            <a:ahLst>
              <a:ahXY gdRefX="f0" minX="f6" maxX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6">
                <a:pos x="f30" y="f31"/>
              </a:cxn>
              <a:cxn ang="f36">
                <a:pos x="f23" y="f26"/>
              </a:cxn>
              <a:cxn ang="f36">
                <a:pos x="f32" y="f22"/>
              </a:cxn>
              <a:cxn ang="f36">
                <a:pos x="f23" y="f25"/>
              </a:cxn>
              <a:cxn ang="f36">
                <a:pos x="f30" y="f33"/>
              </a:cxn>
              <a:cxn ang="f36">
                <a:pos x="f24" y="f25"/>
              </a:cxn>
              <a:cxn ang="f36">
                <a:pos x="f34" y="f22"/>
              </a:cxn>
              <a:cxn ang="f36">
                <a:pos x="f24" y="f26"/>
              </a:cxn>
            </a:cxnLst>
            <a:rect l="f23" t="f26" r="f24" b="f25"/>
            <a:pathLst>
              <a:path w="21600" h="21600">
                <a:moveTo>
                  <a:pt x="f65" y="f66"/>
                </a:moveTo>
                <a:arcTo wR="f8" hR="f8" stAng="f36" swAng="f40"/>
                <a:close/>
                <a:moveTo>
                  <a:pt x="f67" y="f68"/>
                </a:moveTo>
                <a:arcTo wR="f20" hR="f20" stAng="f36" swAng="f40"/>
              </a:path>
            </a:pathLst>
          </a:custGeom>
          <a:noFill/>
          <a:ln w="7200">
            <a:solidFill>
              <a:srgbClr val="C6B792"/>
            </a:solidFill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1013039" y="0"/>
            <a:ext cx="8130599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6" name="Rectangle 14"/>
          <p:cNvSpPr/>
          <p:nvPr/>
        </p:nvSpPr>
        <p:spPr>
          <a:xfrm>
            <a:off x="1014839" y="0"/>
            <a:ext cx="72720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7" name="Title 13"/>
          <p:cNvSpPr txBox="1">
            <a:spLocks noGrp="1"/>
          </p:cNvSpPr>
          <p:nvPr>
            <p:ph type="title"/>
          </p:nvPr>
        </p:nvSpPr>
        <p:spPr>
          <a:xfrm>
            <a:off x="1432439" y="360000"/>
            <a:ext cx="7406280" cy="14716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b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x-none"/>
              <a:t>Click to edit the title text formatClick to edit Master title style</a:t>
            </a:r>
          </a:p>
        </p:txBody>
      </p:sp>
      <p:sp>
        <p:nvSpPr>
          <p:cNvPr id="8" name="Date Placeholder 6"/>
          <p:cNvSpPr txBox="1">
            <a:spLocks noGrp="1"/>
          </p:cNvSpPr>
          <p:nvPr>
            <p:ph type="dt" sz="half" idx="2"/>
          </p:nvPr>
        </p:nvSpPr>
        <p:spPr>
          <a:xfrm>
            <a:off x="3581279" y="63054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spc="0">
                <a:solidFill>
                  <a:srgbClr val="B5A989"/>
                </a:solidFill>
                <a:latin typeface="Gill Sans MT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B5202E5E-3004-4F61-AE52-8091EA7E7E86}" type="datetime1">
              <a:rPr lang="en-US"/>
              <a:pPr lvl="0"/>
              <a:t>12/6/2017</a:t>
            </a:fld>
            <a:endParaRPr lang="en-US" dirty="0"/>
          </a:p>
        </p:txBody>
      </p:sp>
      <p:sp>
        <p:nvSpPr>
          <p:cNvPr id="9" name="Footer Placeholder 19"/>
          <p:cNvSpPr txBox="1">
            <a:spLocks noGrp="1"/>
          </p:cNvSpPr>
          <p:nvPr>
            <p:ph type="ftr" sz="quarter" idx="3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lvl1pPr lvl="0" rtl="0" hangingPunct="0">
              <a:buNone/>
              <a:tabLst/>
              <a:defRPr lang="en-US" sz="2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Slide Number Placeholder 9"/>
          <p:cNvSpPr txBox="1">
            <a:spLocks noGrp="1"/>
          </p:cNvSpPr>
          <p:nvPr>
            <p:ph type="sldNum" sz="quarter" idx="4"/>
          </p:nvPr>
        </p:nvSpPr>
        <p:spPr>
          <a:xfrm>
            <a:off x="8613720" y="6305400"/>
            <a:ext cx="456839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spc="0">
                <a:solidFill>
                  <a:srgbClr val="B5A989"/>
                </a:solidFill>
                <a:latin typeface="Gill Sans MT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21E98261-D0DC-49DF-8AEA-3D32B0D407B2}" type="slidenum">
              <a:t>‹#›</a:t>
            </a:fld>
            <a:endParaRPr lang="en-US" dirty="0"/>
          </a:p>
        </p:txBody>
      </p:sp>
      <p:sp>
        <p:nvSpPr>
          <p:cNvPr id="11" name="Oval 7"/>
          <p:cNvSpPr/>
          <p:nvPr/>
        </p:nvSpPr>
        <p:spPr>
          <a:xfrm>
            <a:off x="921600" y="1413720"/>
            <a:ext cx="209880" cy="20988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gradFill>
            <a:gsLst>
              <a:gs pos="0">
                <a:srgbClr val="DAF5FE"/>
              </a:gs>
              <a:gs pos="100000">
                <a:srgbClr val="00AAD4"/>
              </a:gs>
            </a:gsLst>
            <a:path path="circle">
              <a:fillToRect l="70000" t="30000" r="30000" b="70000"/>
            </a:path>
          </a:gradFill>
          <a:ln w="2160">
            <a:solidFill>
              <a:srgbClr val="308DA4">
                <a:alpha val="60000"/>
              </a:srgbClr>
            </a:solidFill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12" name="Oval 8"/>
          <p:cNvSpPr/>
          <p:nvPr/>
        </p:nvSpPr>
        <p:spPr>
          <a:xfrm>
            <a:off x="1157040" y="1344960"/>
            <a:ext cx="63720" cy="637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12600">
            <a:solidFill>
              <a:srgbClr val="317F93">
                <a:alpha val="60000"/>
              </a:srgbClr>
            </a:solidFill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13" name="Text Placeholder 12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lvl="0" algn="l" rtl="0" hangingPunct="1">
        <a:spcBef>
          <a:spcPts val="0"/>
        </a:spcBef>
        <a:spcAft>
          <a:spcPts val="0"/>
        </a:spcAft>
        <a:buNone/>
        <a:tabLst/>
        <a:defRPr lang="x-none" sz="4300" b="0" i="0" u="none" strike="noStrike" kern="1200" spc="0">
          <a:ln>
            <a:noFill/>
          </a:ln>
          <a:solidFill>
            <a:srgbClr val="572314"/>
          </a:solidFill>
          <a:latin typeface="Gill Sans MT" pitchFamily="18"/>
          <a:ea typeface="DejaVu Sans" pitchFamily="2"/>
          <a:cs typeface="Lohit Hindi" pitchFamily="2"/>
        </a:defRPr>
      </a:lvl1pPr>
    </p:titleStyle>
    <p:bodyStyle>
      <a:lvl1pPr algn="l" rtl="0" hangingPunct="1">
        <a:lnSpc>
          <a:spcPct val="100000"/>
        </a:lnSpc>
        <a:spcBef>
          <a:spcPts val="0"/>
        </a:spcBef>
        <a:spcAft>
          <a:spcPts val="1417"/>
        </a:spcAft>
        <a:tabLst/>
        <a:defRPr lang="x-none" sz="3200" b="0" i="0" u="none" strike="noStrike" kern="1200" spc="0">
          <a:ln>
            <a:noFill/>
          </a:ln>
          <a:solidFill>
            <a:srgbClr val="000000"/>
          </a:solidFill>
          <a:latin typeface="Gill Sans MT" pitchFamily="18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e 6"/>
          <p:cNvSpPr/>
          <p:nvPr/>
        </p:nvSpPr>
        <p:spPr>
          <a:xfrm>
            <a:off x="-815760" y="-815760"/>
            <a:ext cx="1638360" cy="1638360"/>
          </a:xfrm>
          <a:custGeom>
            <a:avLst>
              <a:gd name="f0" fmla="val 5400000"/>
              <a:gd name="f1" fmla="val 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FCFAF4">
              <a:alpha val="33000"/>
            </a:srgbClr>
          </a:solidFill>
          <a:ln w="3240">
            <a:solidFill>
              <a:srgbClr val="D1C3A0"/>
            </a:solidFill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3" name="Oval 7"/>
          <p:cNvSpPr/>
          <p:nvPr/>
        </p:nvSpPr>
        <p:spPr>
          <a:xfrm>
            <a:off x="168840" y="21240"/>
            <a:ext cx="1701719" cy="17017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27360">
            <a:solidFill>
              <a:srgbClr val="FFF4DD"/>
            </a:solidFill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4" name="Donut 10"/>
          <p:cNvSpPr/>
          <p:nvPr/>
        </p:nvSpPr>
        <p:spPr>
          <a:xfrm rot="2315400">
            <a:off x="183145" y="1055011"/>
            <a:ext cx="1125360" cy="1102320"/>
          </a:xfrm>
          <a:custGeom>
            <a:avLst>
              <a:gd name="f0" fmla="val 54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*/ 5419351 1 1725033"/>
              <a:gd name="f8" fmla="val 10800"/>
              <a:gd name="f9" fmla="val -2147483647"/>
              <a:gd name="f10" fmla="val 2147483647"/>
              <a:gd name="f11" fmla="*/ 10800 10800 1"/>
              <a:gd name="f12" fmla="+- 0 0 0"/>
              <a:gd name="f13" fmla="+- 0 0 360"/>
              <a:gd name="f14" fmla="*/ f4 1 21600"/>
              <a:gd name="f15" fmla="*/ f5 1 21600"/>
              <a:gd name="f16" fmla="pin 0 f0 10800"/>
              <a:gd name="f17" fmla="*/ 0 f7 1"/>
              <a:gd name="f18" fmla="*/ f12 f1 1"/>
              <a:gd name="f19" fmla="*/ f13 f1 1"/>
              <a:gd name="f20" fmla="+- 10800 0 f16"/>
              <a:gd name="f21" fmla="*/ f16 f14 1"/>
              <a:gd name="f22" fmla="*/ 10800 f15 1"/>
              <a:gd name="f23" fmla="*/ 3163 f14 1"/>
              <a:gd name="f24" fmla="*/ 18437 f14 1"/>
              <a:gd name="f25" fmla="*/ 18437 f15 1"/>
              <a:gd name="f26" fmla="*/ 3163 f15 1"/>
              <a:gd name="f27" fmla="*/ f17 1 f3"/>
              <a:gd name="f28" fmla="*/ f18 1 f3"/>
              <a:gd name="f29" fmla="*/ f19 1 f3"/>
              <a:gd name="f30" fmla="*/ 10800 f14 1"/>
              <a:gd name="f31" fmla="*/ 0 f15 1"/>
              <a:gd name="f32" fmla="*/ 0 f14 1"/>
              <a:gd name="f33" fmla="*/ 21600 f15 1"/>
              <a:gd name="f34" fmla="*/ 21600 f14 1"/>
              <a:gd name="f35" fmla="+- 0 0 f27"/>
              <a:gd name="f36" fmla="+- f28 0 f2"/>
              <a:gd name="f37" fmla="+- f29 0 f2"/>
              <a:gd name="f38" fmla="*/ f20 f20 1"/>
              <a:gd name="f39" fmla="*/ f35 f1 1"/>
              <a:gd name="f40" fmla="+- f37 0 f36"/>
              <a:gd name="f41" fmla="*/ f39 1 f7"/>
              <a:gd name="f42" fmla="+- f41 0 f2"/>
              <a:gd name="f43" fmla="cos 1 f42"/>
              <a:gd name="f44" fmla="sin 1 f42"/>
              <a:gd name="f45" fmla="+- 0 0 f43"/>
              <a:gd name="f46" fmla="+- 0 0 f44"/>
              <a:gd name="f47" fmla="*/ 10800 f45 1"/>
              <a:gd name="f48" fmla="*/ 10800 f46 1"/>
              <a:gd name="f49" fmla="*/ f20 f45 1"/>
              <a:gd name="f50" fmla="*/ f20 f46 1"/>
              <a:gd name="f51" fmla="*/ f47 f47 1"/>
              <a:gd name="f52" fmla="*/ f48 f48 1"/>
              <a:gd name="f53" fmla="*/ f49 f49 1"/>
              <a:gd name="f54" fmla="*/ f50 f50 1"/>
              <a:gd name="f55" fmla="+- f51 f52 0"/>
              <a:gd name="f56" fmla="+- f53 f54 0"/>
              <a:gd name="f57" fmla="sqrt f55"/>
              <a:gd name="f58" fmla="sqrt f56"/>
              <a:gd name="f59" fmla="*/ f11 1 f57"/>
              <a:gd name="f60" fmla="*/ f38 1 f58"/>
              <a:gd name="f61" fmla="*/ f45 f59 1"/>
              <a:gd name="f62" fmla="*/ f46 f59 1"/>
              <a:gd name="f63" fmla="*/ f45 f60 1"/>
              <a:gd name="f64" fmla="*/ f46 f60 1"/>
              <a:gd name="f65" fmla="+- 10800 0 f61"/>
              <a:gd name="f66" fmla="+- 10800 0 f62"/>
              <a:gd name="f67" fmla="+- 10800 0 f63"/>
              <a:gd name="f68" fmla="+- 10800 0 f64"/>
            </a:gdLst>
            <a:ahLst>
              <a:ahXY gdRefX="f0" minX="f6" maxX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6">
                <a:pos x="f30" y="f31"/>
              </a:cxn>
              <a:cxn ang="f36">
                <a:pos x="f23" y="f26"/>
              </a:cxn>
              <a:cxn ang="f36">
                <a:pos x="f32" y="f22"/>
              </a:cxn>
              <a:cxn ang="f36">
                <a:pos x="f23" y="f25"/>
              </a:cxn>
              <a:cxn ang="f36">
                <a:pos x="f30" y="f33"/>
              </a:cxn>
              <a:cxn ang="f36">
                <a:pos x="f24" y="f25"/>
              </a:cxn>
              <a:cxn ang="f36">
                <a:pos x="f34" y="f22"/>
              </a:cxn>
              <a:cxn ang="f36">
                <a:pos x="f24" y="f26"/>
              </a:cxn>
            </a:cxnLst>
            <a:rect l="f23" t="f26" r="f24" b="f25"/>
            <a:pathLst>
              <a:path w="21600" h="21600">
                <a:moveTo>
                  <a:pt x="f65" y="f66"/>
                </a:moveTo>
                <a:arcTo wR="f8" hR="f8" stAng="f36" swAng="f40"/>
                <a:close/>
                <a:moveTo>
                  <a:pt x="f67" y="f68"/>
                </a:moveTo>
                <a:arcTo wR="f20" hR="f20" stAng="f36" swAng="f40"/>
              </a:path>
            </a:pathLst>
          </a:custGeom>
          <a:noFill/>
          <a:ln w="7200">
            <a:solidFill>
              <a:srgbClr val="C6B792"/>
            </a:solidFill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1013039" y="0"/>
            <a:ext cx="8130599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6" name="Rectangle 14"/>
          <p:cNvSpPr/>
          <p:nvPr/>
        </p:nvSpPr>
        <p:spPr>
          <a:xfrm>
            <a:off x="1014839" y="0"/>
            <a:ext cx="72720" cy="685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Lohit Hindi" pitchFamily="2"/>
            </a:endParaRPr>
          </a:p>
        </p:txBody>
      </p:sp>
      <p:sp>
        <p:nvSpPr>
          <p:cNvPr id="7" name="Title 1"/>
          <p:cNvSpPr txBox="1"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x-none"/>
              <a:t>Click to edit the title text formatClick to edit Master title style</a:t>
            </a:r>
          </a:p>
        </p:txBody>
      </p:sp>
      <p:sp>
        <p:nvSpPr>
          <p:cNvPr id="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435680" y="1447919"/>
            <a:ext cx="7497720" cy="48002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lvl="0"/>
            <a:r>
              <a:rPr lang="en-US"/>
              <a:t>Click to edit the outline text format</a:t>
            </a:r>
          </a:p>
          <a:p>
            <a:pPr lvl="1"/>
            <a:r>
              <a:rPr lang="en-US"/>
              <a:t>Second Outline Level</a:t>
            </a:r>
          </a:p>
          <a:p>
            <a:pPr lvl="2"/>
            <a:r>
              <a:rPr lang="en-US"/>
              <a:t>Third Outline Level</a:t>
            </a:r>
          </a:p>
          <a:p>
            <a:pPr lvl="3"/>
            <a:r>
              <a:rPr lang="en-US"/>
              <a:t>Fourth Outline Level</a:t>
            </a:r>
          </a:p>
          <a:p>
            <a:pPr lvl="4"/>
            <a:r>
              <a:rPr lang="en-US"/>
              <a:t>Fifth Outline Level</a:t>
            </a:r>
          </a:p>
          <a:p>
            <a:pPr lvl="5"/>
            <a:r>
              <a:rPr lang="en-US"/>
              <a:t>Sixth Outline Level</a:t>
            </a:r>
          </a:p>
          <a:p>
            <a:pPr lvl="6"/>
            <a:r>
              <a:rPr lang="en-US"/>
              <a:t>Seventh Outline Level</a:t>
            </a:r>
          </a:p>
          <a:p>
            <a:pPr lvl="7"/>
            <a:r>
              <a:rPr lang="en-US"/>
              <a:t>Eighth Outline Level</a:t>
            </a:r>
          </a:p>
          <a:p>
            <a:pPr lvl="0"/>
            <a:r>
              <a:rPr lang="en-US"/>
              <a:t>Ninth Outline LevelClick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1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  <a:p>
            <a:pPr lvl="3"/>
            <a:r>
              <a:rPr lang="en-US"/>
              <a:t>Fifth level</a:t>
            </a:r>
          </a:p>
        </p:txBody>
      </p:sp>
      <p:sp>
        <p:nvSpPr>
          <p:cNvPr id="9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3581279" y="630540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spc="0">
                <a:solidFill>
                  <a:srgbClr val="B5A989"/>
                </a:solidFill>
                <a:latin typeface="Gill Sans MT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AB19BCE0-D3E2-431C-8BD0-BEDC3B4750EE}" type="datetime1">
              <a:rPr lang="en-US"/>
              <a:pPr lvl="0"/>
              <a:t>12/6/2017</a:t>
            </a:fld>
            <a:endParaRPr lang="en-US" dirty="0"/>
          </a:p>
        </p:txBody>
      </p:sp>
      <p:sp>
        <p:nvSpPr>
          <p:cNvPr id="10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lvl1pPr lvl="0" rtl="0" hangingPunct="0">
              <a:buNone/>
              <a:tabLst/>
              <a:defRPr lang="en-US" sz="2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3720" y="6305400"/>
            <a:ext cx="456839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spc="0">
                <a:solidFill>
                  <a:srgbClr val="B5A989"/>
                </a:solidFill>
                <a:latin typeface="Gill Sans MT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70E6D8EF-3819-4B84-81FB-EF6EAF0F2D47}" type="slidenum"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lvl="0" algn="l" rtl="0" hangingPunct="1">
        <a:spcBef>
          <a:spcPts val="0"/>
        </a:spcBef>
        <a:spcAft>
          <a:spcPts val="0"/>
        </a:spcAft>
        <a:buNone/>
        <a:tabLst/>
        <a:defRPr lang="x-none" sz="4300" b="0" i="0" u="none" strike="noStrike" kern="1200" spc="0">
          <a:ln>
            <a:noFill/>
          </a:ln>
          <a:solidFill>
            <a:srgbClr val="572314"/>
          </a:solidFill>
          <a:latin typeface="Gill Sans MT" pitchFamily="18"/>
          <a:ea typeface="DejaVu Sans" pitchFamily="2"/>
          <a:cs typeface="Lohit Hindi" pitchFamily="2"/>
        </a:defRPr>
      </a:lvl1pPr>
    </p:titleStyle>
    <p:bodyStyle>
      <a:lvl1pPr lvl="0" rtl="0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1pPr>
      <a:lvl2pPr lvl="1" rtl="0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2pPr>
      <a:lvl3pPr lvl="2" rtl="0">
        <a:buSzPct val="75000"/>
        <a:buFont typeface="StarSymbol"/>
        <a:buChar char="–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3pPr>
      <a:lvl4pPr lvl="3" rtl="0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4pPr>
      <a:lvl5pPr lvl="4" rtl="0">
        <a:buSzPct val="75000"/>
        <a:buFont typeface="StarSymbol"/>
        <a:buChar char="–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5pPr>
      <a:lvl6pPr lvl="5" rtl="0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6pPr>
      <a:lvl7pPr lvl="6" rtl="0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7pPr>
      <a:lvl8pPr lvl="7" rtl="0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8pPr>
      <a:lvl9pPr marL="0" marR="0" lvl="0" indent="0" algn="l" rtl="0" hangingPunct="1">
        <a:lnSpc>
          <a:spcPct val="100000"/>
        </a:lnSpc>
        <a:spcBef>
          <a:spcPts val="601"/>
        </a:spcBef>
        <a:spcAft>
          <a:spcPts val="1417"/>
        </a:spcAft>
        <a:buClr>
          <a:srgbClr val="3891A7"/>
        </a:buClr>
        <a:buSzPct val="80000"/>
        <a:buFont typeface="Wingdings 2"/>
        <a:buChar char=""/>
        <a:tabLst/>
        <a:defRPr lang="en-US" sz="3200" b="0" i="0" u="none" strike="noStrike" spc="0">
          <a:solidFill>
            <a:srgbClr val="000000"/>
          </a:solidFill>
          <a:latin typeface="Gill Sans MT" pitchFamily="18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xtranet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xtranet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xtranet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xtranet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xtranet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xtranet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r.wikipedia.org/wiki/Intrane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75656" y="1772816"/>
            <a:ext cx="6552728" cy="2016224"/>
          </a:xfrm>
        </p:spPr>
        <p:txBody>
          <a:bodyPr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sr-Cyrl-RS" dirty="0"/>
              <a:t>Електронско пословање</a:t>
            </a:r>
            <a:br>
              <a:rPr lang="sr-Cyrl-RS" dirty="0"/>
            </a:br>
            <a:br>
              <a:rPr lang="sr-Cyrl-RS" dirty="0"/>
            </a:br>
            <a:r>
              <a:rPr lang="sr-Cyrl-RS" dirty="0"/>
              <a:t>Интранет - екстранет</a:t>
            </a:r>
            <a:endParaRPr lang="x-none" dirty="0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4499992" y="4941168"/>
            <a:ext cx="3664136" cy="68544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27360" lvl="0" indent="0" algn="r" hangingPunct="0">
              <a:buNone/>
            </a:pPr>
            <a:r>
              <a:rPr lang="en-US" sz="2600" dirty="0" err="1">
                <a:solidFill>
                  <a:srgbClr val="361309"/>
                </a:solidFill>
                <a:latin typeface="Arial" pitchFamily="18"/>
              </a:rPr>
              <a:t>Др</a:t>
            </a:r>
            <a:r>
              <a:rPr lang="en-US" sz="2600" dirty="0">
                <a:solidFill>
                  <a:srgbClr val="361309"/>
                </a:solidFill>
                <a:latin typeface="Arial" pitchFamily="18"/>
              </a:rPr>
              <a:t> </a:t>
            </a:r>
            <a:r>
              <a:rPr lang="en-US" sz="2600" dirty="0" err="1">
                <a:solidFill>
                  <a:srgbClr val="361309"/>
                </a:solidFill>
                <a:latin typeface="Arial" pitchFamily="18"/>
              </a:rPr>
              <a:t>Зоран</a:t>
            </a:r>
            <a:r>
              <a:rPr lang="en-US" sz="2600" dirty="0">
                <a:solidFill>
                  <a:srgbClr val="361309"/>
                </a:solidFill>
                <a:latin typeface="Arial" pitchFamily="18"/>
              </a:rPr>
              <a:t> </a:t>
            </a:r>
            <a:r>
              <a:rPr lang="en-US" sz="2600" dirty="0" err="1">
                <a:solidFill>
                  <a:srgbClr val="361309"/>
                </a:solidFill>
                <a:latin typeface="Arial" pitchFamily="18"/>
              </a:rPr>
              <a:t>Чекеревац</a:t>
            </a:r>
            <a:endParaRPr lang="en-US" sz="2600" dirty="0">
              <a:solidFill>
                <a:srgbClr val="361309"/>
              </a:solidFill>
              <a:latin typeface="Arial" pitchFamily="1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- корис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Интранет</a:t>
            </a:r>
            <a:r>
              <a:rPr lang="x-none"/>
              <a:t> - користи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971600" y="1357200"/>
            <a:ext cx="7686400" cy="514332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AutoNum type="arabicPeriod" startAt="5"/>
            </a:pPr>
            <a:r>
              <a:rPr lang="ru-RU" sz="2800" b="1" dirty="0"/>
              <a:t>Пословање и управљање</a:t>
            </a:r>
            <a:r>
              <a:rPr lang="ru-RU" sz="2800" dirty="0"/>
              <a:t>: Интранет се такође користи као платформа за развој и имплементацију програма за подршку пословању и доношењу одлука код фирми које су оријентисане ка Интернет пословању.</a:t>
            </a:r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AutoNum type="arabicPeriod" startAt="5"/>
            </a:pPr>
            <a:r>
              <a:rPr lang="ru-RU" sz="2800" b="1" dirty="0"/>
              <a:t>Исплативост</a:t>
            </a:r>
            <a:r>
              <a:rPr lang="ru-RU" sz="2800" dirty="0"/>
              <a:t>: Корисници могу да виде информације и податаке путем веб-прегледача уместо да прегледају физичка документа као што су приручници процедуре, интерни телефонски именик и различит</a:t>
            </a:r>
            <a:r>
              <a:rPr lang="sr-Cyrl-RS" sz="2800" dirty="0"/>
              <a:t>и</a:t>
            </a:r>
            <a:r>
              <a:rPr lang="ru-RU" sz="2800" dirty="0"/>
              <a:t> формулари.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- корис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Интранет</a:t>
            </a:r>
            <a:r>
              <a:rPr lang="x-none"/>
              <a:t> - користи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160280" y="1357200"/>
            <a:ext cx="7497720" cy="514332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AutoNum type="arabicPeriod" startAt="7"/>
              <a:tabLst>
                <a:tab pos="355600" algn="l"/>
              </a:tabLst>
            </a:pPr>
            <a:r>
              <a:rPr lang="ru-RU" sz="2800" b="1" dirty="0"/>
              <a:t>Промовисање заједничке корпоративне културе</a:t>
            </a:r>
            <a:r>
              <a:rPr lang="ru-RU" sz="2800" dirty="0"/>
              <a:t>: Сваки корисник гледа исте податке унутар интранета.</a:t>
            </a:r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AutoNum type="arabicPeriod" startAt="7"/>
              <a:tabLst>
                <a:tab pos="355600" algn="l"/>
              </a:tabLst>
            </a:pPr>
            <a:r>
              <a:rPr lang="ru-RU" sz="2800" b="1" dirty="0"/>
              <a:t>Побољшање сарадње</a:t>
            </a:r>
            <a:r>
              <a:rPr lang="ru-RU" sz="2800" dirty="0"/>
              <a:t>: Тимски рад је подржан информацијама које су лако доступне свим овлашћеним корисницима.</a:t>
            </a:r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AutoNum type="arabicPeriod" startAt="7"/>
              <a:tabLst>
                <a:tab pos="355600" algn="l"/>
              </a:tabLst>
            </a:pPr>
            <a:r>
              <a:rPr lang="ru-RU" sz="2800" b="1" dirty="0"/>
              <a:t>Способност рада на више платформи</a:t>
            </a:r>
            <a:r>
              <a:rPr lang="ru-RU" sz="2800" dirty="0"/>
              <a:t>: Доступни су веб-прегледачи за </a:t>
            </a:r>
            <a:r>
              <a:rPr lang="sr-Latn-RS" sz="2800" dirty="0">
                <a:latin typeface="Gill Sans MT" pitchFamily="18"/>
              </a:rPr>
              <a:t>Windows, Mac </a:t>
            </a:r>
            <a:r>
              <a:rPr lang="ru-RU" sz="2800" dirty="0"/>
              <a:t>и </a:t>
            </a:r>
            <a:r>
              <a:rPr lang="sr-Latn-RS" sz="2800" dirty="0">
                <a:latin typeface="Gill Sans MT" pitchFamily="18"/>
              </a:rPr>
              <a:t>UNIX </a:t>
            </a:r>
            <a:r>
              <a:rPr lang="ru-RU" sz="2800" dirty="0"/>
              <a:t>који су међусобно компатибилни</a:t>
            </a:r>
            <a:r>
              <a:rPr lang="sr-Latn-RS" sz="2800" dirty="0"/>
              <a:t>,</a:t>
            </a:r>
            <a:r>
              <a:rPr lang="ru-RU" sz="2800" dirty="0"/>
              <a:t> јер подржавају исти стандард.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– планирање и креира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200" dirty="0">
                <a:hlinkClick r:id="rId3"/>
              </a:rPr>
              <a:t>Интранет</a:t>
            </a:r>
            <a:r>
              <a:rPr lang="x-none" sz="3200" dirty="0"/>
              <a:t> – планирање и креирање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160280" y="1357200"/>
            <a:ext cx="7497720" cy="514332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0" lvl="0" indent="0" algn="just">
              <a:spcBef>
                <a:spcPts val="601"/>
              </a:spcBef>
              <a:buNone/>
            </a:pPr>
            <a:r>
              <a:rPr lang="ru-RU" sz="2800" dirty="0"/>
              <a:t>Већина организација улаже знатне ресурсе у планирање и реализацију својих интранета, јер је то од стратешке важности за успех организације. При планирању су укључене и теме попут:</a:t>
            </a:r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Сврха и циљеви интранета</a:t>
            </a:r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Лица или тела одговорна за имплементацију и управљање</a:t>
            </a:r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План </a:t>
            </a:r>
            <a:r>
              <a:rPr lang="ru-RU" sz="2800" dirty="0" err="1"/>
              <a:t>имплементације</a:t>
            </a:r>
            <a:r>
              <a:rPr lang="ru-RU" sz="2800" dirty="0"/>
              <a:t> и рокови употребе постојећих система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– планирање и креира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200">
                <a:hlinkClick r:id="rId3"/>
              </a:rPr>
              <a:t>Интранет</a:t>
            </a:r>
            <a:r>
              <a:rPr lang="x-none" sz="3200"/>
              <a:t> – планирање и креирање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971600" y="1340768"/>
            <a:ext cx="7686400" cy="514332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Дефинисање и имплементација безбедности интранета.</a:t>
            </a:r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Како га обезбедити унутар граница законских и других ограничења</a:t>
            </a:r>
            <a:r>
              <a:rPr lang="sr-Latn-RS" sz="2800" dirty="0"/>
              <a:t>?</a:t>
            </a:r>
            <a:endParaRPr lang="ru-RU" sz="2800" dirty="0"/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Жељени степен интерактивности (нпр. </a:t>
            </a:r>
            <a:r>
              <a:rPr lang="sr-Latn-RS" sz="2800" dirty="0"/>
              <a:t>„</a:t>
            </a:r>
            <a:r>
              <a:rPr lang="ru-RU" sz="2800" dirty="0"/>
              <a:t>он-</a:t>
            </a:r>
            <a:r>
              <a:rPr lang="ru-RU" sz="2800" dirty="0" err="1"/>
              <a:t>лајн</a:t>
            </a:r>
            <a:r>
              <a:rPr lang="sr-Latn-RS" sz="2800" dirty="0"/>
              <a:t>“</a:t>
            </a:r>
            <a:r>
              <a:rPr lang="ru-RU" sz="2800" dirty="0"/>
              <a:t> обрасци).</a:t>
            </a:r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Да ли ће унос нових података и ажурирање постојећих података бити централно контролисани или не.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– планирање и креира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200">
                <a:hlinkClick r:id="rId3"/>
              </a:rPr>
              <a:t>Интранет</a:t>
            </a:r>
            <a:r>
              <a:rPr lang="x-none" sz="3200"/>
              <a:t> – планирање и креирање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187624" y="1844824"/>
            <a:ext cx="7677878" cy="4495248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0" lvl="0" indent="0" algn="just">
              <a:spcBef>
                <a:spcPts val="601"/>
              </a:spcBef>
              <a:buClr>
                <a:srgbClr val="3891A7"/>
              </a:buClr>
              <a:buSzPct val="80000"/>
              <a:buNone/>
            </a:pPr>
            <a:r>
              <a:rPr lang="ru-RU" sz="2800" dirty="0"/>
              <a:t>Поред наведених ту су и одлуке везане за хардвер и софтвер, као и одлуке о садржајима управљања (попут доброг укуса, </a:t>
            </a:r>
            <a:r>
              <a:rPr lang="sr-Latn-RS" sz="2800" dirty="0"/>
              <a:t> </a:t>
            </a:r>
            <a:r>
              <a:rPr lang="ru-RU" sz="2800" dirty="0"/>
              <a:t>малтретирања, </a:t>
            </a:r>
            <a:r>
              <a:rPr lang="sr-Latn-RS" sz="2800" dirty="0"/>
              <a:t> </a:t>
            </a:r>
            <a:r>
              <a:rPr lang="ru-RU" sz="2800" dirty="0" err="1"/>
              <a:t>поверљивости</a:t>
            </a:r>
            <a:r>
              <a:rPr lang="ru-RU" sz="2800" dirty="0"/>
              <a:t>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200" dirty="0">
                <a:hlinkClick r:id="rId3"/>
              </a:rPr>
              <a:t>Интранет</a:t>
            </a:r>
            <a:r>
              <a:rPr lang="x-none" sz="3200" dirty="0"/>
              <a:t> – </a:t>
            </a:r>
            <a:r>
              <a:rPr lang="sr-Cyrl-RS" sz="3200" dirty="0"/>
              <a:t>имплементација</a:t>
            </a:r>
            <a:endParaRPr lang="x-none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971600" y="1417320"/>
            <a:ext cx="7848872" cy="4850744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0" lvl="0" indent="0" algn="just">
              <a:spcBef>
                <a:spcPts val="601"/>
              </a:spcBef>
              <a:buClr>
                <a:srgbClr val="3891A7"/>
              </a:buClr>
              <a:buSzPct val="80000"/>
              <a:buNone/>
            </a:pPr>
            <a:r>
              <a:rPr lang="ru-RU" sz="2800" dirty="0"/>
              <a:t>Сама имплементација укључује кораке као што су:</a:t>
            </a:r>
          </a:p>
          <a:p>
            <a:pPr marL="354013" lvl="1" indent="-354013" algn="just">
              <a:spcBef>
                <a:spcPts val="550"/>
              </a:spcBef>
              <a:spcAft>
                <a:spcPts val="1417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ru-RU" sz="2800" dirty="0"/>
              <a:t>Ангажовање корисника при идентификацији његових потреба;</a:t>
            </a:r>
          </a:p>
          <a:p>
            <a:pPr marL="354013" lvl="1" indent="-354013" algn="just">
              <a:spcBef>
                <a:spcPts val="550"/>
              </a:spcBef>
              <a:spcAft>
                <a:spcPts val="1417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ru-RU" sz="2800" dirty="0"/>
              <a:t>Опремање сервера потребним хардвером и софтвером;</a:t>
            </a:r>
          </a:p>
          <a:p>
            <a:pPr marL="354013" lvl="1" indent="-354013" algn="just">
              <a:spcBef>
                <a:spcPts val="550"/>
              </a:spcBef>
              <a:spcAft>
                <a:spcPts val="1417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ru-RU" sz="2800" dirty="0"/>
              <a:t>Подешавање приступа серверу применом TCP/IP мрежа.</a:t>
            </a:r>
          </a:p>
        </p:txBody>
      </p:sp>
    </p:spTree>
    <p:extLst>
      <p:ext uri="{BB962C8B-B14F-4D97-AF65-F5344CB8AC3E}">
        <p14:creationId xmlns:p14="http://schemas.microsoft.com/office/powerpoint/2010/main" val="1524441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– планирање и креира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sz="3200" dirty="0">
                <a:hlinkClick r:id="rId3"/>
              </a:rPr>
              <a:t>Интранет</a:t>
            </a:r>
            <a:r>
              <a:rPr lang="x-none" sz="3200" dirty="0"/>
              <a:t> – </a:t>
            </a:r>
            <a:r>
              <a:rPr lang="sr-Cyrl-RS" sz="3200" dirty="0"/>
              <a:t>имплементација</a:t>
            </a:r>
            <a:endParaRPr lang="x-none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971600" y="2276872"/>
            <a:ext cx="7686039" cy="3096344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457200" lvl="1" indent="-457200" algn="just">
              <a:spcBef>
                <a:spcPts val="550"/>
              </a:spcBef>
              <a:spcAft>
                <a:spcPts val="1417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ru-RU" sz="2800" dirty="0"/>
              <a:t>Инсталисање потребних корисничких апликација на рачунарима.</a:t>
            </a:r>
          </a:p>
          <a:p>
            <a:pPr marL="457200" lvl="1" indent="-457200" algn="just">
              <a:spcBef>
                <a:spcPts val="550"/>
              </a:spcBef>
              <a:spcAft>
                <a:spcPts val="1417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ru-RU" sz="2800" dirty="0" err="1"/>
              <a:t>Израда</a:t>
            </a:r>
            <a:r>
              <a:rPr lang="ru-RU" sz="2800" dirty="0"/>
              <a:t> шаблона документа чији ће садржај бити хостован</a:t>
            </a:r>
          </a:p>
          <a:p>
            <a:pPr marL="457200" lvl="1" indent="-457200" algn="just">
              <a:spcBef>
                <a:spcPts val="550"/>
              </a:spcBef>
              <a:spcAft>
                <a:spcPts val="1417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ru-RU" sz="2800" dirty="0"/>
              <a:t>Учешће корисника у тестирању и промовисању коришћења интранета.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Екстранет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043608" y="1447919"/>
            <a:ext cx="7889792" cy="480024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0" lvl="0" indent="0" algn="just">
              <a:spcBef>
                <a:spcPts val="601"/>
              </a:spcBef>
              <a:buNone/>
            </a:pPr>
            <a:r>
              <a:rPr lang="ru-RU" dirty="0"/>
              <a:t>Екстранет је приватна мрежа</a:t>
            </a:r>
            <a:r>
              <a:rPr lang="sr-Latn-RS" dirty="0"/>
              <a:t> </a:t>
            </a:r>
            <a:r>
              <a:rPr lang="ru-RU" dirty="0"/>
              <a:t>са ограниченим приступом унутар једног предузећа која уз помоћ интернет протокола, клијент/сервер архитектуре и јавног телекомуникационог система учествује у информисању као и у пословним операцијама с добављачима, купцима и пословним партнерима, али и </a:t>
            </a:r>
            <a:r>
              <a:rPr lang="sr-Cyrl-RS" dirty="0"/>
              <a:t>у</a:t>
            </a:r>
            <a:r>
              <a:rPr lang="ru-RU" dirty="0"/>
              <a:t> другим активностима.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Екстранет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79512" y="1052736"/>
            <a:ext cx="8753888" cy="5688632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4013" lvl="0" indent="-354013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Екстранет се може сматрати и делом фирминог интранета који се преко Интернета протеже и изван компаније. </a:t>
            </a:r>
          </a:p>
          <a:p>
            <a:pPr marL="354013" lvl="0" indent="-354013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Окарактерисан је као „</a:t>
            </a:r>
            <a:r>
              <a:rPr lang="ru-RU" sz="2800" dirty="0">
                <a:solidFill>
                  <a:srgbClr val="FF0000"/>
                </a:solidFill>
              </a:rPr>
              <a:t>место под присмотром</a:t>
            </a:r>
            <a:r>
              <a:rPr lang="ru-RU" sz="2800" dirty="0"/>
              <a:t>“ у којем је Интернет схваћен као клијент уз чију помоћ остале компаније са правом приступа могу ступити у контакт с дотичном компанијом.</a:t>
            </a:r>
          </a:p>
          <a:p>
            <a:pPr marL="354013" lvl="0" indent="-354013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Укратко, екстранет се сматра приватним интранетом који је приказан на Интернету и који уз помоћ администратора контролише приступ па није свима доступан.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Екстранет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214200" y="980728"/>
            <a:ext cx="8715240" cy="5662352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0" lvl="0" indent="0" algn="just">
              <a:spcBef>
                <a:spcPts val="601"/>
              </a:spcBef>
              <a:buNone/>
            </a:pPr>
            <a:r>
              <a:rPr lang="ru-RU" sz="2200" dirty="0"/>
              <a:t>Током касних 90-их година прошлог века неколико компанија је почело да користи назив „екстранет“ како би описале централно складиште података са базом података намењеном за приступ ауторизованим члановима партнерске компаније.</a:t>
            </a:r>
          </a:p>
          <a:p>
            <a:pPr marL="0" lvl="0" indent="0" algn="just">
              <a:spcBef>
                <a:spcPts val="601"/>
              </a:spcBef>
              <a:buNone/>
            </a:pPr>
            <a:r>
              <a:rPr lang="ru-RU" sz="2200" dirty="0"/>
              <a:t>По многима, реч екстранет је само „модеран назив“ који описује нешто што се ради већ деценијама: међусобно повезивање као стварање личне приватне мреже.</a:t>
            </a:r>
          </a:p>
          <a:p>
            <a:pPr marL="0" lvl="0" indent="0" algn="just">
              <a:spcBef>
                <a:spcPts val="601"/>
              </a:spcBef>
              <a:buNone/>
            </a:pPr>
            <a:r>
              <a:rPr lang="ru-RU" sz="2200" dirty="0"/>
              <a:t>Као разлика томе наводи се како је код екстранета приказ осигуран преко мреже, а не преко „физичке линије“ („</a:t>
            </a:r>
            <a:r>
              <a:rPr lang="ru-RU" sz="2200" dirty="0">
                <a:solidFill>
                  <a:srgbClr val="0070C0"/>
                </a:solidFill>
              </a:rPr>
              <a:t>physical line</a:t>
            </a:r>
            <a:r>
              <a:rPr lang="ru-RU" sz="2200" dirty="0"/>
              <a:t>“).</a:t>
            </a:r>
          </a:p>
          <a:p>
            <a:pPr marL="0" lvl="0" indent="0" algn="just">
              <a:spcBef>
                <a:spcPts val="601"/>
              </a:spcBef>
              <a:buNone/>
            </a:pPr>
            <a:r>
              <a:rPr lang="ru-RU" sz="2200" dirty="0"/>
              <a:t>Као објашњење, RFC 4364</a:t>
            </a:r>
            <a:r>
              <a:rPr lang="sr-Latn-RS" sz="2200" dirty="0"/>
              <a:t> (</a:t>
            </a:r>
            <a:r>
              <a:rPr lang="sr-Latn-RS" sz="2400" dirty="0"/>
              <a:t>Request for Comments)</a:t>
            </a:r>
            <a:r>
              <a:rPr lang="ru-RU" sz="2200" dirty="0"/>
              <a:t> каже: „Ако су сви делови приватне мреже у власништву једне компаније говоримо о интранету, а ако је сегмент тога видљив другом предузећу или компанији реч је о екстранету.“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Интранет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178736" y="1124744"/>
            <a:ext cx="7497720" cy="5472608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4013" lvl="0" indent="-354013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Интранет је коришћење технологија базираних на Интернету</a:t>
            </a:r>
            <a:r>
              <a:rPr lang="sr-Latn-RS" sz="2800" dirty="0"/>
              <a:t>,</a:t>
            </a:r>
            <a:r>
              <a:rPr lang="ru-RU" sz="2800" dirty="0"/>
              <a:t> у оквиру организације, са циљем подршке комуникацији и приступу информацијама.</a:t>
            </a:r>
          </a:p>
          <a:p>
            <a:pPr marL="354013" lvl="0" indent="-354013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Може се рећи да је Интранет „приватни Интернет“.</a:t>
            </a:r>
          </a:p>
          <a:p>
            <a:pPr marL="354013" lvl="0" indent="-354013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Термин је први пут употребљен 1995. године у  </a:t>
            </a:r>
            <a:r>
              <a:rPr lang="sr-Latn-RS" sz="2800" dirty="0">
                <a:latin typeface="Gill Sans MT" pitchFamily="18"/>
              </a:rPr>
              <a:t>Digital News &amp; Review </a:t>
            </a:r>
            <a:r>
              <a:rPr lang="ru-RU" sz="2800" dirty="0"/>
              <a:t>у тексту аутора </a:t>
            </a:r>
            <a:r>
              <a:rPr lang="sr-Latn-RS" sz="2800" dirty="0">
                <a:latin typeface="Gill Sans MT" pitchFamily="18"/>
              </a:rPr>
              <a:t>Stephen Lawton „Intranets Fuel Growth of Internet Access Tools“ </a:t>
            </a:r>
            <a:r>
              <a:rPr lang="sr-Latn-RS" sz="2400" dirty="0">
                <a:solidFill>
                  <a:srgbClr val="0070C0"/>
                </a:solidFill>
                <a:latin typeface="Gill Sans MT" pitchFamily="18"/>
              </a:rPr>
              <a:t>(</a:t>
            </a:r>
            <a:r>
              <a:rPr lang="sr-Cyrl-RS" sz="2400" dirty="0">
                <a:solidFill>
                  <a:srgbClr val="0070C0"/>
                </a:solidFill>
                <a:latin typeface="Gill Sans MT" pitchFamily="18"/>
              </a:rPr>
              <a:t>Интранети су гориво раста алата за приступ Интернету)</a:t>
            </a:r>
            <a:r>
              <a:rPr lang="sr-Latn-RS" sz="2800" dirty="0">
                <a:latin typeface="Gill Sans MT" pitchFamily="18"/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- Употреб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Екстранет</a:t>
            </a:r>
            <a:r>
              <a:rPr lang="x-none"/>
              <a:t> - Употреба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428760" y="1268760"/>
            <a:ext cx="8500680" cy="5374679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531720" lvl="0" indent="-448919" algn="just">
              <a:spcBef>
                <a:spcPts val="601"/>
              </a:spcBef>
              <a:spcAft>
                <a:spcPts val="0"/>
              </a:spcAft>
              <a:buNone/>
            </a:pPr>
            <a:r>
              <a:rPr lang="ru-RU" sz="2800" dirty="0"/>
              <a:t>•</a:t>
            </a:r>
            <a:r>
              <a:rPr lang="ru-RU" sz="2300" dirty="0"/>
              <a:t>	</a:t>
            </a:r>
            <a:r>
              <a:rPr lang="ru-RU" sz="2800" dirty="0"/>
              <a:t>Размена велике количине података</a:t>
            </a:r>
          </a:p>
          <a:p>
            <a:pPr marL="531720" lvl="0" indent="-448919" algn="just">
              <a:spcBef>
                <a:spcPts val="601"/>
              </a:spcBef>
              <a:spcAft>
                <a:spcPts val="0"/>
              </a:spcAft>
              <a:buNone/>
            </a:pPr>
            <a:r>
              <a:rPr lang="ru-RU" sz="2800" dirty="0"/>
              <a:t>•	Дељење каталога производа свим партнерима и онима задуженим за продају</a:t>
            </a:r>
          </a:p>
          <a:p>
            <a:pPr marL="531720" lvl="0" indent="-448919" algn="just">
              <a:spcBef>
                <a:spcPts val="601"/>
              </a:spcBef>
              <a:spcAft>
                <a:spcPts val="0"/>
              </a:spcAft>
              <a:buNone/>
            </a:pPr>
            <a:r>
              <a:rPr lang="ru-RU" sz="2800" dirty="0"/>
              <a:t>•	Сaрађивање с компанијама с истим гранама развоја</a:t>
            </a:r>
          </a:p>
          <a:p>
            <a:pPr marL="531720" lvl="0" indent="-448919" algn="just">
              <a:spcBef>
                <a:spcPts val="601"/>
              </a:spcBef>
              <a:spcAft>
                <a:spcPts val="0"/>
              </a:spcAft>
              <a:buNone/>
            </a:pPr>
            <a:r>
              <a:rPr lang="ru-RU" sz="2800" dirty="0"/>
              <a:t>•	Заједничко развијање програма и идеја с осталим компанијама</a:t>
            </a:r>
          </a:p>
          <a:p>
            <a:pPr marL="531720" lvl="0" indent="-448919" algn="just">
              <a:spcBef>
                <a:spcPts val="601"/>
              </a:spcBef>
              <a:spcAft>
                <a:spcPts val="0"/>
              </a:spcAft>
              <a:buNone/>
            </a:pPr>
            <a:r>
              <a:rPr lang="ru-RU" sz="2800" dirty="0"/>
              <a:t>•	Размењивање новости између партнерских компанија</a:t>
            </a:r>
          </a:p>
          <a:p>
            <a:pPr marL="531720" lvl="0" indent="-448919" algn="just">
              <a:spcBef>
                <a:spcPts val="601"/>
              </a:spcBef>
              <a:spcAft>
                <a:spcPts val="0"/>
              </a:spcAft>
              <a:buNone/>
            </a:pPr>
            <a:r>
              <a:rPr lang="ru-RU" sz="2800" dirty="0"/>
              <a:t>•	Добављање информација и приступачност информација једне компаније према осталим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- Врст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Екстранет</a:t>
            </a:r>
            <a:r>
              <a:rPr lang="x-none"/>
              <a:t> - Врсте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500040" y="2000160"/>
            <a:ext cx="8429400" cy="464328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450720" lvl="0" indent="-367920" algn="just">
              <a:spcBef>
                <a:spcPts val="601"/>
              </a:spcBef>
              <a:buNone/>
            </a:pPr>
            <a:r>
              <a:rPr lang="ru-RU" sz="2800" dirty="0"/>
              <a:t>•	Узајамни е</a:t>
            </a:r>
            <a:r>
              <a:rPr lang="sr-Cyrl-RS" sz="2800" dirty="0"/>
              <a:t>кс</a:t>
            </a:r>
            <a:r>
              <a:rPr lang="ru-RU" sz="2800" dirty="0"/>
              <a:t>транет – Свака од организација омогућава свом пословном партнеру приступ специфичним информацијама са својег интранета</a:t>
            </a:r>
          </a:p>
          <a:p>
            <a:pPr marL="450720" lvl="0" indent="-367920" algn="just">
              <a:spcBef>
                <a:spcPts val="601"/>
              </a:spcBef>
              <a:buNone/>
            </a:pPr>
            <a:r>
              <a:rPr lang="ru-RU" sz="2800" dirty="0"/>
              <a:t>•	Средишњи екстранет – Једна организација омогућава приступ специфичним пословним информацијама свим пословним партнерима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- Зашти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Екстранет</a:t>
            </a:r>
            <a:r>
              <a:rPr lang="x-none"/>
              <a:t> - Заштита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971600" y="2000160"/>
            <a:ext cx="7957840" cy="464328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528480" lvl="0" indent="-282240" algn="just">
              <a:spcBef>
                <a:spcPts val="601"/>
              </a:spcBef>
              <a:buNone/>
            </a:pPr>
            <a:r>
              <a:rPr lang="ru-RU" sz="2800" dirty="0"/>
              <a:t>•	Заштита екстранета спроводи се посебним фа</a:t>
            </a:r>
            <a:r>
              <a:rPr lang="sr-Latn-RS" sz="2800" dirty="0"/>
              <a:t>je</a:t>
            </a:r>
            <a:r>
              <a:rPr lang="ru-RU" sz="2800" dirty="0"/>
              <a:t>рволовима.</a:t>
            </a:r>
          </a:p>
          <a:p>
            <a:pPr marL="0" lvl="0" indent="0" algn="just">
              <a:spcBef>
                <a:spcPts val="601"/>
              </a:spcBef>
              <a:buNone/>
            </a:pPr>
            <a:r>
              <a:rPr lang="ru-RU" sz="2800" dirty="0"/>
              <a:t>Начело отворености екстранета нарушава се само у сфери заштите од неовлашћеног коришћења тако да фа</a:t>
            </a:r>
            <a:r>
              <a:rPr lang="sr-Latn-RS" sz="2800" dirty="0"/>
              <a:t>je</a:t>
            </a:r>
            <a:r>
              <a:rPr lang="ru-RU" sz="2800" dirty="0" err="1"/>
              <a:t>рвол</a:t>
            </a:r>
            <a:r>
              <a:rPr lang="ru-RU" sz="2800" dirty="0"/>
              <a:t> допушта излаз свим корисницима екстранета на Интернет, а са Интернета допушта улаз на екстранет само за то овлашћеним корисницима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Интранет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571320" y="1447919"/>
            <a:ext cx="8361720" cy="480024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4013" lvl="0" indent="-354013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Интранет настаје када се у оквиру једне компанијске мреже примене </a:t>
            </a:r>
            <a:r>
              <a:rPr lang="sr-Cyrl-RS" sz="2800" dirty="0"/>
              <a:t>И</a:t>
            </a:r>
            <a:r>
              <a:rPr lang="ru-RU" sz="2800" dirty="0"/>
              <a:t>нтернет решења, када</a:t>
            </a:r>
            <a:r>
              <a:rPr lang="sr-Latn-RS" sz="2800" dirty="0"/>
              <a:t> ce</a:t>
            </a:r>
            <a:r>
              <a:rPr lang="ru-RU" sz="2800" dirty="0"/>
              <a:t> користе TCP/IP протокол, web сервер, mail сервер и други сервери.</a:t>
            </a:r>
          </a:p>
          <a:p>
            <a:pPr marL="354013" lvl="0" indent="-354013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2800" dirty="0"/>
              <a:t>Интранет пружа подршку свим функцијама компаније и омогућава кретање од „острваца информација“ ка мрежама које омогућавају бољу комуникацију и тимски рад. Подацима се приступа са једног јединственог интерфејса.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Интранет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971600" y="1268760"/>
            <a:ext cx="7961440" cy="5328592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dirty="0"/>
              <a:t>Интранет даје могућност да се лакше публикују информације неопходне за рад запослених у оквиру компаније, при чему треба испунити строге сигурносне захтеве како би се спречили њихова злоупотреба и њихово неовлашћено коришћење.</a:t>
            </a:r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dirty="0"/>
              <a:t>Такође, мора се контролисати објављивање информација како би се спречила непрецизност и онемогућио проток неприкладних информација.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- корис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Интранет</a:t>
            </a:r>
            <a:r>
              <a:rPr lang="x-none"/>
              <a:t> - користи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971600" y="1772816"/>
            <a:ext cx="7961800" cy="446220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4013" lvl="0" indent="-354013" algn="just">
              <a:spcBef>
                <a:spcPts val="601"/>
              </a:spcBef>
              <a:buClr>
                <a:srgbClr val="3891A7"/>
              </a:buClr>
              <a:buSzPct val="80000"/>
              <a:buAutoNum type="arabicPeriod"/>
            </a:pPr>
            <a:r>
              <a:rPr lang="ru-RU" dirty="0"/>
              <a:t>Повећава </a:t>
            </a:r>
            <a:r>
              <a:rPr lang="ru-RU" b="1" dirty="0"/>
              <a:t>продуктивност</a:t>
            </a:r>
            <a:r>
              <a:rPr lang="ru-RU" dirty="0"/>
              <a:t> омогућавајући корисницима да брже лоцирају и добију информацију. </a:t>
            </a:r>
            <a:r>
              <a:rPr lang="ru-RU" dirty="0" err="1"/>
              <a:t>Помоћу</a:t>
            </a:r>
            <a:r>
              <a:rPr lang="ru-RU" dirty="0"/>
              <a:t> </a:t>
            </a:r>
            <a:r>
              <a:rPr lang="sr-Cyrl-RS" dirty="0"/>
              <a:t>интернет прегледача </a:t>
            </a:r>
            <a:r>
              <a:rPr lang="sr-Cyrl-RS" dirty="0">
                <a:solidFill>
                  <a:srgbClr val="0070C0"/>
                </a:solidFill>
              </a:rPr>
              <a:t>(</a:t>
            </a:r>
            <a:r>
              <a:rPr lang="ru-RU" dirty="0" err="1">
                <a:solidFill>
                  <a:srgbClr val="0070C0"/>
                </a:solidFill>
              </a:rPr>
              <a:t>web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browser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интерфејса</a:t>
            </a:r>
            <a:r>
              <a:rPr lang="ru-RU" dirty="0">
                <a:solidFill>
                  <a:srgbClr val="0070C0"/>
                </a:solidFill>
              </a:rPr>
              <a:t>)</a:t>
            </a:r>
            <a:r>
              <a:rPr lang="ru-RU" dirty="0"/>
              <a:t> корисник може да приступи било ком податку смештеном у било којој бази података радне организације ако је за то овлашћен. То може учинити са било које локације у радној организацији.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- корис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 dirty="0">
                <a:hlinkClick r:id="rId3"/>
              </a:rPr>
              <a:t>Интранет</a:t>
            </a:r>
            <a:r>
              <a:rPr lang="x-none" dirty="0"/>
              <a:t> - користи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043608" y="1928879"/>
            <a:ext cx="7416824" cy="431928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AutoNum type="arabicPeriod" startAt="2"/>
            </a:pPr>
            <a:r>
              <a:rPr lang="ru-RU" b="1" dirty="0"/>
              <a:t>Време</a:t>
            </a:r>
            <a:r>
              <a:rPr lang="ru-RU" dirty="0"/>
              <a:t>: </a:t>
            </a:r>
            <a:r>
              <a:rPr lang="ru-RU" sz="2800" dirty="0"/>
              <a:t>Интранетом радна организација омогућава запосленима да изаберу време када ће приступити информацијама што је знатно удобније него да запослени пише и прима </a:t>
            </a:r>
            <a:r>
              <a:rPr lang="ru-RU" sz="2800" dirty="0" err="1"/>
              <a:t>имејл</a:t>
            </a:r>
            <a:r>
              <a:rPr lang="ru-RU" sz="2800" dirty="0"/>
              <a:t> поруке.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- корис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Интранет</a:t>
            </a:r>
            <a:r>
              <a:rPr lang="x-none"/>
              <a:t> - користи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971600" y="1556792"/>
            <a:ext cx="7497720" cy="5112568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AutoNum type="arabicPeriod" startAt="3"/>
            </a:pPr>
            <a:r>
              <a:rPr lang="ru-RU" b="1" dirty="0"/>
              <a:t>Комуникација</a:t>
            </a:r>
            <a:r>
              <a:rPr lang="ru-RU" dirty="0"/>
              <a:t>: </a:t>
            </a:r>
            <a:r>
              <a:rPr lang="ru-RU" sz="2800" dirty="0"/>
              <a:t>Интранет може да послужи као моћна алатка за комуницирање у предузећу и то како хоризонтално, тако и вертикално. Са аспекта комуникација, интранет је корисно средство којим се запосленима може указати на стратегијска опредељења фирме и циљеве који се очекују, на руководиоце ове иницијативе, до сада постигнуте резултате и на особе које могу да пруже више информација заинтересованима.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- корис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Интранет</a:t>
            </a:r>
            <a:r>
              <a:rPr lang="x-none"/>
              <a:t> - користи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043608" y="1052736"/>
            <a:ext cx="7642832" cy="540060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AutoNum type="arabicPeriod" startAt="4"/>
            </a:pPr>
            <a:r>
              <a:rPr lang="ru-RU" b="1" dirty="0"/>
              <a:t>Веб издаваштво </a:t>
            </a:r>
            <a:r>
              <a:rPr lang="ru-RU" sz="2800" dirty="0"/>
              <a:t>омогућава да се корпорацијско знање и искуство лакше организује, одржава и да му се једноставно приступа из фирме помоћу хипермедија и веб технологија. Примери укључују:</a:t>
            </a:r>
          </a:p>
          <a:p>
            <a:pPr marL="787599" lvl="2" indent="-355600" algn="just">
              <a:spcBef>
                <a:spcPts val="550"/>
              </a:spcBef>
              <a:spcAft>
                <a:spcPts val="0"/>
              </a:spcAft>
              <a:buClr>
                <a:srgbClr val="3891A7"/>
              </a:buClr>
              <a:buFont typeface="Verdana" pitchFamily="32"/>
              <a:buChar char="◦"/>
            </a:pPr>
            <a:r>
              <a:rPr lang="ru-RU" sz="2800" dirty="0"/>
              <a:t>приручнике за упослене,</a:t>
            </a:r>
          </a:p>
          <a:p>
            <a:pPr marL="787599" lvl="2" indent="-355600" algn="just">
              <a:spcBef>
                <a:spcPts val="550"/>
              </a:spcBef>
              <a:spcAft>
                <a:spcPts val="0"/>
              </a:spcAft>
              <a:buClr>
                <a:srgbClr val="3891A7"/>
              </a:buClr>
              <a:buFont typeface="Verdana" pitchFamily="32"/>
              <a:buChar char="◦"/>
            </a:pPr>
            <a:r>
              <a:rPr lang="ru-RU" sz="2800" dirty="0"/>
              <a:t>корисна документа,</a:t>
            </a:r>
          </a:p>
          <a:p>
            <a:pPr marL="787599" lvl="2" indent="-355600" algn="just">
              <a:spcBef>
                <a:spcPts val="550"/>
              </a:spcBef>
              <a:spcAft>
                <a:spcPts val="0"/>
              </a:spcAft>
              <a:buClr>
                <a:srgbClr val="3891A7"/>
              </a:buClr>
              <a:buFont typeface="Verdana" pitchFamily="32"/>
              <a:buChar char="◦"/>
            </a:pPr>
            <a:r>
              <a:rPr lang="ru-RU" sz="2800" dirty="0"/>
              <a:t>приказ политике предузећа,</a:t>
            </a:r>
          </a:p>
          <a:p>
            <a:pPr marL="787599" lvl="2" indent="-355600" algn="just">
              <a:spcBef>
                <a:spcPts val="550"/>
              </a:spcBef>
              <a:spcAft>
                <a:spcPts val="0"/>
              </a:spcAft>
              <a:buClr>
                <a:srgbClr val="3891A7"/>
              </a:buClr>
              <a:buFont typeface="Verdana" pitchFamily="32"/>
              <a:buChar char="◦"/>
            </a:pPr>
            <a:r>
              <a:rPr lang="ru-RU" sz="2800" dirty="0"/>
              <a:t>пословне стандарде,</a:t>
            </a:r>
          </a:p>
          <a:p>
            <a:pPr marL="787599" lvl="2" indent="-355600" algn="just">
              <a:spcBef>
                <a:spcPts val="550"/>
              </a:spcBef>
              <a:spcAft>
                <a:spcPts val="0"/>
              </a:spcAft>
              <a:buClr>
                <a:srgbClr val="3891A7"/>
              </a:buClr>
              <a:buFont typeface="Verdana" pitchFamily="32"/>
              <a:buChar char="◦"/>
            </a:pPr>
            <a:r>
              <a:rPr lang="ru-RU" sz="2800" dirty="0"/>
              <a:t>свеже информације, па чак и</a:t>
            </a:r>
          </a:p>
          <a:p>
            <a:pPr marL="787599" lvl="2" indent="-355600" algn="just">
              <a:spcBef>
                <a:spcPts val="550"/>
              </a:spcBef>
              <a:spcAft>
                <a:spcPts val="0"/>
              </a:spcAft>
              <a:buClr>
                <a:srgbClr val="3891A7"/>
              </a:buClr>
              <a:buFont typeface="Verdana" pitchFamily="32"/>
              <a:buChar char="◦"/>
            </a:pPr>
            <a:r>
              <a:rPr lang="ru-RU" sz="2800" dirty="0"/>
              <a:t>обуке...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>
                <a:hlinkClick r:id="rId3"/>
              </a:rPr>
              <a:t>Интранет</a:t>
            </a:r>
            <a:r>
              <a:rPr lang="x-none"/>
              <a:t> - користи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1043608" y="1052736"/>
            <a:ext cx="7642832" cy="5400600"/>
          </a:xfrm>
        </p:spPr>
        <p:txBody>
          <a:bodyPr/>
          <a:lstStyle>
            <a:def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defPPr>
            <a:lvl1pPr marL="432000" lvl="0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1pPr>
            <a:lvl2pPr marL="864000" lvl="1" indent="-324000" algn="l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2pPr>
            <a:lvl3pPr marL="1295999" lvl="2" indent="-288000" algn="l" hangingPunct="1">
              <a:lnSpc>
                <a:spcPct val="10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3pPr>
            <a:lvl4pPr marL="1728000" lvl="3" indent="-216000" algn="l" hangingPunct="1">
              <a:lnSpc>
                <a:spcPct val="100000"/>
              </a:lnSpc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4pPr>
            <a:lvl5pPr marL="2160000" lvl="4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5pPr>
            <a:lvl6pPr marL="2592000" lvl="5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6pPr>
            <a:lvl7pPr marL="3024000" lvl="6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7pPr>
            <a:lvl8pPr marL="3456000" lvl="7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8pPr>
            <a:lvl9pPr marL="3887999" lvl="8" indent="-216000" algn="l" hangingPunct="1">
              <a:lnSpc>
                <a:spcPct val="10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Gill Sans MT"/>
                <a:ea typeface="DejaVu Sans" pitchFamily="2"/>
                <a:cs typeface="Lohit Hindi" pitchFamily="2"/>
              </a:defRPr>
            </a:lvl9pPr>
          </a:lstStyle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AutoNum type="arabicPeriod" startAt="4"/>
            </a:pPr>
            <a:r>
              <a:rPr lang="ru-RU" sz="2800" b="1" dirty="0"/>
              <a:t>Веб издаваштво </a:t>
            </a:r>
            <a:r>
              <a:rPr lang="ru-RU" sz="1800" dirty="0"/>
              <a:t>- наставак</a:t>
            </a:r>
            <a:endParaRPr lang="sr-Latn-RS" sz="1800" dirty="0"/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None/>
            </a:pPr>
            <a:endParaRPr lang="sr-Latn-RS" sz="2800" dirty="0"/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None/>
            </a:pPr>
            <a:r>
              <a:rPr lang="ru-RU" sz="2800" dirty="0"/>
              <a:t>Свему се може приступити користећи уобичајене интернет стандарде (Acrobat files, Flash files, CGI* апликације). Пошто свака пословна јединица може да ажурира </a:t>
            </a:r>
            <a:r>
              <a:rPr lang="sr-Latn-RS" sz="2800" dirty="0"/>
              <a:t>„</a:t>
            </a:r>
            <a:r>
              <a:rPr lang="ru-RU" sz="2800" dirty="0"/>
              <a:t>онлајн</a:t>
            </a:r>
            <a:r>
              <a:rPr lang="sr-Latn-RS" sz="2800" dirty="0"/>
              <a:t>“</a:t>
            </a:r>
            <a:r>
              <a:rPr lang="ru-RU" sz="2800" dirty="0"/>
              <a:t> копију документа, најновија верзија је увек доступна запосленима помоћу интранета.</a:t>
            </a:r>
            <a:endParaRPr lang="sr-Latn-RS" sz="2800" dirty="0"/>
          </a:p>
          <a:p>
            <a:pPr marL="355600" lvl="0" indent="-355600" algn="just">
              <a:spcBef>
                <a:spcPts val="601"/>
              </a:spcBef>
              <a:buClr>
                <a:srgbClr val="3891A7"/>
              </a:buClr>
              <a:buSzPct val="80000"/>
              <a:buNone/>
            </a:pPr>
            <a:endParaRPr lang="ru-RU" sz="2800" dirty="0"/>
          </a:p>
          <a:p>
            <a:pPr marL="355600" indent="-355600" algn="just">
              <a:spcBef>
                <a:spcPts val="601"/>
              </a:spcBef>
              <a:buClr>
                <a:srgbClr val="3891A7"/>
              </a:buClr>
              <a:buSzPct val="80000"/>
              <a:buNone/>
            </a:pPr>
            <a:r>
              <a:rPr lang="ru-RU" sz="2800" dirty="0"/>
              <a:t>*</a:t>
            </a:r>
            <a:r>
              <a:rPr lang="sr-Latn-RS" sz="2800" dirty="0"/>
              <a:t>CGI</a:t>
            </a:r>
            <a:r>
              <a:rPr lang="sr-Latn-RS" sz="2400" dirty="0"/>
              <a:t>=</a:t>
            </a:r>
            <a:r>
              <a:rPr lang="sr-Latn-CS" sz="2400" b="1" dirty="0"/>
              <a:t> Computer-generated imagery</a:t>
            </a:r>
          </a:p>
        </p:txBody>
      </p:sp>
    </p:spTree>
    <p:extLst>
      <p:ext uri="{BB962C8B-B14F-4D97-AF65-F5344CB8AC3E}">
        <p14:creationId xmlns:p14="http://schemas.microsoft.com/office/powerpoint/2010/main" val="279566468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1027</Words>
  <Application>Microsoft Office PowerPoint</Application>
  <PresentationFormat>On-screen Show (4:3)</PresentationFormat>
  <Paragraphs>84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4" baseType="lpstr">
      <vt:lpstr>Arial</vt:lpstr>
      <vt:lpstr>Calibri</vt:lpstr>
      <vt:lpstr>DejaVu Sans</vt:lpstr>
      <vt:lpstr>Gill Sans MT</vt:lpstr>
      <vt:lpstr>Lohit Hindi</vt:lpstr>
      <vt:lpstr>StarSymbol</vt:lpstr>
      <vt:lpstr>Times New Roman</vt:lpstr>
      <vt:lpstr>Verdana</vt:lpstr>
      <vt:lpstr>Wingdings</vt:lpstr>
      <vt:lpstr>Wingdings 2</vt:lpstr>
      <vt:lpstr>Default</vt:lpstr>
      <vt:lpstr>Default 1</vt:lpstr>
      <vt:lpstr>Електронско пословање  Интранет - екстранет</vt:lpstr>
      <vt:lpstr>Интранет</vt:lpstr>
      <vt:lpstr>Интранет</vt:lpstr>
      <vt:lpstr>Интранет</vt:lpstr>
      <vt:lpstr>Интранет - користи</vt:lpstr>
      <vt:lpstr>Интранет - користи</vt:lpstr>
      <vt:lpstr>Интранет - користи</vt:lpstr>
      <vt:lpstr>Интранет - користи</vt:lpstr>
      <vt:lpstr>Интранет - користи</vt:lpstr>
      <vt:lpstr>Интранет - користи</vt:lpstr>
      <vt:lpstr>Интранет - користи</vt:lpstr>
      <vt:lpstr>Интранет – планирање и креирање</vt:lpstr>
      <vt:lpstr>Интранет – планирање и креирање</vt:lpstr>
      <vt:lpstr>Интранет – планирање и креирање</vt:lpstr>
      <vt:lpstr>Интранет – имплементација</vt:lpstr>
      <vt:lpstr>Интранет – имплементација</vt:lpstr>
      <vt:lpstr>Екстранет</vt:lpstr>
      <vt:lpstr>Екстранет</vt:lpstr>
      <vt:lpstr>Екстранет</vt:lpstr>
      <vt:lpstr>Екстранет - Употреба</vt:lpstr>
      <vt:lpstr>Екстранет - Врсте</vt:lpstr>
      <vt:lpstr>Екстранет - Заштита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Компјутерске мреже</dc:title>
  <dc:creator>Zoran Cekerevac</dc:creator>
  <cp:lastModifiedBy>MESTE</cp:lastModifiedBy>
  <cp:revision>61</cp:revision>
  <dcterms:created xsi:type="dcterms:W3CDTF">2012-05-28T21:21:43Z</dcterms:created>
  <dcterms:modified xsi:type="dcterms:W3CDTF">2017-12-06T13:29:40Z</dcterms:modified>
</cp:coreProperties>
</file>