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295" r:id="rId2"/>
    <p:sldId id="267" r:id="rId3"/>
    <p:sldId id="297" r:id="rId4"/>
    <p:sldId id="299" r:id="rId5"/>
    <p:sldId id="298" r:id="rId6"/>
    <p:sldId id="296" r:id="rId7"/>
    <p:sldId id="257" r:id="rId8"/>
    <p:sldId id="258" r:id="rId9"/>
    <p:sldId id="259" r:id="rId10"/>
    <p:sldId id="263" r:id="rId11"/>
    <p:sldId id="260" r:id="rId12"/>
    <p:sldId id="261" r:id="rId13"/>
    <p:sldId id="265" r:id="rId14"/>
    <p:sldId id="294" r:id="rId15"/>
    <p:sldId id="264" r:id="rId16"/>
    <p:sldId id="266" r:id="rId17"/>
    <p:sldId id="268" r:id="rId18"/>
    <p:sldId id="270" r:id="rId19"/>
    <p:sldId id="279" r:id="rId20"/>
    <p:sldId id="293" r:id="rId21"/>
    <p:sldId id="271" r:id="rId22"/>
    <p:sldId id="272" r:id="rId23"/>
    <p:sldId id="273" r:id="rId24"/>
    <p:sldId id="275" r:id="rId25"/>
    <p:sldId id="277" r:id="rId26"/>
    <p:sldId id="278" r:id="rId27"/>
    <p:sldId id="274" r:id="rId28"/>
    <p:sldId id="276" r:id="rId29"/>
    <p:sldId id="280" r:id="rId30"/>
    <p:sldId id="282" r:id="rId31"/>
    <p:sldId id="284" r:id="rId32"/>
    <p:sldId id="300" r:id="rId33"/>
    <p:sldId id="262" r:id="rId34"/>
  </p:sldIdLst>
  <p:sldSz cx="9144000" cy="6858000" type="screen4x3"/>
  <p:notesSz cx="9928225" cy="679767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777777"/>
    <a:srgbClr val="969696"/>
    <a:srgbClr val="4D4D4D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6" autoAdjust="0"/>
  </p:normalViewPr>
  <p:slideViewPr>
    <p:cSldViewPr>
      <p:cViewPr varScale="1">
        <p:scale>
          <a:sx n="68" d="100"/>
          <a:sy n="68" d="100"/>
        </p:scale>
        <p:origin x="18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1380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1BC89-1679-4446-838D-DEFF93EF748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CA81D44-DD79-407E-BF05-268F6D4C51FF}">
      <dgm:prSet phldrT="[Text]"/>
      <dgm:spPr>
        <a:solidFill>
          <a:schemeClr val="bg1"/>
        </a:solidFill>
      </dgm:spPr>
      <dgm:t>
        <a:bodyPr/>
        <a:lstStyle/>
        <a:p>
          <a:r>
            <a:rPr lang="sl-SI" b="1" dirty="0">
              <a:solidFill>
                <a:schemeClr val="tx1"/>
              </a:solidFill>
            </a:rPr>
            <a:t>IT</a:t>
          </a:r>
        </a:p>
      </dgm:t>
    </dgm:pt>
    <dgm:pt modelId="{6C203020-7952-40B2-A9B7-CC91C584F20C}" type="parTrans" cxnId="{31C7CA41-31DB-40EF-8484-F63E7740215C}">
      <dgm:prSet/>
      <dgm:spPr/>
      <dgm:t>
        <a:bodyPr/>
        <a:lstStyle/>
        <a:p>
          <a:endParaRPr lang="sl-SI"/>
        </a:p>
      </dgm:t>
    </dgm:pt>
    <dgm:pt modelId="{E97667B5-1A37-48B5-8BDC-D76A1D067CD9}" type="sibTrans" cxnId="{31C7CA41-31DB-40EF-8484-F63E7740215C}">
      <dgm:prSet/>
      <dgm:spPr/>
      <dgm:t>
        <a:bodyPr/>
        <a:lstStyle/>
        <a:p>
          <a:endParaRPr lang="sl-SI"/>
        </a:p>
      </dgm:t>
    </dgm:pt>
    <dgm:pt modelId="{00A1F6D8-95B5-4DB9-B875-A11A6B6BF0CA}">
      <dgm:prSet phldrT="[Text]" custT="1"/>
      <dgm:spPr>
        <a:solidFill>
          <a:schemeClr val="bg1"/>
        </a:solidFill>
      </dgm:spPr>
      <dgm:t>
        <a:bodyPr lIns="0" rIns="0"/>
        <a:lstStyle/>
        <a:p>
          <a:r>
            <a:rPr lang="sl-SI" sz="1200" b="1" dirty="0">
              <a:solidFill>
                <a:schemeClr val="tx1"/>
              </a:solidFill>
            </a:rPr>
            <a:t>Unapređenje saradnje</a:t>
          </a:r>
        </a:p>
      </dgm:t>
    </dgm:pt>
    <dgm:pt modelId="{781BA1C6-5F8A-4FF1-80A4-C28017590A1E}" type="parTrans" cxnId="{1C1C70CD-DEFF-45DC-BF3E-5951C4912182}">
      <dgm:prSet/>
      <dgm:spPr>
        <a:solidFill>
          <a:schemeClr val="bg1"/>
        </a:solidFill>
      </dgm:spPr>
      <dgm:t>
        <a:bodyPr/>
        <a:lstStyle/>
        <a:p>
          <a:endParaRPr lang="sl-SI"/>
        </a:p>
      </dgm:t>
    </dgm:pt>
    <dgm:pt modelId="{AFB4230A-5425-42B7-B6B2-FA665E7F2D75}" type="sibTrans" cxnId="{1C1C70CD-DEFF-45DC-BF3E-5951C4912182}">
      <dgm:prSet/>
      <dgm:spPr/>
      <dgm:t>
        <a:bodyPr/>
        <a:lstStyle/>
        <a:p>
          <a:endParaRPr lang="sl-SI"/>
        </a:p>
      </dgm:t>
    </dgm:pt>
    <dgm:pt modelId="{6E14CF7D-6ACF-4E12-9983-7235B24FAEBD}">
      <dgm:prSet phldrT="[Text]" custT="1"/>
      <dgm:spPr>
        <a:solidFill>
          <a:schemeClr val="bg1"/>
        </a:solidFill>
      </dgm:spPr>
      <dgm:t>
        <a:bodyPr/>
        <a:lstStyle/>
        <a:p>
          <a:r>
            <a:rPr lang="sr-Latn-CS" sz="1200" b="1" dirty="0">
              <a:solidFill>
                <a:schemeClr val="tx1"/>
              </a:solidFill>
            </a:rPr>
            <a:t>Stalno čuvanje poslovnih podataka/ aktivnosti</a:t>
          </a:r>
          <a:endParaRPr lang="sl-SI" sz="1200" b="1" dirty="0">
            <a:solidFill>
              <a:schemeClr val="tx1"/>
            </a:solidFill>
          </a:endParaRPr>
        </a:p>
      </dgm:t>
    </dgm:pt>
    <dgm:pt modelId="{BA9C4D4C-5FCD-4BB3-9973-FCF35F915DB9}" type="parTrans" cxnId="{3CD4E97A-0FE8-4F67-BEFD-D01D9BEA4010}">
      <dgm:prSet/>
      <dgm:spPr>
        <a:solidFill>
          <a:schemeClr val="bg1"/>
        </a:solidFill>
      </dgm:spPr>
      <dgm:t>
        <a:bodyPr/>
        <a:lstStyle/>
        <a:p>
          <a:endParaRPr lang="sl-SI"/>
        </a:p>
      </dgm:t>
    </dgm:pt>
    <dgm:pt modelId="{C5993007-DFAA-4251-8E4E-C97A68497F06}" type="sibTrans" cxnId="{3CD4E97A-0FE8-4F67-BEFD-D01D9BEA4010}">
      <dgm:prSet/>
      <dgm:spPr/>
      <dgm:t>
        <a:bodyPr/>
        <a:lstStyle/>
        <a:p>
          <a:endParaRPr lang="sl-SI"/>
        </a:p>
      </dgm:t>
    </dgm:pt>
    <dgm:pt modelId="{22B709BF-0CCB-4CA2-8AB5-DCDD4D08FA1C}">
      <dgm:prSet phldrT="[Text]" custT="1"/>
      <dgm:spPr>
        <a:solidFill>
          <a:schemeClr val="bg1"/>
        </a:solidFill>
      </dgm:spPr>
      <dgm:t>
        <a:bodyPr/>
        <a:lstStyle/>
        <a:p>
          <a:r>
            <a:rPr lang="sl-SI" sz="1200" b="1" dirty="0">
              <a:solidFill>
                <a:schemeClr val="tx1"/>
              </a:solidFill>
            </a:rPr>
            <a:t>Brze i pouzdane komunikacije</a:t>
          </a:r>
        </a:p>
      </dgm:t>
    </dgm:pt>
    <dgm:pt modelId="{8E2AB061-9847-40C8-9325-4483251EAEC1}" type="parTrans" cxnId="{5A447A8A-4673-42BA-94BF-DDBB6F09261A}">
      <dgm:prSet/>
      <dgm:spPr>
        <a:solidFill>
          <a:schemeClr val="bg1"/>
        </a:solidFill>
      </dgm:spPr>
      <dgm:t>
        <a:bodyPr/>
        <a:lstStyle/>
        <a:p>
          <a:endParaRPr lang="sl-SI"/>
        </a:p>
      </dgm:t>
    </dgm:pt>
    <dgm:pt modelId="{BFB48954-7DF1-40CE-A22C-F3E72144415E}" type="sibTrans" cxnId="{5A447A8A-4673-42BA-94BF-DDBB6F09261A}">
      <dgm:prSet/>
      <dgm:spPr/>
      <dgm:t>
        <a:bodyPr/>
        <a:lstStyle/>
        <a:p>
          <a:endParaRPr lang="sl-SI"/>
        </a:p>
      </dgm:t>
    </dgm:pt>
    <dgm:pt modelId="{C73051F2-77DA-437E-AA9D-6FBBE3412189}" type="pres">
      <dgm:prSet presAssocID="{CBD1BC89-1679-4446-838D-DEFF93EF748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1E7003-F776-49F3-A6A2-E877CEB58A2F}" type="pres">
      <dgm:prSet presAssocID="{5CA81D44-DD79-407E-BF05-268F6D4C51FF}" presName="centerShape" presStyleLbl="node0" presStyleIdx="0" presStyleCnt="1" custScaleX="123185" custScaleY="113314" custLinFactNeighborX="998" custLinFactNeighborY="-3695"/>
      <dgm:spPr/>
    </dgm:pt>
    <dgm:pt modelId="{C109E70C-E3C5-4518-A045-CABF9FD417D7}" type="pres">
      <dgm:prSet presAssocID="{781BA1C6-5F8A-4FF1-80A4-C28017590A1E}" presName="parTrans" presStyleLbl="sibTrans2D1" presStyleIdx="0" presStyleCnt="3" custLinFactNeighborX="724" custLinFactNeighborY="-6808"/>
      <dgm:spPr/>
    </dgm:pt>
    <dgm:pt modelId="{881CE73F-F1F2-4374-A3EA-4FE2D717FAD4}" type="pres">
      <dgm:prSet presAssocID="{781BA1C6-5F8A-4FF1-80A4-C28017590A1E}" presName="connectorText" presStyleLbl="sibTrans2D1" presStyleIdx="0" presStyleCnt="3"/>
      <dgm:spPr/>
    </dgm:pt>
    <dgm:pt modelId="{CC4F8AFB-04A5-4E84-86CE-C69DE524EAA8}" type="pres">
      <dgm:prSet presAssocID="{00A1F6D8-95B5-4DB9-B875-A11A6B6BF0CA}" presName="node" presStyleLbl="node1" presStyleIdx="0" presStyleCnt="3" custScaleX="175334" custScaleY="71464" custRadScaleRad="105027" custRadScaleInc="-793">
        <dgm:presLayoutVars>
          <dgm:bulletEnabled val="1"/>
        </dgm:presLayoutVars>
      </dgm:prSet>
      <dgm:spPr/>
    </dgm:pt>
    <dgm:pt modelId="{85502540-8964-45A6-B37E-4E5BC2181F18}" type="pres">
      <dgm:prSet presAssocID="{BA9C4D4C-5FCD-4BB3-9973-FCF35F915DB9}" presName="parTrans" presStyleLbl="sibTrans2D1" presStyleIdx="1" presStyleCnt="3"/>
      <dgm:spPr/>
    </dgm:pt>
    <dgm:pt modelId="{EFF5CC50-8582-4C20-BB22-08B17E571597}" type="pres">
      <dgm:prSet presAssocID="{BA9C4D4C-5FCD-4BB3-9973-FCF35F915DB9}" presName="connectorText" presStyleLbl="sibTrans2D1" presStyleIdx="1" presStyleCnt="3"/>
      <dgm:spPr/>
    </dgm:pt>
    <dgm:pt modelId="{76710CA6-6293-4A38-9129-E60951D3111A}" type="pres">
      <dgm:prSet presAssocID="{6E14CF7D-6ACF-4E12-9983-7235B24FAEBD}" presName="node" presStyleLbl="node1" presStyleIdx="1" presStyleCnt="3" custScaleX="134405" custRadScaleRad="109200" custRadScaleInc="11077">
        <dgm:presLayoutVars>
          <dgm:bulletEnabled val="1"/>
        </dgm:presLayoutVars>
      </dgm:prSet>
      <dgm:spPr/>
    </dgm:pt>
    <dgm:pt modelId="{B362B615-6AF1-4E37-9D1E-2FF551457985}" type="pres">
      <dgm:prSet presAssocID="{8E2AB061-9847-40C8-9325-4483251EAEC1}" presName="parTrans" presStyleLbl="sibTrans2D1" presStyleIdx="2" presStyleCnt="3"/>
      <dgm:spPr/>
    </dgm:pt>
    <dgm:pt modelId="{58D5E112-2ACE-4AD4-8E4A-354A74BF20A7}" type="pres">
      <dgm:prSet presAssocID="{8E2AB061-9847-40C8-9325-4483251EAEC1}" presName="connectorText" presStyleLbl="sibTrans2D1" presStyleIdx="2" presStyleCnt="3"/>
      <dgm:spPr/>
    </dgm:pt>
    <dgm:pt modelId="{BB7FF519-3E2B-4536-977B-333C4E092355}" type="pres">
      <dgm:prSet presAssocID="{22B709BF-0CCB-4CA2-8AB5-DCDD4D08FA1C}" presName="node" presStyleLbl="node1" presStyleIdx="2" presStyleCnt="3" custScaleX="140894" custRadScaleRad="108058" custRadScaleInc="-11830">
        <dgm:presLayoutVars>
          <dgm:bulletEnabled val="1"/>
        </dgm:presLayoutVars>
      </dgm:prSet>
      <dgm:spPr/>
    </dgm:pt>
  </dgm:ptLst>
  <dgm:cxnLst>
    <dgm:cxn modelId="{25FED41D-8CD6-4E89-9FC3-0A4A130A1414}" type="presOf" srcId="{8E2AB061-9847-40C8-9325-4483251EAEC1}" destId="{58D5E112-2ACE-4AD4-8E4A-354A74BF20A7}" srcOrd="1" destOrd="0" presId="urn:microsoft.com/office/officeart/2005/8/layout/radial5"/>
    <dgm:cxn modelId="{7E41182B-06A1-40B6-9BD6-98CC008408B0}" type="presOf" srcId="{BA9C4D4C-5FCD-4BB3-9973-FCF35F915DB9}" destId="{EFF5CC50-8582-4C20-BB22-08B17E571597}" srcOrd="1" destOrd="0" presId="urn:microsoft.com/office/officeart/2005/8/layout/radial5"/>
    <dgm:cxn modelId="{F8D65734-280A-4614-854B-927CD47866AB}" type="presOf" srcId="{781BA1C6-5F8A-4FF1-80A4-C28017590A1E}" destId="{C109E70C-E3C5-4518-A045-CABF9FD417D7}" srcOrd="0" destOrd="0" presId="urn:microsoft.com/office/officeart/2005/8/layout/radial5"/>
    <dgm:cxn modelId="{1A257C35-F153-4A0F-9EA7-713BFA5D2BA1}" type="presOf" srcId="{6E14CF7D-6ACF-4E12-9983-7235B24FAEBD}" destId="{76710CA6-6293-4A38-9129-E60951D3111A}" srcOrd="0" destOrd="0" presId="urn:microsoft.com/office/officeart/2005/8/layout/radial5"/>
    <dgm:cxn modelId="{31C7CA41-31DB-40EF-8484-F63E7740215C}" srcId="{CBD1BC89-1679-4446-838D-DEFF93EF7486}" destId="{5CA81D44-DD79-407E-BF05-268F6D4C51FF}" srcOrd="0" destOrd="0" parTransId="{6C203020-7952-40B2-A9B7-CC91C584F20C}" sibTransId="{E97667B5-1A37-48B5-8BDC-D76A1D067CD9}"/>
    <dgm:cxn modelId="{6CF5E846-939E-485B-BE47-75A8AD4A5E74}" type="presOf" srcId="{5CA81D44-DD79-407E-BF05-268F6D4C51FF}" destId="{D81E7003-F776-49F3-A6A2-E877CEB58A2F}" srcOrd="0" destOrd="0" presId="urn:microsoft.com/office/officeart/2005/8/layout/radial5"/>
    <dgm:cxn modelId="{7F6F8E53-2861-4CA8-AEF6-6D7529256CBE}" type="presOf" srcId="{CBD1BC89-1679-4446-838D-DEFF93EF7486}" destId="{C73051F2-77DA-437E-AA9D-6FBBE3412189}" srcOrd="0" destOrd="0" presId="urn:microsoft.com/office/officeart/2005/8/layout/radial5"/>
    <dgm:cxn modelId="{3CD4E97A-0FE8-4F67-BEFD-D01D9BEA4010}" srcId="{5CA81D44-DD79-407E-BF05-268F6D4C51FF}" destId="{6E14CF7D-6ACF-4E12-9983-7235B24FAEBD}" srcOrd="1" destOrd="0" parTransId="{BA9C4D4C-5FCD-4BB3-9973-FCF35F915DB9}" sibTransId="{C5993007-DFAA-4251-8E4E-C97A68497F06}"/>
    <dgm:cxn modelId="{5A447A8A-4673-42BA-94BF-DDBB6F09261A}" srcId="{5CA81D44-DD79-407E-BF05-268F6D4C51FF}" destId="{22B709BF-0CCB-4CA2-8AB5-DCDD4D08FA1C}" srcOrd="2" destOrd="0" parTransId="{8E2AB061-9847-40C8-9325-4483251EAEC1}" sibTransId="{BFB48954-7DF1-40CE-A22C-F3E72144415E}"/>
    <dgm:cxn modelId="{7022C6BE-D7DB-4631-800A-233BDE581A27}" type="presOf" srcId="{00A1F6D8-95B5-4DB9-B875-A11A6B6BF0CA}" destId="{CC4F8AFB-04A5-4E84-86CE-C69DE524EAA8}" srcOrd="0" destOrd="0" presId="urn:microsoft.com/office/officeart/2005/8/layout/radial5"/>
    <dgm:cxn modelId="{1C1C70CD-DEFF-45DC-BF3E-5951C4912182}" srcId="{5CA81D44-DD79-407E-BF05-268F6D4C51FF}" destId="{00A1F6D8-95B5-4DB9-B875-A11A6B6BF0CA}" srcOrd="0" destOrd="0" parTransId="{781BA1C6-5F8A-4FF1-80A4-C28017590A1E}" sibTransId="{AFB4230A-5425-42B7-B6B2-FA665E7F2D75}"/>
    <dgm:cxn modelId="{9656E8D1-4AB5-4714-AFE9-E563B279ECD1}" type="presOf" srcId="{781BA1C6-5F8A-4FF1-80A4-C28017590A1E}" destId="{881CE73F-F1F2-4374-A3EA-4FE2D717FAD4}" srcOrd="1" destOrd="0" presId="urn:microsoft.com/office/officeart/2005/8/layout/radial5"/>
    <dgm:cxn modelId="{979A02E4-BD7B-4536-8C23-13D464D1C32B}" type="presOf" srcId="{22B709BF-0CCB-4CA2-8AB5-DCDD4D08FA1C}" destId="{BB7FF519-3E2B-4536-977B-333C4E092355}" srcOrd="0" destOrd="0" presId="urn:microsoft.com/office/officeart/2005/8/layout/radial5"/>
    <dgm:cxn modelId="{225404E7-AEFD-44E2-A42E-5A771580232D}" type="presOf" srcId="{BA9C4D4C-5FCD-4BB3-9973-FCF35F915DB9}" destId="{85502540-8964-45A6-B37E-4E5BC2181F18}" srcOrd="0" destOrd="0" presId="urn:microsoft.com/office/officeart/2005/8/layout/radial5"/>
    <dgm:cxn modelId="{15B106ED-8FA1-4FDC-87BE-69170E0A8338}" type="presOf" srcId="{8E2AB061-9847-40C8-9325-4483251EAEC1}" destId="{B362B615-6AF1-4E37-9D1E-2FF551457985}" srcOrd="0" destOrd="0" presId="urn:microsoft.com/office/officeart/2005/8/layout/radial5"/>
    <dgm:cxn modelId="{A042DFC9-0C25-4726-8D78-E65310BD58E2}" type="presParOf" srcId="{C73051F2-77DA-437E-AA9D-6FBBE3412189}" destId="{D81E7003-F776-49F3-A6A2-E877CEB58A2F}" srcOrd="0" destOrd="0" presId="urn:microsoft.com/office/officeart/2005/8/layout/radial5"/>
    <dgm:cxn modelId="{0B72D7AF-93E0-4F63-90AE-C387CCB6354E}" type="presParOf" srcId="{C73051F2-77DA-437E-AA9D-6FBBE3412189}" destId="{C109E70C-E3C5-4518-A045-CABF9FD417D7}" srcOrd="1" destOrd="0" presId="urn:microsoft.com/office/officeart/2005/8/layout/radial5"/>
    <dgm:cxn modelId="{4DF440C6-D183-4B7B-8E05-3B53CBCD2F7A}" type="presParOf" srcId="{C109E70C-E3C5-4518-A045-CABF9FD417D7}" destId="{881CE73F-F1F2-4374-A3EA-4FE2D717FAD4}" srcOrd="0" destOrd="0" presId="urn:microsoft.com/office/officeart/2005/8/layout/radial5"/>
    <dgm:cxn modelId="{8B6E5614-12C7-45A3-AF96-CFF12BBFE546}" type="presParOf" srcId="{C73051F2-77DA-437E-AA9D-6FBBE3412189}" destId="{CC4F8AFB-04A5-4E84-86CE-C69DE524EAA8}" srcOrd="2" destOrd="0" presId="urn:microsoft.com/office/officeart/2005/8/layout/radial5"/>
    <dgm:cxn modelId="{392EEC06-A5E5-46EB-93CE-53CC57C89B80}" type="presParOf" srcId="{C73051F2-77DA-437E-AA9D-6FBBE3412189}" destId="{85502540-8964-45A6-B37E-4E5BC2181F18}" srcOrd="3" destOrd="0" presId="urn:microsoft.com/office/officeart/2005/8/layout/radial5"/>
    <dgm:cxn modelId="{2E54E601-63E7-40AF-B9BB-72FF34248198}" type="presParOf" srcId="{85502540-8964-45A6-B37E-4E5BC2181F18}" destId="{EFF5CC50-8582-4C20-BB22-08B17E571597}" srcOrd="0" destOrd="0" presId="urn:microsoft.com/office/officeart/2005/8/layout/radial5"/>
    <dgm:cxn modelId="{1C681CC1-EB11-4CE3-BB93-ACD8ADBF9F51}" type="presParOf" srcId="{C73051F2-77DA-437E-AA9D-6FBBE3412189}" destId="{76710CA6-6293-4A38-9129-E60951D3111A}" srcOrd="4" destOrd="0" presId="urn:microsoft.com/office/officeart/2005/8/layout/radial5"/>
    <dgm:cxn modelId="{D40636B0-9DBA-472F-B59A-AF359A561EE0}" type="presParOf" srcId="{C73051F2-77DA-437E-AA9D-6FBBE3412189}" destId="{B362B615-6AF1-4E37-9D1E-2FF551457985}" srcOrd="5" destOrd="0" presId="urn:microsoft.com/office/officeart/2005/8/layout/radial5"/>
    <dgm:cxn modelId="{526E9799-7E36-4F36-BEC5-AB4D5C96860D}" type="presParOf" srcId="{B362B615-6AF1-4E37-9D1E-2FF551457985}" destId="{58D5E112-2ACE-4AD4-8E4A-354A74BF20A7}" srcOrd="0" destOrd="0" presId="urn:microsoft.com/office/officeart/2005/8/layout/radial5"/>
    <dgm:cxn modelId="{0FF3A0CA-BB55-4339-ADF0-55C3547B7E6A}" type="presParOf" srcId="{C73051F2-77DA-437E-AA9D-6FBBE3412189}" destId="{BB7FF519-3E2B-4536-977B-333C4E09235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E7003-F776-49F3-A6A2-E877CEB58A2F}">
      <dsp:nvSpPr>
        <dsp:cNvPr id="0" name=""/>
        <dsp:cNvSpPr/>
      </dsp:nvSpPr>
      <dsp:spPr>
        <a:xfrm>
          <a:off x="1357334" y="1643089"/>
          <a:ext cx="1462198" cy="1345030"/>
        </a:xfrm>
        <a:prstGeom prst="ellipse">
          <a:avLst/>
        </a:prstGeom>
        <a:solidFill>
          <a:schemeClr val="bg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500" b="1" kern="1200" dirty="0">
              <a:solidFill>
                <a:schemeClr val="tx1"/>
              </a:solidFill>
            </a:rPr>
            <a:t>IT</a:t>
          </a:r>
        </a:p>
      </dsp:txBody>
      <dsp:txXfrm>
        <a:off x="1571468" y="1840064"/>
        <a:ext cx="1033930" cy="951080"/>
      </dsp:txXfrm>
    </dsp:sp>
    <dsp:sp modelId="{C109E70C-E3C5-4518-A045-CABF9FD417D7}">
      <dsp:nvSpPr>
        <dsp:cNvPr id="0" name=""/>
        <dsp:cNvSpPr/>
      </dsp:nvSpPr>
      <dsp:spPr>
        <a:xfrm rot="16099039">
          <a:off x="1923395" y="1158320"/>
          <a:ext cx="279599" cy="40357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700" kern="1200"/>
        </a:p>
      </dsp:txBody>
      <dsp:txXfrm rot="10800000">
        <a:off x="1966567" y="1280957"/>
        <a:ext cx="195719" cy="242147"/>
      </dsp:txXfrm>
    </dsp:sp>
    <dsp:sp modelId="{CC4F8AFB-04A5-4E84-86CE-C69DE524EAA8}">
      <dsp:nvSpPr>
        <dsp:cNvPr id="0" name=""/>
        <dsp:cNvSpPr/>
      </dsp:nvSpPr>
      <dsp:spPr>
        <a:xfrm>
          <a:off x="1000132" y="267773"/>
          <a:ext cx="2081204" cy="848273"/>
        </a:xfrm>
        <a:prstGeom prst="ellipse">
          <a:avLst/>
        </a:prstGeom>
        <a:solidFill>
          <a:schemeClr val="bg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>
              <a:solidFill>
                <a:schemeClr val="tx1"/>
              </a:solidFill>
            </a:rPr>
            <a:t>Unapređenje saradnje</a:t>
          </a:r>
        </a:p>
      </dsp:txBody>
      <dsp:txXfrm>
        <a:off x="1304917" y="392000"/>
        <a:ext cx="1471634" cy="599819"/>
      </dsp:txXfrm>
    </dsp:sp>
    <dsp:sp modelId="{85502540-8964-45A6-B37E-4E5BC2181F18}">
      <dsp:nvSpPr>
        <dsp:cNvPr id="0" name=""/>
        <dsp:cNvSpPr/>
      </dsp:nvSpPr>
      <dsp:spPr>
        <a:xfrm rot="2437214">
          <a:off x="2670654" y="2717895"/>
          <a:ext cx="244135" cy="40357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700" kern="1200"/>
        </a:p>
      </dsp:txBody>
      <dsp:txXfrm>
        <a:off x="2679478" y="2774769"/>
        <a:ext cx="170895" cy="242147"/>
      </dsp:txXfrm>
    </dsp:sp>
    <dsp:sp modelId="{76710CA6-6293-4A38-9129-E60951D3111A}">
      <dsp:nvSpPr>
        <dsp:cNvPr id="0" name=""/>
        <dsp:cNvSpPr/>
      </dsp:nvSpPr>
      <dsp:spPr>
        <a:xfrm>
          <a:off x="2697795" y="2928958"/>
          <a:ext cx="1595379" cy="1186993"/>
        </a:xfrm>
        <a:prstGeom prst="ellipse">
          <a:avLst/>
        </a:prstGeom>
        <a:solidFill>
          <a:schemeClr val="bg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200" b="1" kern="1200" dirty="0">
              <a:solidFill>
                <a:schemeClr val="tx1"/>
              </a:solidFill>
            </a:rPr>
            <a:t>Stalno čuvanje poslovnih podataka/ aktivnosti</a:t>
          </a:r>
          <a:endParaRPr lang="sl-SI" sz="1200" b="1" kern="1200" dirty="0">
            <a:solidFill>
              <a:schemeClr val="tx1"/>
            </a:solidFill>
          </a:endParaRPr>
        </a:p>
      </dsp:txBody>
      <dsp:txXfrm>
        <a:off x="2931433" y="3102789"/>
        <a:ext cx="1128103" cy="839331"/>
      </dsp:txXfrm>
    </dsp:sp>
    <dsp:sp modelId="{B362B615-6AF1-4E37-9D1E-2FF551457985}">
      <dsp:nvSpPr>
        <dsp:cNvPr id="0" name=""/>
        <dsp:cNvSpPr/>
      </dsp:nvSpPr>
      <dsp:spPr>
        <a:xfrm rot="8432892">
          <a:off x="1232548" y="2712088"/>
          <a:ext cx="257754" cy="40357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700" kern="1200"/>
        </a:p>
      </dsp:txBody>
      <dsp:txXfrm rot="10800000">
        <a:off x="1301065" y="2768235"/>
        <a:ext cx="180428" cy="242147"/>
      </dsp:txXfrm>
    </dsp:sp>
    <dsp:sp modelId="{BB7FF519-3E2B-4536-977B-333C4E092355}">
      <dsp:nvSpPr>
        <dsp:cNvPr id="0" name=""/>
        <dsp:cNvSpPr/>
      </dsp:nvSpPr>
      <dsp:spPr>
        <a:xfrm>
          <a:off x="-214308" y="2928959"/>
          <a:ext cx="1672403" cy="1186993"/>
        </a:xfrm>
        <a:prstGeom prst="ellipse">
          <a:avLst/>
        </a:prstGeom>
        <a:solidFill>
          <a:schemeClr val="bg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>
              <a:solidFill>
                <a:schemeClr val="tx1"/>
              </a:solidFill>
            </a:rPr>
            <a:t>Brze i pouzdane komunikacije</a:t>
          </a:r>
        </a:p>
      </dsp:txBody>
      <dsp:txXfrm>
        <a:off x="30610" y="3102790"/>
        <a:ext cx="1182567" cy="839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94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CC5872E-21DE-408F-97A5-84A75505F350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3EC521-BB67-4133-8F6E-CF399CE55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3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6E3CE38-BC4F-431A-ABFF-8AC4EAD8DA8C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3229277"/>
            <a:ext cx="7943507" cy="30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2F52786-752B-4A17-B194-A89890DC5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80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/index.php?title=Odluka&amp;action=edit&amp;redlink=1" TargetMode="External"/><Relationship Id="rId3" Type="http://schemas.openxmlformats.org/officeDocument/2006/relationships/hyperlink" Target="https://sr.wikipedia.org/wiki/%D0%95%D0%BD%D0%B3%D0%BB%D0%B5%D1%81%D0%BA%D0%B8_%D1%98%D0%B5%D0%B7%D0%B8%D0%BA" TargetMode="External"/><Relationship Id="rId7" Type="http://schemas.openxmlformats.org/officeDocument/2006/relationships/hyperlink" Target="https://sr.wikipedia.org/wiki/%D0%97%D0%BD%D0%B0%D1%9A%D0%B5" TargetMode="External"/><Relationship Id="rId12" Type="http://schemas.openxmlformats.org/officeDocument/2006/relationships/hyperlink" Target="https://sr.wikipedia.org/w/index.php?title=Implementacija&amp;action=edit&amp;redlink=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r.wikipedia.org/wiki/%D0%98%D0%BD%D1%84%D0%BE%D1%80%D0%BC%D0%B0%D1%82%D0%B8%D0%BA%D0%B0" TargetMode="External"/><Relationship Id="rId11" Type="http://schemas.openxmlformats.org/officeDocument/2006/relationships/hyperlink" Target="https://sr.wikipedia.org/w/index.php?title=Projektovanje&amp;action=edit&amp;redlink=1" TargetMode="External"/><Relationship Id="rId5" Type="http://schemas.openxmlformats.org/officeDocument/2006/relationships/hyperlink" Target="https://sr.wikipedia.org/wiki/%D0%9C%D0%B5%D0%BD%D0%B0%D1%9F%D0%BC%D0%B5%D0%BD%D1%82" TargetMode="External"/><Relationship Id="rId10" Type="http://schemas.openxmlformats.org/officeDocument/2006/relationships/hyperlink" Target="https://sr.wikipedia.org/wiki/%D0%98%D0%BD%D1%84%D0%BE%D1%80%D0%BC%D0%B0%D1%86%D0%B8%D1%98%D0%B0" TargetMode="External"/><Relationship Id="rId4" Type="http://schemas.openxmlformats.org/officeDocument/2006/relationships/hyperlink" Target="https://sr.wikipedia.org/w/index.php?title=Informacioni_sistemi&amp;action=edit&amp;redlink=1" TargetMode="External"/><Relationship Id="rId9" Type="http://schemas.openxmlformats.org/officeDocument/2006/relationships/hyperlink" Target="https://sr.wikipedia.org/wiki/%D0%9C%D0%B5%D0%BD%D0%B0%D1%9F%D0%B5%D1%80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err="1"/>
              <a:t>istemi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podršku</a:t>
            </a:r>
            <a:r>
              <a:rPr lang="en-US" b="1" dirty="0"/>
              <a:t> </a:t>
            </a:r>
            <a:r>
              <a:rPr lang="en-US" b="1" dirty="0" err="1"/>
              <a:t>odlučivanju</a:t>
            </a:r>
            <a:r>
              <a:rPr lang="en-US" dirty="0"/>
              <a:t> (</a:t>
            </a:r>
            <a:r>
              <a:rPr lang="en-US" dirty="0" err="1">
                <a:hlinkClick r:id="rId3" tooltip="Енглески језик"/>
              </a:rPr>
              <a:t>engl.</a:t>
            </a:r>
            <a:r>
              <a:rPr lang="en-US" dirty="0"/>
              <a:t> </a:t>
            </a:r>
            <a:r>
              <a:rPr lang="en-US" i="1" dirty="0"/>
              <a:t>Decision Support Systems</a:t>
            </a:r>
            <a:r>
              <a:rPr lang="en-US" dirty="0"/>
              <a:t>)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interaktivni</a:t>
            </a:r>
            <a:r>
              <a:rPr lang="en-US" dirty="0"/>
              <a:t>, </a:t>
            </a:r>
            <a:r>
              <a:rPr lang="en-US" dirty="0" err="1"/>
              <a:t>fleksibilni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adaptivni</a:t>
            </a:r>
            <a:r>
              <a:rPr lang="en-US" dirty="0"/>
              <a:t> </a:t>
            </a:r>
            <a:r>
              <a:rPr lang="en-US" dirty="0" err="1"/>
              <a:t>računarski</a:t>
            </a:r>
            <a:r>
              <a:rPr lang="en-US" dirty="0"/>
              <a:t> </a:t>
            </a:r>
            <a:r>
              <a:rPr lang="en-US" dirty="0" err="1">
                <a:hlinkClick r:id="rId4" tooltip="Informacioni sistemi (страница не постоји)"/>
              </a:rPr>
              <a:t>informacioni</a:t>
            </a:r>
            <a:r>
              <a:rPr lang="en-US" dirty="0">
                <a:hlinkClick r:id="rId4" tooltip="Informacioni sistemi (страница не постоји)"/>
              </a:rPr>
              <a:t> </a:t>
            </a:r>
            <a:r>
              <a:rPr lang="en-US" dirty="0" err="1">
                <a:hlinkClick r:id="rId4" tooltip="Informacioni sistemi (страница не постоји)"/>
              </a:rPr>
              <a:t>sistemi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u </a:t>
            </a:r>
            <a:r>
              <a:rPr lang="en-US" dirty="0" err="1"/>
              <a:t>rešavanju</a:t>
            </a:r>
            <a:r>
              <a:rPr lang="en-US" dirty="0"/>
              <a:t> </a:t>
            </a:r>
            <a:r>
              <a:rPr lang="en-US" dirty="0" err="1"/>
              <a:t>nestrukturiranih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r>
              <a:rPr lang="en-US" dirty="0"/>
              <a:t>, a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nadgradnja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disciplina</a:t>
            </a:r>
            <a:r>
              <a:rPr lang="en-US" dirty="0"/>
              <a:t> –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 </a:t>
            </a:r>
            <a:r>
              <a:rPr lang="en-US" dirty="0" err="1">
                <a:hlinkClick r:id="rId5" tooltip="Менаџмент"/>
              </a:rPr>
              <a:t>menadžmenta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>
                <a:hlinkClick r:id="rId6" tooltip="Информатика"/>
              </a:rPr>
              <a:t>informatike</a:t>
            </a:r>
            <a:r>
              <a:rPr lang="en-US" dirty="0"/>
              <a:t>.</a:t>
            </a:r>
          </a:p>
          <a:p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odlučivanju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informacioni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podržavaju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spoj</a:t>
            </a:r>
            <a:r>
              <a:rPr lang="en-US" dirty="0"/>
              <a:t> </a:t>
            </a:r>
            <a:r>
              <a:rPr lang="en-US" dirty="0" err="1"/>
              <a:t>informacionih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primene</a:t>
            </a:r>
            <a:r>
              <a:rPr lang="en-US" dirty="0"/>
              <a:t> </a:t>
            </a:r>
            <a:r>
              <a:rPr lang="en-US" dirty="0" err="1"/>
              <a:t>niza</a:t>
            </a:r>
            <a:r>
              <a:rPr lang="en-US" dirty="0"/>
              <a:t> </a:t>
            </a:r>
            <a:r>
              <a:rPr lang="en-US" dirty="0" err="1"/>
              <a:t>funkcionalnih</a:t>
            </a:r>
            <a:r>
              <a:rPr lang="en-US" dirty="0"/>
              <a:t> </a:t>
            </a:r>
            <a:r>
              <a:rPr lang="en-US" dirty="0" err="1">
                <a:hlinkClick r:id="rId7" tooltip="Знање"/>
              </a:rPr>
              <a:t>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>
                <a:hlinkClick r:id="rId8" tooltip="Odluka (страница не постоји)"/>
              </a:rPr>
              <a:t>odluka</a:t>
            </a:r>
            <a:r>
              <a:rPr lang="en-US" dirty="0"/>
              <a:t>.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obezbede</a:t>
            </a:r>
            <a:r>
              <a:rPr lang="en-US" dirty="0"/>
              <a:t> </a:t>
            </a:r>
            <a:r>
              <a:rPr lang="en-US" dirty="0" err="1">
                <a:hlinkClick r:id="rId9" tooltip="Менаџер"/>
              </a:rPr>
              <a:t>menadžeru</a:t>
            </a:r>
            <a:r>
              <a:rPr lang="en-US" dirty="0"/>
              <a:t> </a:t>
            </a:r>
            <a:r>
              <a:rPr lang="en-US" dirty="0" err="1"/>
              <a:t>tačnu</a:t>
            </a:r>
            <a:r>
              <a:rPr lang="en-US" dirty="0"/>
              <a:t>, </a:t>
            </a:r>
            <a:r>
              <a:rPr lang="en-US" dirty="0" err="1"/>
              <a:t>pravovremenu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relevantnu</a:t>
            </a:r>
            <a:r>
              <a:rPr lang="en-US" dirty="0"/>
              <a:t> </a:t>
            </a:r>
            <a:r>
              <a:rPr lang="en-US" dirty="0" err="1">
                <a:hlinkClick r:id="rId10" tooltip="Информација"/>
              </a:rPr>
              <a:t>informaciju</a:t>
            </a:r>
            <a:r>
              <a:rPr lang="en-US" dirty="0"/>
              <a:t>.</a:t>
            </a:r>
          </a:p>
          <a:p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odlučivanju</a:t>
            </a:r>
            <a:r>
              <a:rPr lang="en-US" dirty="0"/>
              <a:t> </a:t>
            </a:r>
            <a:r>
              <a:rPr lang="en-US" dirty="0" err="1"/>
              <a:t>podržavaju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faze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r>
              <a:rPr lang="en-US" dirty="0"/>
              <a:t> od faze </a:t>
            </a:r>
            <a:r>
              <a:rPr lang="en-US" dirty="0" err="1"/>
              <a:t>formulacije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>
                <a:hlinkClick r:id="rId11" tooltip="Projektovanje (страница не постоји)"/>
              </a:rPr>
              <a:t>projektovanja</a:t>
            </a:r>
            <a:r>
              <a:rPr lang="en-US" dirty="0"/>
              <a:t>, </a:t>
            </a:r>
            <a:r>
              <a:rPr lang="en-US" dirty="0" err="1"/>
              <a:t>izbora</a:t>
            </a:r>
            <a:r>
              <a:rPr lang="en-US" dirty="0"/>
              <a:t>, do </a:t>
            </a:r>
            <a:r>
              <a:rPr lang="en-US" dirty="0" err="1">
                <a:hlinkClick r:id="rId12" tooltip="Implementacija (страница не постоји)"/>
              </a:rPr>
              <a:t>implementacije</a:t>
            </a:r>
            <a:r>
              <a:rPr lang="en-US" dirty="0"/>
              <a:t>.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podržavaju</a:t>
            </a:r>
            <a:r>
              <a:rPr lang="en-US" dirty="0"/>
              <a:t>, a ne </a:t>
            </a:r>
            <a:r>
              <a:rPr lang="en-US" dirty="0" err="1"/>
              <a:t>zamenjuju</a:t>
            </a:r>
            <a:r>
              <a:rPr lang="en-US" dirty="0"/>
              <a:t> </a:t>
            </a:r>
            <a:r>
              <a:rPr lang="en-US" dirty="0" err="1"/>
              <a:t>donosioca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.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3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29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RS" dirty="0">
                <a:latin typeface="Arial" charset="0"/>
              </a:rPr>
              <a:t>ERP Enterprise Resource Planning</a:t>
            </a:r>
          </a:p>
          <a:p>
            <a:pPr eaLnBrk="1" hangingPunct="1"/>
            <a:r>
              <a:rPr lang="sr-Latn-RS" dirty="0">
                <a:latin typeface="Arial" charset="0"/>
              </a:rPr>
              <a:t>SW – SoftWare</a:t>
            </a:r>
          </a:p>
          <a:p>
            <a:pPr eaLnBrk="1" hangingPunct="1"/>
            <a:r>
              <a:rPr lang="sr-Latn-RS" dirty="0">
                <a:latin typeface="Arial" charset="0"/>
              </a:rPr>
              <a:t>CRM - Customer Ralationship Management</a:t>
            </a:r>
          </a:p>
          <a:p>
            <a:r>
              <a:rPr lang="sr-Latn-RS" dirty="0">
                <a:latin typeface="Arial" charset="0"/>
              </a:rPr>
              <a:t>Transakcioni IS - tran</a:t>
            </a:r>
            <a:r>
              <a:rPr lang="sr-Latn-RS" sz="1200" kern="1200" noProof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sakcioni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r-Latn-RS" sz="1200" kern="1200" noProof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informacioni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r-Latn-RS" sz="1200" kern="1200" noProof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sistemi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evidentiraju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obrađuju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poslovnim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transakcijama</a:t>
            </a:r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62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50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100" b="1" dirty="0"/>
              <a:t>OLAP</a:t>
            </a:r>
            <a:r>
              <a:rPr lang="en-US" sz="1100" dirty="0"/>
              <a:t> </a:t>
            </a:r>
            <a:r>
              <a:rPr lang="sr-Latn-RS" sz="1100" dirty="0"/>
              <a:t>– </a:t>
            </a:r>
            <a:r>
              <a:rPr lang="en-US" sz="1100" b="1" dirty="0"/>
              <a:t>Online </a:t>
            </a:r>
            <a:r>
              <a:rPr lang="sr-Latn-RS" sz="1100" b="1" dirty="0"/>
              <a:t>Analytical</a:t>
            </a:r>
            <a:r>
              <a:rPr lang="en-US" sz="1100" b="1" dirty="0"/>
              <a:t> </a:t>
            </a:r>
            <a:r>
              <a:rPr lang="sr-Latn-RS" sz="1100" b="1" dirty="0"/>
              <a:t>Processing</a:t>
            </a:r>
          </a:p>
          <a:p>
            <a:r>
              <a:rPr lang="en-US" sz="1100" b="1" dirty="0"/>
              <a:t>SQL</a:t>
            </a:r>
            <a:r>
              <a:rPr lang="en-US" sz="1100" dirty="0"/>
              <a:t> </a:t>
            </a:r>
            <a:r>
              <a:rPr lang="sr-Latn-RS" sz="1100" dirty="0"/>
              <a:t>(</a:t>
            </a:r>
            <a:r>
              <a:rPr lang="en-US" sz="1100" dirty="0"/>
              <a:t>Structured Query Language) is a special-purpose programming language designed for managing data held in a relational database management system (RDBMS), or for stream processing in a relational data stream management system (RDSMS).</a:t>
            </a:r>
            <a:endParaRPr lang="sr-Latn-RS" sz="1100" b="1" dirty="0"/>
          </a:p>
          <a:p>
            <a:r>
              <a:rPr lang="en-US" sz="1100" b="1" dirty="0"/>
              <a:t>ETL (Extract/Transform/Load)</a:t>
            </a:r>
            <a:r>
              <a:rPr lang="sr-Latn-RS" sz="1100" b="1" dirty="0">
                <a:latin typeface="Arial" charset="0"/>
                <a:cs typeface="Arial" charset="0"/>
              </a:rPr>
              <a:t> </a:t>
            </a:r>
            <a:r>
              <a:rPr lang="sr-Latn-RS" sz="1100" b="0" dirty="0">
                <a:latin typeface="Arial" charset="0"/>
                <a:cs typeface="Arial" charset="0"/>
              </a:rPr>
              <a:t>- Danas na tržištu ima pedesetak ovakvih alata.</a:t>
            </a:r>
            <a:r>
              <a:rPr lang="sr-Latn-RS" sz="1100" b="0" baseline="0" dirty="0">
                <a:latin typeface="Arial" charset="0"/>
                <a:cs typeface="Arial" charset="0"/>
              </a:rPr>
              <a:t> Proces ETL može da traje i godinama i da košta i milione $</a:t>
            </a:r>
          </a:p>
          <a:p>
            <a:endParaRPr lang="sr-Latn-RS" sz="1100" b="0" baseline="0" dirty="0">
              <a:latin typeface="Arial" charset="0"/>
              <a:cs typeface="Arial" charset="0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Osnovne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komponenete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DW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Izvorni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sistemi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Izvori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različitih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platformi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: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OLTP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sistema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eksterni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istorijski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nastaju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proizvod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obavljanja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transakcija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mnogim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domenima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poslovanja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organizacije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transakcije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zaposleni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obave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tokom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generišu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ETL (Extract/Transform/Load)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proces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prerađuju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vrši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njihova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ekstrakcija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transformacija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čišćenje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izvornih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bazu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DW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obavlja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pomoću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ETL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tržištu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danas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50 ETL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Proces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prerađivanja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košta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milione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dolara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traje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mesecima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čak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godinama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da 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nakraju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postao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kontinuirani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proces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odvija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rasporedu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primer DW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biti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osvežavana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dnevno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nedeljno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mesečno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).</a:t>
            </a:r>
          </a:p>
          <a:p>
            <a:endParaRPr lang="sr-Latn-R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Model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baza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podataka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DW/DM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Model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najčešće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vrituelni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dimenzionalni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model. 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fizičkom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nivou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relacioni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model,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upravljan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bilo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kojim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softverom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upravljanje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bazom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podsistem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obezbeđuje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DW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organizacije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fizičkim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podacima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integralno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povezani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dimenzionalnim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modelima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solucijama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krajnjih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korisnika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  <a:endParaRPr lang="sr-Latn-R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OLAP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alati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omogućavaju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korisniku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pogled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različitih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uglova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koriste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multidimenzionalno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predstavljanje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poznato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kocka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</a:p>
          <a:p>
            <a:endParaRPr lang="sr-Latn-R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Data Mining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alati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  <a:r>
              <a:rPr lang="sr-Latn-R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automatski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traže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skrivene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informacije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između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Baziraju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kompleksnim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statističkim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formulama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Razlika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između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OLAP-a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Data Mining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je u tome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OLAP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odgovori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pitanja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korisnik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postavi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a data mining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odgovara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pitanja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korisnik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ne mora da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seti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postavi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</a:p>
          <a:p>
            <a:endParaRPr lang="sr-Latn-R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Alati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grafičko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predstavljanje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omogućuju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grafičko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predstavljanje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uključujući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složene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3D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slike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Pretpostavka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korisnik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mnogo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lakše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uoči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neki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trend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gledajući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u 3D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sliku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nego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složen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statistički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grafikon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</a:p>
          <a:p>
            <a:endParaRPr lang="sr-Latn-R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Upravljanje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metapodacima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Proces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upravljanja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metapodacima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odvija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kroz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ceo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proces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prepoznavanja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pročišćavanja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vršenja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upita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podacima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Po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definiciji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metapodaci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podacima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Metapodaci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arhivirani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metabazu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pružaju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krajnje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korisne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informacije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svim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prethodno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navedenim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alatima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</a:p>
          <a:p>
            <a:endParaRPr lang="sr-Latn-R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gore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navedeni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spadaju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tehnike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poslovne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inteligencije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(BI).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imaju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jedan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zajednički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cilj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a to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pristup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krajnjeg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korisnika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analtičar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menadžer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podacima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uskladištenim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u DW</a:t>
            </a:r>
          </a:p>
          <a:p>
            <a:endParaRPr lang="en-US" sz="11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9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70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98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66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21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9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44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48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25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74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88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36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49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93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77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67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7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26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90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02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7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0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9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6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6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4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6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B9573-BFD2-4DD5-8A68-832A4B009031}" type="datetimeFigureOut">
              <a:rPr lang="sl-SI" smtClean="0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29595-4C67-435C-9984-3939415AB607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339C4-CCB7-4171-A735-46579025BFC0}" type="datetimeFigureOut">
              <a:rPr lang="sl-SI" smtClean="0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5C4EE-9B7C-4DA9-9806-73691410C665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33C2-345F-487B-95AD-D39D8179FE53}" type="datetimeFigureOut">
              <a:rPr lang="sl-SI" smtClean="0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13EA2-4BCF-4152-9E52-51AD70CF5A4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1C36-9D52-4F29-A971-F54E628E4ECC}" type="datetimeFigureOut">
              <a:rPr lang="sl-SI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8E94-1A47-4B50-A43E-56EA3ABE22B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6656F-3871-486A-9876-DE869BF266E8}" type="datetimeFigureOut">
              <a:rPr lang="sl-SI" smtClean="0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17685-88F3-4412-81A8-EBB660E2162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0DD2F-6EBA-4A46-ACCD-2C156FE60932}" type="datetimeFigureOut">
              <a:rPr lang="sl-SI" smtClean="0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BF8-9CEE-4102-88DE-DA55AEFA9B37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2AB2C-FCBA-4A29-BD22-485410F3A5F8}" type="datetimeFigureOut">
              <a:rPr lang="sl-SI" smtClean="0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E94C-0724-49E7-807A-ECE77B342F4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7DDD98-CF23-49AE-AE2A-B9281A1A8B4A}" type="datetimeFigureOut">
              <a:rPr lang="sl-SI" smtClean="0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F119C-3506-4934-82D5-A1539C016E4B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17FB1-F9A8-4097-A608-FEA98385CC28}" type="datetimeFigureOut">
              <a:rPr lang="sl-SI" smtClean="0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5288A-6259-448A-A6B1-CC973B27579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B0AD6-D190-40E7-BBBE-82A24D777F72}" type="datetimeFigureOut">
              <a:rPr lang="sl-SI" smtClean="0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F388E-E357-4CF4-93A8-A127CBBE47E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66AF2-9355-4DC2-A231-04DD9E229FE9}" type="datetimeFigureOut">
              <a:rPr lang="sl-SI" smtClean="0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76550-EEFC-427F-9D72-CB6A42478DE0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F9709-E8DD-46DC-8FC7-E0391E991FF9}" type="datetimeFigureOut">
              <a:rPr lang="sl-SI" smtClean="0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1CA0C-E0E3-4D97-A4A3-7FF0BC0D271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9C03569-204F-47F3-8BF3-A3DF72DDA15C}" type="datetimeFigureOut">
              <a:rPr lang="sl-SI" smtClean="0"/>
              <a:pPr>
                <a:defRPr/>
              </a:pPr>
              <a:t>25. 03. 2020</a:t>
            </a:fld>
            <a:endParaRPr lang="sl-SI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8A731DF-699F-40A7-9B7D-D70A2F995DE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28596" y="3286124"/>
            <a:ext cx="8286808" cy="22860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sz="4000" b="1" dirty="0"/>
              <a:t>Poslovna inteligencija</a:t>
            </a:r>
            <a:br>
              <a:rPr lang="sl-SI" sz="4000" b="1" dirty="0"/>
            </a:br>
            <a:r>
              <a:rPr lang="sl-SI" sz="2000" b="1" dirty="0">
                <a:solidFill>
                  <a:srgbClr val="FFC000"/>
                </a:solidFill>
              </a:rPr>
              <a:t>(eng. </a:t>
            </a:r>
            <a:r>
              <a:rPr lang="sl-SI" sz="2800" b="1" dirty="0">
                <a:solidFill>
                  <a:srgbClr val="FF0000"/>
                </a:solidFill>
              </a:rPr>
              <a:t>B</a:t>
            </a:r>
            <a:r>
              <a:rPr lang="sl-SI" sz="2000" dirty="0">
                <a:solidFill>
                  <a:srgbClr val="FFC000"/>
                </a:solidFill>
              </a:rPr>
              <a:t>usiness </a:t>
            </a:r>
            <a:r>
              <a:rPr lang="sl-SI" sz="2800" dirty="0">
                <a:solidFill>
                  <a:srgbClr val="FF0000"/>
                </a:solidFill>
              </a:rPr>
              <a:t>I</a:t>
            </a:r>
            <a:r>
              <a:rPr lang="sl-SI" sz="2000" dirty="0">
                <a:solidFill>
                  <a:srgbClr val="FFC000"/>
                </a:solidFill>
              </a:rPr>
              <a:t>nteligence)</a:t>
            </a:r>
            <a:endParaRPr lang="sl-SI" sz="2000" b="1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67304D-1F80-4FE8-AC72-161CECB9573C}"/>
              </a:ext>
            </a:extLst>
          </p:cNvPr>
          <p:cNvSpPr txBox="1"/>
          <p:nvPr/>
        </p:nvSpPr>
        <p:spPr>
          <a:xfrm>
            <a:off x="2555776" y="5949280"/>
            <a:ext cx="615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Zoran Čekerevac po uzoru i sa dozvolom dr Evelin </a:t>
            </a:r>
            <a:r>
              <a:rPr lang="sr-Latn-RS" dirty="0" err="1"/>
              <a:t>Krmac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4500562" y="500042"/>
            <a:ext cx="4317688" cy="5851525"/>
          </a:xfrm>
        </p:spPr>
      </p:pic>
      <p:sp>
        <p:nvSpPr>
          <p:cNvPr id="16" name="Rounded Rectangle 15"/>
          <p:cNvSpPr/>
          <p:nvPr/>
        </p:nvSpPr>
        <p:spPr>
          <a:xfrm>
            <a:off x="428596" y="1000108"/>
            <a:ext cx="4176712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l-SI" sz="2800" b="1" dirty="0">
                <a:solidFill>
                  <a:schemeClr val="tx1"/>
                </a:solidFill>
                <a:latin typeface="Trebuchet MS" pitchFamily="34" charset="0"/>
              </a:rPr>
              <a:t>Velika količina kompleksnih poslovnih podataka</a:t>
            </a:r>
            <a:r>
              <a:rPr lang="sl-SI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sl-SI" sz="2800" b="1" dirty="0">
                <a:solidFill>
                  <a:schemeClr val="tx1"/>
                </a:solidFill>
                <a:latin typeface="Trebuchet MS" pitchFamily="34" charset="0"/>
              </a:rPr>
              <a:t>...</a:t>
            </a:r>
          </a:p>
        </p:txBody>
      </p:sp>
      <p:sp>
        <p:nvSpPr>
          <p:cNvPr id="2" name="Rounded Rectangle 15"/>
          <p:cNvSpPr/>
          <p:nvPr/>
        </p:nvSpPr>
        <p:spPr>
          <a:xfrm>
            <a:off x="428596" y="2428868"/>
            <a:ext cx="4176712" cy="10001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l-SI" sz="2800" b="1" dirty="0">
                <a:solidFill>
                  <a:schemeClr val="tx1"/>
                </a:solidFill>
                <a:latin typeface="Trebuchet MS" pitchFamily="34" charset="0"/>
              </a:rPr>
              <a:t>Mnoštvo neiskorišćenih izvora podataka ...</a:t>
            </a:r>
          </a:p>
        </p:txBody>
      </p:sp>
      <p:sp>
        <p:nvSpPr>
          <p:cNvPr id="3" name="Rounded Rectangle 15"/>
          <p:cNvSpPr/>
          <p:nvPr/>
        </p:nvSpPr>
        <p:spPr>
          <a:xfrm>
            <a:off x="428596" y="3571876"/>
            <a:ext cx="4178300" cy="10001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l-SI" sz="2800" b="1" dirty="0">
                <a:solidFill>
                  <a:schemeClr val="tx1"/>
                </a:solidFill>
                <a:latin typeface="Trebuchet MS" pitchFamily="34" charset="0"/>
              </a:rPr>
              <a:t>Odsustvo ili nedovoljna podrška odlučivanju</a:t>
            </a:r>
            <a:r>
              <a:rPr lang="sl-SI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sl-SI" sz="2800" b="1" dirty="0">
                <a:solidFill>
                  <a:schemeClr val="tx1"/>
                </a:solidFill>
                <a:latin typeface="Trebuchet MS" pitchFamily="34" charset="0"/>
              </a:rPr>
              <a:t>...</a:t>
            </a:r>
          </a:p>
        </p:txBody>
      </p:sp>
      <p:sp>
        <p:nvSpPr>
          <p:cNvPr id="7" name="Rounded Rectangle 15"/>
          <p:cNvSpPr/>
          <p:nvPr/>
        </p:nvSpPr>
        <p:spPr>
          <a:xfrm>
            <a:off x="428596" y="4714884"/>
            <a:ext cx="4178300" cy="10001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l-SI" sz="2800" b="1" dirty="0">
                <a:solidFill>
                  <a:schemeClr val="tx1"/>
                </a:solidFill>
                <a:latin typeface="Trebuchet MS" pitchFamily="34" charset="0"/>
              </a:rPr>
              <a:t>Nemogućnost lociranja važnih informacija ...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428625" y="357166"/>
            <a:ext cx="400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IT problemi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28" y="1071546"/>
            <a:ext cx="30003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sz="3600" b="1" dirty="0">
                <a:solidFill>
                  <a:srgbClr val="C00000"/>
                </a:solidFill>
                <a:latin typeface="Bradley Hand ITC" pitchFamily="66" charset="0"/>
              </a:rPr>
              <a:t>ŠTA RADITI?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83880" cy="1000132"/>
          </a:xfrm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sl-SI" sz="2800" b="1" dirty="0">
                <a:solidFill>
                  <a:srgbClr val="C00000"/>
                </a:solidFill>
              </a:rPr>
              <a:t>3. Šta možemo ili šta bi trebalo da uradimo?</a:t>
            </a:r>
            <a:endParaRPr lang="sl-SI" sz="2800" b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14348" y="1214422"/>
          <a:ext cx="407196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5572132" y="2786058"/>
            <a:ext cx="1214438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3000" b="1" dirty="0">
                <a:solidFill>
                  <a:schemeClr val="tx1"/>
                </a:solidFill>
                <a:latin typeface="Trebuchet MS" pitchFamily="34" charset="0"/>
              </a:rPr>
              <a:t>BI</a:t>
            </a:r>
            <a:r>
              <a:rPr lang="sl-SI" sz="3200" b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sl-SI" sz="2200" b="1" dirty="0">
                <a:solidFill>
                  <a:schemeClr val="tx1"/>
                </a:solidFill>
                <a:latin typeface="Trebuchet MS" pitchFamily="34" charset="0"/>
              </a:rPr>
              <a:t>alati</a:t>
            </a:r>
          </a:p>
        </p:txBody>
      </p:sp>
      <p:sp>
        <p:nvSpPr>
          <p:cNvPr id="9" name="Equal 8"/>
          <p:cNvSpPr/>
          <p:nvPr/>
        </p:nvSpPr>
        <p:spPr>
          <a:xfrm>
            <a:off x="7072330" y="3143248"/>
            <a:ext cx="500062" cy="428625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4643438" y="3143248"/>
            <a:ext cx="571500" cy="571500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7643834" y="2786058"/>
            <a:ext cx="9286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6600" b="1" dirty="0">
                <a:solidFill>
                  <a:schemeClr val="bg1"/>
                </a:solidFill>
                <a:latin typeface="Trebuchet MS" pitchFamily="34" charset="0"/>
              </a:rPr>
              <a:t>BI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000100" y="5286388"/>
            <a:ext cx="3095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b="1" dirty="0">
                <a:solidFill>
                  <a:srgbClr val="FF0000"/>
                </a:solidFill>
                <a:latin typeface="Trebuchet MS" pitchFamily="34" charset="0"/>
              </a:rPr>
              <a:t>Operativni, transakcioni IS, ERP, CRM, ...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5286380" y="5429264"/>
            <a:ext cx="2447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b="1" dirty="0">
                <a:solidFill>
                  <a:srgbClr val="FF0000"/>
                </a:solidFill>
                <a:latin typeface="Trebuchet MS" pitchFamily="34" charset="0"/>
              </a:rPr>
              <a:t>Dopunski SW alati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9" grpId="0" animBg="1"/>
      <p:bldP spid="10" grpId="0" animBg="1"/>
      <p:bldP spid="8199" grpId="0"/>
      <p:bldP spid="8200" grpId="0"/>
      <p:bldP spid="8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785818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sl-SI" dirty="0"/>
              <a:t>Alati p</a:t>
            </a:r>
            <a:r>
              <a:rPr lang="sl-SI" b="1" dirty="0"/>
              <a:t>oslovne inteligencije</a:t>
            </a:r>
            <a:endParaRPr lang="sl-SI" b="1" baseline="-250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1" y="1857375"/>
            <a:ext cx="8258204" cy="42687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sl-SI" dirty="0"/>
              <a:t>... komplet inteligentnih SW alata i sistema koji pomažu kompaniji da:</a:t>
            </a:r>
          </a:p>
          <a:p>
            <a:pPr marL="814388" lvl="1" indent="-466725" eaLnBrk="1" hangingPunct="1">
              <a:buFontTx/>
              <a:buChar char="•"/>
            </a:pPr>
            <a:r>
              <a:rPr lang="sl-SI" sz="2800" b="1" dirty="0"/>
              <a:t>bolje razume</a:t>
            </a:r>
          </a:p>
          <a:p>
            <a:pPr marL="814388" lvl="1" indent="-466725" eaLnBrk="1" hangingPunct="1">
              <a:buFontTx/>
              <a:buChar char="•"/>
            </a:pPr>
            <a:r>
              <a:rPr lang="sl-SI" sz="2800" b="1" dirty="0"/>
              <a:t>analizira</a:t>
            </a:r>
          </a:p>
          <a:p>
            <a:pPr marL="814388" lvl="1" indent="-466725" eaLnBrk="1" hangingPunct="1">
              <a:buFontTx/>
              <a:buChar char="•"/>
            </a:pPr>
            <a:r>
              <a:rPr lang="sl-SI" sz="2800" b="1" dirty="0"/>
              <a:t>razvija</a:t>
            </a:r>
          </a:p>
          <a:p>
            <a:pPr marL="814388" lvl="1" indent="-466725" eaLnBrk="1" hangingPunct="1">
              <a:buFontTx/>
              <a:buChar char="•"/>
            </a:pPr>
            <a:r>
              <a:rPr lang="sl-SI" sz="2800" b="1" dirty="0"/>
              <a:t>predviđa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sl-SI" dirty="0"/>
              <a:t>stvari i događanja u kompaniji i širem okruženju.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7"/>
          <p:cNvGrpSpPr>
            <a:grpSpLocks/>
          </p:cNvGrpSpPr>
          <p:nvPr/>
        </p:nvGrpSpPr>
        <p:grpSpPr bwMode="auto">
          <a:xfrm>
            <a:off x="6732588" y="5589588"/>
            <a:ext cx="2198687" cy="1008062"/>
            <a:chOff x="4195" y="1385"/>
            <a:chExt cx="1385" cy="635"/>
          </a:xfrm>
        </p:grpSpPr>
        <p:pic>
          <p:nvPicPr>
            <p:cNvPr id="10257" name="Picture 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5" y="1385"/>
              <a:ext cx="63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8" name="Text Box 53"/>
            <p:cNvSpPr txBox="1">
              <a:spLocks noChangeArrowheads="1"/>
            </p:cNvSpPr>
            <p:nvPr/>
          </p:nvSpPr>
          <p:spPr bwMode="auto">
            <a:xfrm>
              <a:off x="4920" y="1556"/>
              <a:ext cx="66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400" b="1">
                  <a:latin typeface="Trebuchet MS" pitchFamily="34" charset="0"/>
                </a:rPr>
                <a:t>Data </a:t>
              </a:r>
            </a:p>
            <a:p>
              <a:r>
                <a:rPr lang="sl-SI" sz="1400" b="1">
                  <a:latin typeface="Trebuchet MS" pitchFamily="34" charset="0"/>
                </a:rPr>
                <a:t>Mining</a:t>
              </a:r>
              <a:endParaRPr lang="en-US" sz="1400" b="1" dirty="0">
                <a:latin typeface="Trebuchet MS" pitchFamily="34" charset="0"/>
              </a:endParaRPr>
            </a:p>
          </p:txBody>
        </p:sp>
      </p:grp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4072100" y="2355850"/>
            <a:ext cx="2160588" cy="2441575"/>
            <a:chOff x="2565" y="1389"/>
            <a:chExt cx="1316" cy="1633"/>
          </a:xfrm>
        </p:grpSpPr>
        <p:sp>
          <p:nvSpPr>
            <p:cNvPr id="10303" name="AutoShape 9"/>
            <p:cNvSpPr>
              <a:spLocks noChangeArrowheads="1"/>
            </p:cNvSpPr>
            <p:nvPr/>
          </p:nvSpPr>
          <p:spPr bwMode="auto">
            <a:xfrm>
              <a:off x="2612" y="1389"/>
              <a:ext cx="1221" cy="1633"/>
            </a:xfrm>
            <a:prstGeom prst="can">
              <a:avLst>
                <a:gd name="adj" fmla="val 3343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0304" name="Group 101"/>
            <p:cNvGrpSpPr>
              <a:grpSpLocks/>
            </p:cNvGrpSpPr>
            <p:nvPr/>
          </p:nvGrpSpPr>
          <p:grpSpPr bwMode="auto">
            <a:xfrm>
              <a:off x="2565" y="1575"/>
              <a:ext cx="1316" cy="1355"/>
              <a:chOff x="2565" y="1575"/>
              <a:chExt cx="1316" cy="1355"/>
            </a:xfrm>
          </p:grpSpPr>
          <p:sp>
            <p:nvSpPr>
              <p:cNvPr id="10305" name="AutoShape 10"/>
              <p:cNvSpPr>
                <a:spLocks noChangeArrowheads="1"/>
              </p:cNvSpPr>
              <p:nvPr/>
            </p:nvSpPr>
            <p:spPr bwMode="auto">
              <a:xfrm>
                <a:off x="3548" y="2523"/>
                <a:ext cx="245" cy="272"/>
              </a:xfrm>
              <a:prstGeom prst="can">
                <a:avLst>
                  <a:gd name="adj" fmla="val 27755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06" name="AutoShape 11"/>
              <p:cNvSpPr>
                <a:spLocks noChangeArrowheads="1"/>
              </p:cNvSpPr>
              <p:nvPr/>
            </p:nvSpPr>
            <p:spPr bwMode="auto">
              <a:xfrm>
                <a:off x="2706" y="2523"/>
                <a:ext cx="245" cy="272"/>
              </a:xfrm>
              <a:prstGeom prst="can">
                <a:avLst>
                  <a:gd name="adj" fmla="val 27755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0307" name="Group 17"/>
              <p:cNvGrpSpPr>
                <a:grpSpLocks/>
              </p:cNvGrpSpPr>
              <p:nvPr/>
            </p:nvGrpSpPr>
            <p:grpSpPr bwMode="auto">
              <a:xfrm>
                <a:off x="2983" y="2069"/>
                <a:ext cx="528" cy="861"/>
                <a:chOff x="1837" y="3249"/>
                <a:chExt cx="589" cy="861"/>
              </a:xfrm>
            </p:grpSpPr>
            <p:sp>
              <p:nvSpPr>
                <p:cNvPr id="10310" name="AutoShape 12"/>
                <p:cNvSpPr>
                  <a:spLocks noChangeArrowheads="1"/>
                </p:cNvSpPr>
                <p:nvPr/>
              </p:nvSpPr>
              <p:spPr bwMode="auto">
                <a:xfrm>
                  <a:off x="1837" y="3249"/>
                  <a:ext cx="589" cy="861"/>
                </a:xfrm>
                <a:prstGeom prst="can">
                  <a:avLst>
                    <a:gd name="adj" fmla="val 36545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311" name="AutoShape 13"/>
                <p:cNvSpPr>
                  <a:spLocks noChangeArrowheads="1"/>
                </p:cNvSpPr>
                <p:nvPr/>
              </p:nvSpPr>
              <p:spPr bwMode="auto">
                <a:xfrm>
                  <a:off x="2244" y="3748"/>
                  <a:ext cx="137" cy="227"/>
                </a:xfrm>
                <a:prstGeom prst="can">
                  <a:avLst>
                    <a:gd name="adj" fmla="val 41423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312" name="AutoShape 14"/>
                <p:cNvSpPr>
                  <a:spLocks noChangeArrowheads="1"/>
                </p:cNvSpPr>
                <p:nvPr/>
              </p:nvSpPr>
              <p:spPr bwMode="auto">
                <a:xfrm>
                  <a:off x="2109" y="3611"/>
                  <a:ext cx="137" cy="227"/>
                </a:xfrm>
                <a:prstGeom prst="can">
                  <a:avLst>
                    <a:gd name="adj" fmla="val 41423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313" name="AutoShape 15"/>
                <p:cNvSpPr>
                  <a:spLocks noChangeArrowheads="1"/>
                </p:cNvSpPr>
                <p:nvPr/>
              </p:nvSpPr>
              <p:spPr bwMode="auto">
                <a:xfrm>
                  <a:off x="2017" y="3748"/>
                  <a:ext cx="137" cy="227"/>
                </a:xfrm>
                <a:prstGeom prst="can">
                  <a:avLst>
                    <a:gd name="adj" fmla="val 41423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314" name="AutoShape 16"/>
                <p:cNvSpPr>
                  <a:spLocks noChangeArrowheads="1"/>
                </p:cNvSpPr>
                <p:nvPr/>
              </p:nvSpPr>
              <p:spPr bwMode="auto">
                <a:xfrm>
                  <a:off x="1882" y="3611"/>
                  <a:ext cx="137" cy="227"/>
                </a:xfrm>
                <a:prstGeom prst="can">
                  <a:avLst>
                    <a:gd name="adj" fmla="val 41423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0309" name="Text Box 20"/>
              <p:cNvSpPr txBox="1">
                <a:spLocks noChangeArrowheads="1"/>
              </p:cNvSpPr>
              <p:nvPr/>
            </p:nvSpPr>
            <p:spPr bwMode="auto">
              <a:xfrm>
                <a:off x="2565" y="1575"/>
                <a:ext cx="131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sr-Latn-CS" b="1" dirty="0"/>
                  <a:t>Skladišta podataka</a:t>
                </a:r>
                <a:endParaRPr lang="en-US" b="1" dirty="0"/>
              </a:p>
            </p:txBody>
          </p:sp>
        </p:grp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6804248" y="4005263"/>
            <a:ext cx="2413000" cy="766762"/>
            <a:chOff x="4150" y="3108"/>
            <a:chExt cx="1588" cy="483"/>
          </a:xfrm>
        </p:grpSpPr>
        <p:pic>
          <p:nvPicPr>
            <p:cNvPr id="10301" name="Picture 5" descr="executive_ dashboard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0" y="3108"/>
              <a:ext cx="726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2" name="Text Box 45"/>
            <p:cNvSpPr txBox="1">
              <a:spLocks noChangeArrowheads="1"/>
            </p:cNvSpPr>
            <p:nvPr/>
          </p:nvSpPr>
          <p:spPr bwMode="auto">
            <a:xfrm>
              <a:off x="4921" y="3234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1400" b="1">
                  <a:latin typeface="Trebuchet MS" pitchFamily="34" charset="0"/>
                </a:rPr>
                <a:t>Dashboards</a:t>
              </a:r>
              <a:endParaRPr lang="en-US" sz="1400" b="1" dirty="0">
                <a:latin typeface="Trebuchet MS" pitchFamily="34" charset="0"/>
              </a:endParaRPr>
            </a:p>
          </p:txBody>
        </p: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6805612" y="2955692"/>
            <a:ext cx="2446337" cy="990834"/>
            <a:chOff x="4150" y="1966"/>
            <a:chExt cx="1588" cy="598"/>
          </a:xfrm>
        </p:grpSpPr>
        <p:pic>
          <p:nvPicPr>
            <p:cNvPr id="10299" name="Picture 4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0" y="1966"/>
              <a:ext cx="726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0" name="Text Box 51"/>
            <p:cNvSpPr txBox="1">
              <a:spLocks noChangeArrowheads="1"/>
            </p:cNvSpPr>
            <p:nvPr/>
          </p:nvSpPr>
          <p:spPr bwMode="auto">
            <a:xfrm>
              <a:off x="4921" y="2065"/>
              <a:ext cx="81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1400" b="1" dirty="0">
                  <a:latin typeface="Trebuchet MS" pitchFamily="34" charset="0"/>
                </a:rPr>
                <a:t>Vizualizacija podataka</a:t>
              </a:r>
              <a:endParaRPr lang="en-US" sz="1400" b="1" dirty="0">
                <a:latin typeface="Trebuchet MS" pitchFamily="34" charset="0"/>
              </a:endParaRPr>
            </a:p>
          </p:txBody>
        </p:sp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6775450" y="4797425"/>
            <a:ext cx="2368550" cy="798513"/>
            <a:chOff x="4246" y="3612"/>
            <a:chExt cx="1492" cy="503"/>
          </a:xfrm>
        </p:grpSpPr>
        <p:pic>
          <p:nvPicPr>
            <p:cNvPr id="10297" name="Picture 54" descr="j04113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6" y="3612"/>
              <a:ext cx="630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8" name="Text Box 55"/>
            <p:cNvSpPr txBox="1">
              <a:spLocks noChangeArrowheads="1"/>
            </p:cNvSpPr>
            <p:nvPr/>
          </p:nvSpPr>
          <p:spPr bwMode="auto">
            <a:xfrm>
              <a:off x="4921" y="3748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>
                  <a:latin typeface="Trebuchet MS" pitchFamily="34" charset="0"/>
                </a:rPr>
                <a:t>Upozorenja</a:t>
              </a:r>
              <a:endParaRPr lang="en-US" sz="1400" b="1" dirty="0">
                <a:latin typeface="Trebuchet MS" pitchFamily="34" charset="0"/>
              </a:endParaRPr>
            </a:p>
          </p:txBody>
        </p:sp>
      </p:grpSp>
      <p:grpSp>
        <p:nvGrpSpPr>
          <p:cNvPr id="13" name="Group 100"/>
          <p:cNvGrpSpPr>
            <a:grpSpLocks/>
          </p:cNvGrpSpPr>
          <p:nvPr/>
        </p:nvGrpSpPr>
        <p:grpSpPr bwMode="auto">
          <a:xfrm>
            <a:off x="1692275" y="1857920"/>
            <a:ext cx="2232025" cy="4962634"/>
            <a:chOff x="1066" y="1561"/>
            <a:chExt cx="1406" cy="2518"/>
          </a:xfrm>
        </p:grpSpPr>
        <p:sp>
          <p:nvSpPr>
            <p:cNvPr id="10269" name="Text Box 68"/>
            <p:cNvSpPr txBox="1">
              <a:spLocks noChangeArrowheads="1"/>
            </p:cNvSpPr>
            <p:nvPr/>
          </p:nvSpPr>
          <p:spPr bwMode="auto">
            <a:xfrm>
              <a:off x="1066" y="3521"/>
              <a:ext cx="1406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b="1" dirty="0">
                  <a:latin typeface="Trebuchet MS" pitchFamily="34" charset="0"/>
                </a:rPr>
                <a:t>ETL</a:t>
              </a:r>
            </a:p>
            <a:p>
              <a:pPr algn="ctr">
                <a:lnSpc>
                  <a:spcPts val="1800"/>
                </a:lnSpc>
              </a:pPr>
              <a:r>
                <a:rPr lang="sl-SI" b="1" dirty="0">
                  <a:solidFill>
                    <a:srgbClr val="969696"/>
                  </a:solidFill>
                  <a:latin typeface="Trebuchet MS" pitchFamily="34" charset="0"/>
                </a:rPr>
                <a:t>Ekstrakcija, Transformacija i Učitavanje </a:t>
              </a:r>
              <a:endParaRPr lang="en-US" b="1" dirty="0">
                <a:solidFill>
                  <a:srgbClr val="969696"/>
                </a:solidFill>
                <a:latin typeface="Trebuchet MS" pitchFamily="34" charset="0"/>
              </a:endParaRPr>
            </a:p>
          </p:txBody>
        </p:sp>
        <p:grpSp>
          <p:nvGrpSpPr>
            <p:cNvPr id="10270" name="Group 78"/>
            <p:cNvGrpSpPr>
              <a:grpSpLocks/>
            </p:cNvGrpSpPr>
            <p:nvPr/>
          </p:nvGrpSpPr>
          <p:grpSpPr bwMode="auto">
            <a:xfrm>
              <a:off x="1260" y="1561"/>
              <a:ext cx="1020" cy="1994"/>
              <a:chOff x="1011" y="1606"/>
              <a:chExt cx="997" cy="1994"/>
            </a:xfrm>
          </p:grpSpPr>
          <p:sp>
            <p:nvSpPr>
              <p:cNvPr id="10271" name="Rectangle 67"/>
              <p:cNvSpPr>
                <a:spLocks noChangeArrowheads="1"/>
              </p:cNvSpPr>
              <p:nvPr/>
            </p:nvSpPr>
            <p:spPr bwMode="auto">
              <a:xfrm>
                <a:off x="1011" y="1606"/>
                <a:ext cx="997" cy="199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72" name="Text Box 69"/>
              <p:cNvSpPr txBox="1">
                <a:spLocks noChangeArrowheads="1"/>
              </p:cNvSpPr>
              <p:nvPr/>
            </p:nvSpPr>
            <p:spPr bwMode="auto">
              <a:xfrm>
                <a:off x="1099" y="1678"/>
                <a:ext cx="836" cy="37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l-SI" sz="1400" b="1" dirty="0">
                    <a:solidFill>
                      <a:srgbClr val="EAEAEA"/>
                    </a:solidFill>
                    <a:latin typeface="Trebuchet MS" pitchFamily="34" charset="0"/>
                  </a:rPr>
                  <a:t>Provera valjanosti podataka</a:t>
                </a:r>
                <a:endParaRPr lang="en-US" sz="1400" b="1" dirty="0">
                  <a:solidFill>
                    <a:srgbClr val="EAEAEA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273" name="Text Box 70"/>
              <p:cNvSpPr txBox="1">
                <a:spLocks noChangeArrowheads="1"/>
              </p:cNvSpPr>
              <p:nvPr/>
            </p:nvSpPr>
            <p:spPr bwMode="auto">
              <a:xfrm>
                <a:off x="1055" y="2512"/>
                <a:ext cx="924" cy="26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l-SI" sz="1400" b="1" dirty="0">
                    <a:solidFill>
                      <a:srgbClr val="EAEAEA"/>
                    </a:solidFill>
                    <a:latin typeface="Trebuchet MS" pitchFamily="34" charset="0"/>
                  </a:rPr>
                  <a:t>Transformacija podataka</a:t>
                </a:r>
                <a:endParaRPr lang="en-US" sz="1400" b="1" dirty="0">
                  <a:solidFill>
                    <a:srgbClr val="EAEAEA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274" name="Text Box 71"/>
              <p:cNvSpPr txBox="1">
                <a:spLocks noChangeArrowheads="1"/>
              </p:cNvSpPr>
              <p:nvPr/>
            </p:nvSpPr>
            <p:spPr bwMode="auto">
              <a:xfrm>
                <a:off x="1055" y="3309"/>
                <a:ext cx="924" cy="26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CS" sz="1400" b="1" dirty="0">
                    <a:solidFill>
                      <a:srgbClr val="EAEAEA"/>
                    </a:solidFill>
                    <a:latin typeface="Trebuchet MS" pitchFamily="34" charset="0"/>
                  </a:rPr>
                  <a:t>Unošenje podataka</a:t>
                </a:r>
                <a:endParaRPr lang="en-US" sz="1400" b="1" dirty="0">
                  <a:solidFill>
                    <a:srgbClr val="EAEAEA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275" name="Text Box 72"/>
              <p:cNvSpPr txBox="1">
                <a:spLocks noChangeArrowheads="1"/>
              </p:cNvSpPr>
              <p:nvPr/>
            </p:nvSpPr>
            <p:spPr bwMode="auto">
              <a:xfrm>
                <a:off x="1055" y="2149"/>
                <a:ext cx="924" cy="26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400" b="1" dirty="0">
                    <a:solidFill>
                      <a:srgbClr val="EAEAEA"/>
                    </a:solidFill>
                    <a:latin typeface="Trebuchet MS" pitchFamily="34" charset="0"/>
                  </a:rPr>
                  <a:t>Prečišćavanje podataka</a:t>
                </a:r>
                <a:endParaRPr lang="en-US" sz="1400" b="1" dirty="0">
                  <a:solidFill>
                    <a:srgbClr val="EAEAEA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276" name="Text Box 73"/>
              <p:cNvSpPr txBox="1">
                <a:spLocks noChangeArrowheads="1"/>
              </p:cNvSpPr>
              <p:nvPr/>
            </p:nvSpPr>
            <p:spPr bwMode="auto">
              <a:xfrm>
                <a:off x="1055" y="2874"/>
                <a:ext cx="924" cy="26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400" b="1" dirty="0">
                    <a:solidFill>
                      <a:srgbClr val="EAEAEA"/>
                    </a:solidFill>
                    <a:latin typeface="Trebuchet MS" pitchFamily="34" charset="0"/>
                  </a:rPr>
                  <a:t>Agregatizacija podataka</a:t>
                </a:r>
                <a:endParaRPr lang="en-US" sz="1400" b="1" dirty="0">
                  <a:solidFill>
                    <a:srgbClr val="EAEAEA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277" name="Line 74"/>
              <p:cNvSpPr>
                <a:spLocks noChangeShapeType="1"/>
              </p:cNvSpPr>
              <p:nvPr/>
            </p:nvSpPr>
            <p:spPr bwMode="auto">
              <a:xfrm>
                <a:off x="1495" y="2041"/>
                <a:ext cx="0" cy="1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</p:grpSp>
      </p:grp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1260475" y="981075"/>
            <a:ext cx="647700" cy="5329238"/>
            <a:chOff x="1260475" y="981075"/>
            <a:chExt cx="647700" cy="5329238"/>
          </a:xfrm>
        </p:grpSpPr>
        <p:sp>
          <p:nvSpPr>
            <p:cNvPr id="10267" name="AutoShape 79"/>
            <p:cNvSpPr>
              <a:spLocks/>
            </p:cNvSpPr>
            <p:nvPr/>
          </p:nvSpPr>
          <p:spPr bwMode="auto">
            <a:xfrm>
              <a:off x="1260475" y="981075"/>
              <a:ext cx="215900" cy="5329238"/>
            </a:xfrm>
            <a:prstGeom prst="rightBracket">
              <a:avLst>
                <a:gd name="adj" fmla="val 20569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68" name="AutoShape 80"/>
            <p:cNvSpPr>
              <a:spLocks noChangeArrowheads="1"/>
            </p:cNvSpPr>
            <p:nvPr/>
          </p:nvSpPr>
          <p:spPr bwMode="auto">
            <a:xfrm>
              <a:off x="1584325" y="3213100"/>
              <a:ext cx="323850" cy="83661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346" name="AutoShape 82"/>
          <p:cNvSpPr>
            <a:spLocks noChangeArrowheads="1"/>
          </p:cNvSpPr>
          <p:nvPr/>
        </p:nvSpPr>
        <p:spPr bwMode="auto">
          <a:xfrm>
            <a:off x="3743325" y="3213100"/>
            <a:ext cx="323850" cy="83661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6228556" y="1305966"/>
            <a:ext cx="647700" cy="5327650"/>
            <a:chOff x="6227763" y="1341438"/>
            <a:chExt cx="647700" cy="5327650"/>
          </a:xfrm>
        </p:grpSpPr>
        <p:sp>
          <p:nvSpPr>
            <p:cNvPr id="10265" name="AutoShape 83"/>
            <p:cNvSpPr>
              <a:spLocks noChangeArrowheads="1"/>
            </p:cNvSpPr>
            <p:nvPr/>
          </p:nvSpPr>
          <p:spPr bwMode="auto">
            <a:xfrm>
              <a:off x="6227763" y="3213100"/>
              <a:ext cx="323850" cy="83661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66" name="AutoShape 84"/>
            <p:cNvSpPr>
              <a:spLocks/>
            </p:cNvSpPr>
            <p:nvPr/>
          </p:nvSpPr>
          <p:spPr bwMode="auto">
            <a:xfrm>
              <a:off x="6659563" y="1341438"/>
              <a:ext cx="215900" cy="5327650"/>
            </a:xfrm>
            <a:prstGeom prst="leftBracket">
              <a:avLst>
                <a:gd name="adj" fmla="val 20563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318" name="Group 78"/>
          <p:cNvGrpSpPr>
            <a:grpSpLocks/>
          </p:cNvGrpSpPr>
          <p:nvPr/>
        </p:nvGrpSpPr>
        <p:grpSpPr bwMode="auto">
          <a:xfrm>
            <a:off x="179388" y="404813"/>
            <a:ext cx="1892282" cy="5838825"/>
            <a:chOff x="113" y="255"/>
            <a:chExt cx="1237" cy="3678"/>
          </a:xfrm>
        </p:grpSpPr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136" y="700"/>
              <a:ext cx="841" cy="3233"/>
              <a:chOff x="0" y="572"/>
              <a:chExt cx="841" cy="3233"/>
            </a:xfrm>
          </p:grpSpPr>
          <p:sp>
            <p:nvSpPr>
              <p:cNvPr id="10285" name="Text Box 41"/>
              <p:cNvSpPr txBox="1">
                <a:spLocks noChangeArrowheads="1"/>
              </p:cNvSpPr>
              <p:nvPr/>
            </p:nvSpPr>
            <p:spPr bwMode="auto">
              <a:xfrm>
                <a:off x="68" y="1615"/>
                <a:ext cx="63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l-SI" sz="1400" b="1">
                    <a:latin typeface="Trebuchet MS" pitchFamily="34" charset="0"/>
                  </a:rPr>
                  <a:t>ERP</a:t>
                </a:r>
                <a:endParaRPr lang="en-US" sz="1400" b="1" dirty="0">
                  <a:latin typeface="Trebuchet MS" pitchFamily="34" charset="0"/>
                </a:endParaRPr>
              </a:p>
            </p:txBody>
          </p:sp>
          <p:sp>
            <p:nvSpPr>
              <p:cNvPr id="10286" name="Text Box 42"/>
              <p:cNvSpPr txBox="1">
                <a:spLocks noChangeArrowheads="1"/>
              </p:cNvSpPr>
              <p:nvPr/>
            </p:nvSpPr>
            <p:spPr bwMode="auto">
              <a:xfrm>
                <a:off x="69" y="2205"/>
                <a:ext cx="63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l-SI" sz="1400" b="1">
                    <a:latin typeface="Trebuchet MS" pitchFamily="34" charset="0"/>
                  </a:rPr>
                  <a:t>CRM</a:t>
                </a:r>
                <a:endParaRPr lang="en-US" sz="1400" b="1" dirty="0">
                  <a:latin typeface="Trebuchet MS" pitchFamily="34" charset="0"/>
                </a:endParaRPr>
              </a:p>
            </p:txBody>
          </p:sp>
          <p:grpSp>
            <p:nvGrpSpPr>
              <p:cNvPr id="10287" name="Group 59"/>
              <p:cNvGrpSpPr>
                <a:grpSpLocks/>
              </p:cNvGrpSpPr>
              <p:nvPr/>
            </p:nvGrpSpPr>
            <p:grpSpPr bwMode="auto">
              <a:xfrm>
                <a:off x="0" y="572"/>
                <a:ext cx="841" cy="3233"/>
                <a:chOff x="0" y="572"/>
                <a:chExt cx="841" cy="3233"/>
              </a:xfrm>
            </p:grpSpPr>
            <p:grpSp>
              <p:nvGrpSpPr>
                <p:cNvPr id="10289" name="Group 58"/>
                <p:cNvGrpSpPr>
                  <a:grpSpLocks/>
                </p:cNvGrpSpPr>
                <p:nvPr/>
              </p:nvGrpSpPr>
              <p:grpSpPr bwMode="auto">
                <a:xfrm>
                  <a:off x="204" y="572"/>
                  <a:ext cx="363" cy="2858"/>
                  <a:chOff x="295" y="572"/>
                  <a:chExt cx="363" cy="2858"/>
                </a:xfrm>
              </p:grpSpPr>
              <p:sp>
                <p:nvSpPr>
                  <p:cNvPr id="10292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295" y="572"/>
                    <a:ext cx="363" cy="318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293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295" y="1253"/>
                    <a:ext cx="363" cy="318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4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295" y="1842"/>
                    <a:ext cx="363" cy="318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5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295" y="2431"/>
                    <a:ext cx="363" cy="318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6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295" y="3022"/>
                    <a:ext cx="363" cy="408"/>
                  </a:xfrm>
                  <a:prstGeom prst="foldedCorner">
                    <a:avLst>
                      <a:gd name="adj" fmla="val 12500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029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0" y="890"/>
                  <a:ext cx="793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sl-SI" sz="1400" b="1" dirty="0">
                      <a:latin typeface="Trebuchet MS" pitchFamily="34" charset="0"/>
                    </a:rPr>
                    <a:t>Operativni </a:t>
                  </a:r>
                </a:p>
                <a:p>
                  <a:pPr algn="ctr"/>
                  <a:r>
                    <a:rPr lang="sl-SI" sz="1400" b="1" dirty="0">
                      <a:latin typeface="Trebuchet MS" pitchFamily="34" charset="0"/>
                    </a:rPr>
                    <a:t>sistem</a:t>
                  </a:r>
                  <a:endParaRPr lang="en-US" sz="1400" b="1" dirty="0">
                    <a:latin typeface="Trebuchet MS" pitchFamily="34" charset="0"/>
                  </a:endParaRPr>
                </a:p>
              </p:txBody>
            </p:sp>
            <p:sp>
              <p:nvSpPr>
                <p:cNvPr id="1029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0" y="3475"/>
                  <a:ext cx="841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sl-SI" sz="1400" b="1" dirty="0">
                      <a:latin typeface="Trebuchet MS" pitchFamily="34" charset="0"/>
                    </a:rPr>
                    <a:t>Flat Files,</a:t>
                  </a:r>
                </a:p>
                <a:p>
                  <a:pPr algn="ctr"/>
                  <a:r>
                    <a:rPr lang="sr-Latn-CS" sz="1400" b="1" dirty="0">
                      <a:latin typeface="Trebuchet MS" pitchFamily="34" charset="0"/>
                    </a:rPr>
                    <a:t>Radne tabele</a:t>
                  </a:r>
                  <a:endParaRPr lang="en-US" sz="1400" b="1" dirty="0">
                    <a:latin typeface="Trebuchet MS" pitchFamily="34" charset="0"/>
                  </a:endParaRPr>
                </a:p>
              </p:txBody>
            </p:sp>
          </p:grpSp>
          <p:sp>
            <p:nvSpPr>
              <p:cNvPr id="10288" name="Text Box 56"/>
              <p:cNvSpPr txBox="1">
                <a:spLocks noChangeArrowheads="1"/>
              </p:cNvSpPr>
              <p:nvPr/>
            </p:nvSpPr>
            <p:spPr bwMode="auto">
              <a:xfrm>
                <a:off x="69" y="2795"/>
                <a:ext cx="6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l-SI" sz="1400" b="1">
                    <a:latin typeface="Trebuchet MS" pitchFamily="34" charset="0"/>
                  </a:rPr>
                  <a:t>SQL</a:t>
                </a:r>
                <a:endParaRPr lang="en-US" sz="1400" b="1" dirty="0">
                  <a:latin typeface="Trebuchet MS" pitchFamily="34" charset="0"/>
                </a:endParaRPr>
              </a:p>
            </p:txBody>
          </p:sp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113" y="255"/>
              <a:ext cx="1237" cy="318"/>
              <a:chOff x="0" y="436"/>
              <a:chExt cx="1237" cy="318"/>
            </a:xfrm>
          </p:grpSpPr>
          <p:sp>
            <p:nvSpPr>
              <p:cNvPr id="10283" name="Oval 92"/>
              <p:cNvSpPr>
                <a:spLocks noChangeArrowheads="1"/>
              </p:cNvSpPr>
              <p:nvPr/>
            </p:nvSpPr>
            <p:spPr bwMode="auto">
              <a:xfrm>
                <a:off x="0" y="436"/>
                <a:ext cx="1237" cy="31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84" name="Text Box 61"/>
              <p:cNvSpPr txBox="1">
                <a:spLocks noChangeArrowheads="1"/>
              </p:cNvSpPr>
              <p:nvPr/>
            </p:nvSpPr>
            <p:spPr bwMode="auto">
              <a:xfrm>
                <a:off x="0" y="482"/>
                <a:ext cx="123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b="1" dirty="0">
                    <a:latin typeface="Trebuchet MS" pitchFamily="34" charset="0"/>
                  </a:rPr>
                  <a:t>Izvori podataka</a:t>
                </a:r>
                <a:endParaRPr lang="en-US" b="1" dirty="0">
                  <a:latin typeface="Trebuchet MS" pitchFamily="34" charset="0"/>
                </a:endParaRPr>
              </a:p>
            </p:txBody>
          </p:sp>
        </p:grpSp>
      </p:grpSp>
      <p:grpSp>
        <p:nvGrpSpPr>
          <p:cNvPr id="10317" name="Group 77"/>
          <p:cNvGrpSpPr>
            <a:grpSpLocks/>
          </p:cNvGrpSpPr>
          <p:nvPr/>
        </p:nvGrpSpPr>
        <p:grpSpPr bwMode="auto">
          <a:xfrm>
            <a:off x="2143199" y="188913"/>
            <a:ext cx="6821414" cy="935037"/>
            <a:chOff x="1161" y="119"/>
            <a:chExt cx="4486" cy="589"/>
          </a:xfrm>
        </p:grpSpPr>
        <p:sp>
          <p:nvSpPr>
            <p:cNvPr id="10281" name="AutoShape 99"/>
            <p:cNvSpPr>
              <a:spLocks noChangeArrowheads="1"/>
            </p:cNvSpPr>
            <p:nvPr/>
          </p:nvSpPr>
          <p:spPr bwMode="auto">
            <a:xfrm>
              <a:off x="1161" y="119"/>
              <a:ext cx="3307" cy="589"/>
            </a:xfrm>
            <a:prstGeom prst="notchedRightArrow">
              <a:avLst>
                <a:gd name="adj1" fmla="val 50083"/>
                <a:gd name="adj2" fmla="val 4561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82" name="Text Box 64"/>
            <p:cNvSpPr txBox="1">
              <a:spLocks noChangeArrowheads="1"/>
            </p:cNvSpPr>
            <p:nvPr/>
          </p:nvSpPr>
          <p:spPr bwMode="auto">
            <a:xfrm>
              <a:off x="2245" y="296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b="1" dirty="0"/>
                <a:t>BI alati</a:t>
              </a:r>
              <a:endParaRPr lang="en-US" b="1" dirty="0"/>
            </a:p>
          </p:txBody>
        </p:sp>
        <p:grpSp>
          <p:nvGrpSpPr>
            <p:cNvPr id="17" name="Group 97"/>
            <p:cNvGrpSpPr>
              <a:grpSpLocks/>
            </p:cNvGrpSpPr>
            <p:nvPr/>
          </p:nvGrpSpPr>
          <p:grpSpPr bwMode="auto">
            <a:xfrm>
              <a:off x="4513" y="283"/>
              <a:ext cx="1134" cy="318"/>
              <a:chOff x="2971" y="436"/>
              <a:chExt cx="975" cy="318"/>
            </a:xfrm>
          </p:grpSpPr>
          <p:sp>
            <p:nvSpPr>
              <p:cNvPr id="10263" name="Oval 95"/>
              <p:cNvSpPr>
                <a:spLocks noChangeArrowheads="1"/>
              </p:cNvSpPr>
              <p:nvPr/>
            </p:nvSpPr>
            <p:spPr bwMode="auto">
              <a:xfrm>
                <a:off x="2971" y="436"/>
                <a:ext cx="975" cy="31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64" name="Text Box 96"/>
              <p:cNvSpPr txBox="1">
                <a:spLocks noChangeArrowheads="1"/>
              </p:cNvSpPr>
              <p:nvPr/>
            </p:nvSpPr>
            <p:spPr bwMode="auto">
              <a:xfrm>
                <a:off x="3016" y="482"/>
                <a:ext cx="8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l-SI" b="1" dirty="0">
                    <a:latin typeface="Trebuchet MS" pitchFamily="34" charset="0"/>
                  </a:rPr>
                  <a:t>BI rezultati </a:t>
                </a:r>
                <a:endParaRPr lang="en-US" b="1" dirty="0">
                  <a:latin typeface="Trebuchet MS" pitchFamily="34" charset="0"/>
                </a:endParaRPr>
              </a:p>
            </p:txBody>
          </p:sp>
        </p:grpSp>
      </p:grpSp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6805613" y="1412875"/>
            <a:ext cx="2374900" cy="744538"/>
            <a:chOff x="4150" y="2564"/>
            <a:chExt cx="1588" cy="469"/>
          </a:xfrm>
        </p:grpSpPr>
        <p:pic>
          <p:nvPicPr>
            <p:cNvPr id="10261" name="Picture 4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50" y="2564"/>
              <a:ext cx="726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2" name="Text Box 50"/>
            <p:cNvSpPr txBox="1">
              <a:spLocks noChangeArrowheads="1"/>
            </p:cNvSpPr>
            <p:nvPr/>
          </p:nvSpPr>
          <p:spPr bwMode="auto">
            <a:xfrm>
              <a:off x="4921" y="2700"/>
              <a:ext cx="81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1400" b="1" dirty="0">
                  <a:latin typeface="Trebuchet MS" pitchFamily="34" charset="0"/>
                </a:rPr>
                <a:t>Izveštaji</a:t>
              </a:r>
              <a:endParaRPr lang="en-US" sz="1400" b="1" dirty="0">
                <a:latin typeface="Trebuchet MS" pitchFamily="34" charset="0"/>
              </a:endParaRPr>
            </a:p>
          </p:txBody>
        </p:sp>
      </p:grpSp>
      <p:grpSp>
        <p:nvGrpSpPr>
          <p:cNvPr id="19" name="Group 86"/>
          <p:cNvGrpSpPr>
            <a:grpSpLocks/>
          </p:cNvGrpSpPr>
          <p:nvPr/>
        </p:nvGrpSpPr>
        <p:grpSpPr bwMode="auto">
          <a:xfrm>
            <a:off x="6804025" y="2178050"/>
            <a:ext cx="1983364" cy="963613"/>
            <a:chOff x="4196" y="823"/>
            <a:chExt cx="1307" cy="607"/>
          </a:xfrm>
        </p:grpSpPr>
        <p:pic>
          <p:nvPicPr>
            <p:cNvPr id="10259" name="Picture 4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96" y="823"/>
              <a:ext cx="680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0" name="Text Box 52"/>
            <p:cNvSpPr txBox="1">
              <a:spLocks noChangeArrowheads="1"/>
            </p:cNvSpPr>
            <p:nvPr/>
          </p:nvSpPr>
          <p:spPr bwMode="auto">
            <a:xfrm>
              <a:off x="4920" y="935"/>
              <a:ext cx="58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1400" b="1" dirty="0">
                  <a:latin typeface="Trebuchet MS" pitchFamily="34" charset="0"/>
                </a:rPr>
                <a:t>OLAP analize</a:t>
              </a:r>
              <a:endParaRPr lang="en-US" sz="1400" b="1" dirty="0">
                <a:latin typeface="Trebuchet MS" pitchFamily="34" charset="0"/>
              </a:endParaRPr>
            </a:p>
          </p:txBody>
        </p:sp>
      </p:grpSp>
      <p:cxnSp>
        <p:nvCxnSpPr>
          <p:cNvPr id="77" name="Straight Arrow Connector 76"/>
          <p:cNvCxnSpPr>
            <a:stCxn id="10275" idx="2"/>
            <a:endCxn id="10273" idx="0"/>
          </p:cNvCxnSpPr>
          <p:nvPr/>
        </p:nvCxnSpPr>
        <p:spPr>
          <a:xfrm rot="5400000">
            <a:off x="2726189" y="3547734"/>
            <a:ext cx="19116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273" idx="2"/>
            <a:endCxn id="10276" idx="0"/>
          </p:cNvCxnSpPr>
          <p:nvPr/>
        </p:nvCxnSpPr>
        <p:spPr>
          <a:xfrm rot="5400000">
            <a:off x="2726189" y="4262114"/>
            <a:ext cx="19116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0276" idx="2"/>
            <a:endCxn id="10274" idx="0"/>
          </p:cNvCxnSpPr>
          <p:nvPr/>
        </p:nvCxnSpPr>
        <p:spPr>
          <a:xfrm rot="5400000">
            <a:off x="2654751" y="5047932"/>
            <a:ext cx="334036" cy="1588"/>
          </a:xfrm>
          <a:prstGeom prst="straightConnector1">
            <a:avLst/>
          </a:prstGeom>
          <a:ln w="28575"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>
                <a:solidFill>
                  <a:srgbClr val="C00000"/>
                </a:solidFill>
              </a:rPr>
              <a:t>Skladišta podataka </a:t>
            </a:r>
            <a:br>
              <a:rPr lang="sl-SI" dirty="0">
                <a:solidFill>
                  <a:srgbClr val="C00000"/>
                </a:solidFill>
              </a:rPr>
            </a:br>
            <a:r>
              <a:rPr lang="sl-SI" sz="2200" dirty="0">
                <a:solidFill>
                  <a:srgbClr val="C00000"/>
                </a:solidFill>
              </a:rPr>
              <a:t>(eng. Data Warehouse)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323528" y="1857364"/>
            <a:ext cx="8352929" cy="40199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CS" dirty="0"/>
              <a:t>Sistem baze podataka je optimizovan za izveštavanje</a:t>
            </a:r>
          </a:p>
          <a:p>
            <a:pPr algn="just"/>
            <a:r>
              <a:rPr lang="sr-Latn-CS" dirty="0"/>
              <a:t>Skladišta podataka su dizajnirana za skladištenje podataka koje zahteva organizacija; rukovode transakcijama velikog obima</a:t>
            </a:r>
          </a:p>
          <a:p>
            <a:pPr algn="just"/>
            <a:r>
              <a:rPr lang="sr-Latn-CS" dirty="0"/>
              <a:t>Ona su logička kolekcija informacija prikupljenih iz različitih izvora; koriste se da izvrši detaljna analiza svih dostupnih podataka.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500034" y="428604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sl-SI" b="1" dirty="0">
                <a:solidFill>
                  <a:srgbClr val="C00000"/>
                </a:solidFill>
              </a:rPr>
              <a:t>Alati poslovne inteligencije </a:t>
            </a:r>
            <a:r>
              <a:rPr lang="sl-SI" sz="2700" b="1" dirty="0">
                <a:solidFill>
                  <a:srgbClr val="C00000"/>
                </a:solidFill>
              </a:rPr>
              <a:t>(eng. BI Tools)</a:t>
            </a:r>
            <a:endParaRPr lang="sl-SI" sz="2700" b="1" baseline="-25000" dirty="0">
              <a:solidFill>
                <a:srgbClr val="C000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428596" y="2428868"/>
            <a:ext cx="8229600" cy="21431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CS" sz="3200" dirty="0">
                <a:latin typeface="Calibri" pitchFamily="34" charset="0"/>
              </a:rPr>
              <a:t>To</a:t>
            </a:r>
            <a:r>
              <a:rPr lang="vi-VN" sz="3200" dirty="0">
                <a:latin typeface="Calibri" pitchFamily="34" charset="0"/>
              </a:rPr>
              <a:t> </a:t>
            </a:r>
            <a:r>
              <a:rPr lang="sr-Latn-CS" sz="3200" dirty="0">
                <a:latin typeface="Calibri" pitchFamily="34" charset="0"/>
              </a:rPr>
              <a:t>su </a:t>
            </a:r>
            <a:r>
              <a:rPr lang="vi-VN" sz="3200" dirty="0">
                <a:latin typeface="Calibri" pitchFamily="34" charset="0"/>
              </a:rPr>
              <a:t>S</a:t>
            </a:r>
            <a:r>
              <a:rPr lang="sr-Latn-CS" sz="3200" dirty="0">
                <a:latin typeface="Calibri" pitchFamily="34" charset="0"/>
              </a:rPr>
              <a:t>W</a:t>
            </a:r>
            <a:r>
              <a:rPr lang="vi-VN" sz="3200" dirty="0">
                <a:latin typeface="Calibri" pitchFamily="34" charset="0"/>
              </a:rPr>
              <a:t> alat</a:t>
            </a:r>
            <a:r>
              <a:rPr lang="sr-Latn-CS" sz="3200" dirty="0">
                <a:latin typeface="Calibri" pitchFamily="34" charset="0"/>
              </a:rPr>
              <a:t>i</a:t>
            </a:r>
            <a:r>
              <a:rPr lang="vi-VN" sz="3200" dirty="0">
                <a:latin typeface="Calibri" pitchFamily="34" charset="0"/>
              </a:rPr>
              <a:t> i sistem</a:t>
            </a:r>
            <a:r>
              <a:rPr lang="sr-Latn-CS" sz="3200" dirty="0">
                <a:latin typeface="Calibri" pitchFamily="34" charset="0"/>
              </a:rPr>
              <a:t>i</a:t>
            </a:r>
            <a:r>
              <a:rPr lang="vi-VN" sz="3200" dirty="0">
                <a:latin typeface="Calibri" pitchFamily="34" charset="0"/>
              </a:rPr>
              <a:t> ko</a:t>
            </a:r>
            <a:r>
              <a:rPr lang="sr-Latn-CS" sz="3200" dirty="0">
                <a:latin typeface="Calibri" pitchFamily="34" charset="0"/>
              </a:rPr>
              <a:t>j</a:t>
            </a:r>
            <a:r>
              <a:rPr lang="vi-VN" sz="3200" dirty="0">
                <a:latin typeface="Calibri" pitchFamily="34" charset="0"/>
              </a:rPr>
              <a:t>i omogućava</a:t>
            </a:r>
            <a:r>
              <a:rPr lang="sr-Latn-CS" sz="3200" dirty="0">
                <a:latin typeface="Calibri" pitchFamily="34" charset="0"/>
              </a:rPr>
              <a:t>ju</a:t>
            </a:r>
            <a:r>
              <a:rPr lang="vi-VN" sz="3200" dirty="0">
                <a:latin typeface="Calibri" pitchFamily="34" charset="0"/>
              </a:rPr>
              <a:t> korisnicima da vide, korist</a:t>
            </a:r>
            <a:r>
              <a:rPr lang="sr-Latn-CS" sz="3200" dirty="0">
                <a:latin typeface="Calibri" pitchFamily="34" charset="0"/>
              </a:rPr>
              <a:t>e</a:t>
            </a:r>
            <a:r>
              <a:rPr lang="vi-VN" sz="3200" dirty="0">
                <a:latin typeface="Calibri" pitchFamily="34" charset="0"/>
              </a:rPr>
              <a:t> i kombin</a:t>
            </a:r>
            <a:r>
              <a:rPr lang="sr-Latn-CS" sz="3200" dirty="0">
                <a:latin typeface="Calibri" pitchFamily="34" charset="0"/>
              </a:rPr>
              <a:t>uju</a:t>
            </a:r>
            <a:r>
              <a:rPr lang="vi-VN" sz="3200" dirty="0">
                <a:latin typeface="Calibri" pitchFamily="34" charset="0"/>
              </a:rPr>
              <a:t> velike količine složenih podataka, relevantnih za poslovne odluke, iz različitih izvora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7094538" y="3213100"/>
            <a:ext cx="1978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JEZGRO BI</a:t>
            </a:r>
          </a:p>
          <a:p>
            <a:pPr algn="ctr">
              <a:defRPr/>
            </a:pPr>
            <a:r>
              <a:rPr lang="sl-SI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tehnologija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6840538" y="1773238"/>
            <a:ext cx="2197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NAPREDNE BI</a:t>
            </a:r>
          </a:p>
          <a:p>
            <a:pPr algn="ctr">
              <a:defRPr/>
            </a:pPr>
            <a:r>
              <a:rPr lang="sl-SI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tehnologije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13315" name="Rectangle 11"/>
          <p:cNvSpPr>
            <a:spLocks/>
          </p:cNvSpPr>
          <p:nvPr/>
        </p:nvSpPr>
        <p:spPr bwMode="auto">
          <a:xfrm>
            <a:off x="357188" y="5929330"/>
            <a:ext cx="8229600" cy="88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sl-S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Razlike između BI alata: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sl-S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cene, funkcionalnosti, BI kompleksnost, ukupan broj korisnika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179388" y="0"/>
            <a:ext cx="8713787" cy="594995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12"/>
          <p:cNvSpPr>
            <a:spLocks noChangeShapeType="1"/>
          </p:cNvSpPr>
          <p:nvPr/>
        </p:nvSpPr>
        <p:spPr bwMode="auto">
          <a:xfrm>
            <a:off x="828675" y="5084763"/>
            <a:ext cx="741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319" name="Line 13"/>
          <p:cNvSpPr>
            <a:spLocks noChangeShapeType="1"/>
          </p:cNvSpPr>
          <p:nvPr/>
        </p:nvSpPr>
        <p:spPr bwMode="auto">
          <a:xfrm>
            <a:off x="1331913" y="4365625"/>
            <a:ext cx="6408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320" name="Line 14"/>
          <p:cNvSpPr>
            <a:spLocks noChangeShapeType="1"/>
          </p:cNvSpPr>
          <p:nvPr/>
        </p:nvSpPr>
        <p:spPr bwMode="auto">
          <a:xfrm flipV="1">
            <a:off x="1836738" y="3644900"/>
            <a:ext cx="5400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321" name="Line 15"/>
          <p:cNvSpPr>
            <a:spLocks noChangeShapeType="1"/>
          </p:cNvSpPr>
          <p:nvPr/>
        </p:nvSpPr>
        <p:spPr bwMode="auto">
          <a:xfrm flipV="1">
            <a:off x="2413000" y="2852738"/>
            <a:ext cx="424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322" name="Line 16"/>
          <p:cNvSpPr>
            <a:spLocks noChangeShapeType="1"/>
          </p:cNvSpPr>
          <p:nvPr/>
        </p:nvSpPr>
        <p:spPr bwMode="auto">
          <a:xfrm>
            <a:off x="2916238" y="2203450"/>
            <a:ext cx="32385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3492500" y="1412875"/>
            <a:ext cx="2087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84213" y="5157788"/>
            <a:ext cx="770413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 dirty="0">
                <a:latin typeface="Trebuchet MS" pitchFamily="34" charset="0"/>
              </a:rPr>
              <a:t>IZVORI PODATAKA</a:t>
            </a:r>
          </a:p>
          <a:p>
            <a:pPr algn="ctr"/>
            <a:r>
              <a:rPr lang="sr-Latn-CS" sz="1400" dirty="0"/>
              <a:t>Unakrsne tabele, članci, datoteke, provajderi informacija, DB-sistemi, rutine ili transakcioni sistemi, iz različitih izvora</a:t>
            </a:r>
            <a:r>
              <a:rPr lang="sl-SI" sz="1400" dirty="0"/>
              <a:t>, ...</a:t>
            </a:r>
            <a:endParaRPr lang="en-US" sz="1400" dirty="0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971550" y="4437063"/>
            <a:ext cx="7129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 dirty="0">
                <a:latin typeface="Trebuchet MS" pitchFamily="34" charset="0"/>
              </a:rPr>
              <a:t>SKLADIŠTA PODATAKA </a:t>
            </a:r>
          </a:p>
          <a:p>
            <a:pPr algn="ctr"/>
            <a:r>
              <a:rPr lang="sl-SI" dirty="0">
                <a:latin typeface="Trebuchet MS" pitchFamily="34" charset="0"/>
              </a:rPr>
              <a:t>Trg podataka (Data Mart)</a:t>
            </a:r>
            <a:endParaRPr lang="en-US" sz="1400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547813" y="3716338"/>
            <a:ext cx="6048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 dirty="0">
                <a:latin typeface="Trebuchet MS" pitchFamily="34" charset="0"/>
              </a:rPr>
              <a:t>ISPITIVANJE PODATAKA</a:t>
            </a:r>
          </a:p>
          <a:p>
            <a:pPr algn="ctr"/>
            <a:r>
              <a:rPr lang="sl-SI" sz="1400" dirty="0"/>
              <a:t>Statističke analize, Upiti, Izveštaji</a:t>
            </a:r>
            <a:endParaRPr lang="en-US" sz="1400" dirty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268538" y="2992438"/>
            <a:ext cx="4537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 dirty="0">
                <a:latin typeface="Trebuchet MS" pitchFamily="34" charset="0"/>
              </a:rPr>
              <a:t>PREZENTACIJE PODATAKA</a:t>
            </a:r>
          </a:p>
          <a:p>
            <a:pPr algn="ctr"/>
            <a:r>
              <a:rPr lang="sl-SI" sz="1400" dirty="0"/>
              <a:t>Tehnike vizuelizacije, Dashboards, Scorecards</a:t>
            </a:r>
            <a:endParaRPr lang="en-US" sz="1400" dirty="0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628900" y="2276475"/>
            <a:ext cx="3887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 dirty="0">
                <a:latin typeface="Trebuchet MS" pitchFamily="34" charset="0"/>
              </a:rPr>
              <a:t>OLAP Analize</a:t>
            </a:r>
          </a:p>
          <a:p>
            <a:pPr algn="ctr"/>
            <a:r>
              <a:rPr lang="sl-SI" sz="1400" dirty="0"/>
              <a:t>On-Line Analitical Processing</a:t>
            </a:r>
            <a:endParaRPr lang="en-US" sz="1400" dirty="0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132138" y="1484313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 dirty="0">
                <a:latin typeface="Trebuchet MS" pitchFamily="34" charset="0"/>
              </a:rPr>
              <a:t>DATA MINING</a:t>
            </a:r>
          </a:p>
          <a:p>
            <a:pPr algn="ctr"/>
            <a:r>
              <a:rPr lang="sl-SI" sz="1400" dirty="0"/>
              <a:t>Otkrivanje informacije</a:t>
            </a:r>
            <a:endParaRPr lang="en-US" sz="1400" dirty="0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563938" y="500063"/>
            <a:ext cx="19446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 dirty="0">
                <a:latin typeface="Trebuchet MS" pitchFamily="34" charset="0"/>
              </a:rPr>
              <a:t>DONOŠENJE ODLUKA</a:t>
            </a:r>
          </a:p>
          <a:p>
            <a:pPr algn="ctr"/>
            <a:r>
              <a:rPr lang="sl-SI" sz="1400" b="1" dirty="0">
                <a:latin typeface="Trebuchet MS" pitchFamily="34" charset="0"/>
              </a:rPr>
              <a:t>Poslovno planiranje</a:t>
            </a:r>
            <a:endParaRPr lang="en-US" sz="1400" dirty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580063" y="1412875"/>
            <a:ext cx="3492500" cy="1511300"/>
            <a:chOff x="3560" y="890"/>
            <a:chExt cx="2200" cy="952"/>
          </a:xfrm>
        </p:grpSpPr>
        <p:sp>
          <p:nvSpPr>
            <p:cNvPr id="13340" name="Line 26"/>
            <p:cNvSpPr>
              <a:spLocks noChangeShapeType="1"/>
            </p:cNvSpPr>
            <p:nvPr/>
          </p:nvSpPr>
          <p:spPr bwMode="auto">
            <a:xfrm>
              <a:off x="4241" y="1842"/>
              <a:ext cx="15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341" name="Line 30"/>
            <p:cNvSpPr>
              <a:spLocks noChangeShapeType="1"/>
            </p:cNvSpPr>
            <p:nvPr/>
          </p:nvSpPr>
          <p:spPr bwMode="auto">
            <a:xfrm flipV="1">
              <a:off x="5760" y="890"/>
              <a:ext cx="0" cy="9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342" name="Line 31"/>
            <p:cNvSpPr>
              <a:spLocks noChangeShapeType="1"/>
            </p:cNvSpPr>
            <p:nvPr/>
          </p:nvSpPr>
          <p:spPr bwMode="auto">
            <a:xfrm>
              <a:off x="3560" y="890"/>
              <a:ext cx="22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661150" y="2889250"/>
            <a:ext cx="2411413" cy="3060700"/>
            <a:chOff x="4241" y="1820"/>
            <a:chExt cx="1519" cy="1928"/>
          </a:xfrm>
        </p:grpSpPr>
        <p:sp>
          <p:nvSpPr>
            <p:cNvPr id="13337" name="Line 27"/>
            <p:cNvSpPr>
              <a:spLocks noChangeShapeType="1"/>
            </p:cNvSpPr>
            <p:nvPr/>
          </p:nvSpPr>
          <p:spPr bwMode="auto">
            <a:xfrm>
              <a:off x="5602" y="3748"/>
              <a:ext cx="15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338" name="Line 28"/>
            <p:cNvSpPr>
              <a:spLocks noChangeShapeType="1"/>
            </p:cNvSpPr>
            <p:nvPr/>
          </p:nvSpPr>
          <p:spPr bwMode="auto">
            <a:xfrm flipV="1">
              <a:off x="5760" y="1842"/>
              <a:ext cx="0" cy="190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339" name="Line 29"/>
            <p:cNvSpPr>
              <a:spLocks noChangeShapeType="1"/>
            </p:cNvSpPr>
            <p:nvPr/>
          </p:nvSpPr>
          <p:spPr bwMode="auto">
            <a:xfrm>
              <a:off x="4241" y="1820"/>
              <a:ext cx="15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sp>
        <p:nvSpPr>
          <p:cNvPr id="13348" name="Line 36"/>
          <p:cNvSpPr>
            <a:spLocks noChangeShapeType="1"/>
          </p:cNvSpPr>
          <p:nvPr/>
        </p:nvSpPr>
        <p:spPr bwMode="auto">
          <a:xfrm flipV="1">
            <a:off x="179388" y="0"/>
            <a:ext cx="0" cy="59499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179388" y="2852738"/>
            <a:ext cx="22320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323850" y="1916113"/>
            <a:ext cx="1747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BUDUĆNOST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357158" y="3500438"/>
            <a:ext cx="1319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PROŠLOST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  <p:bldP spid="13347" grpId="0"/>
      <p:bldP spid="13315" grpId="0"/>
      <p:bldP spid="13323" grpId="0" animBg="1"/>
      <p:bldP spid="13330" grpId="0"/>
      <p:bldP spid="13331" grpId="0"/>
      <p:bldP spid="13332" grpId="0"/>
      <p:bldP spid="13333" grpId="0"/>
      <p:bldP spid="13334" grpId="0"/>
      <p:bldP spid="13335" grpId="0"/>
      <p:bldP spid="13336" grpId="0"/>
      <p:bldP spid="13348" grpId="0" animBg="1"/>
      <p:bldP spid="13349" grpId="0" animBg="1"/>
      <p:bldP spid="13351" grpId="0"/>
      <p:bldP spid="133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183880" cy="765808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sl-SI" b="1" dirty="0">
                <a:solidFill>
                  <a:srgbClr val="C00000"/>
                </a:solidFill>
              </a:rPr>
              <a:t>Poslovne odluke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4143372" y="4500570"/>
            <a:ext cx="500063" cy="428625"/>
          </a:xfrm>
          <a:prstGeom prst="mathEqual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14340" name="Rectangle 6"/>
          <p:cNvSpPr>
            <a:spLocks/>
          </p:cNvSpPr>
          <p:nvPr/>
        </p:nvSpPr>
        <p:spPr bwMode="auto">
          <a:xfrm>
            <a:off x="500034" y="64291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Izlaz BI alata (rezultati)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4000496" y="1357298"/>
            <a:ext cx="571500" cy="571500"/>
          </a:xfrm>
          <a:prstGeom prst="math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342" name="Rectangle 8"/>
          <p:cNvSpPr>
            <a:spLocks/>
          </p:cNvSpPr>
          <p:nvPr/>
        </p:nvSpPr>
        <p:spPr bwMode="auto">
          <a:xfrm>
            <a:off x="428596" y="2000240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Čovekovo prosuđivanje i intuicija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Plus 9"/>
          <p:cNvSpPr/>
          <p:nvPr/>
        </p:nvSpPr>
        <p:spPr>
          <a:xfrm>
            <a:off x="4071934" y="2714620"/>
            <a:ext cx="571500" cy="571500"/>
          </a:xfrm>
          <a:prstGeom prst="math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344" name="Rectangle 10"/>
          <p:cNvSpPr>
            <a:spLocks/>
          </p:cNvSpPr>
          <p:nvPr/>
        </p:nvSpPr>
        <p:spPr bwMode="auto">
          <a:xfrm>
            <a:off x="428596" y="3357562"/>
            <a:ext cx="82296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Sposobnost da se iskoristi informacija dobijena od BI alata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9" grpId="0" animBg="1"/>
      <p:bldP spid="14340" grpId="0"/>
      <p:bldP spid="10" grpId="0" animBg="1"/>
      <p:bldP spid="14342" grpId="0"/>
      <p:bldP spid="2" grpId="0" animBg="1"/>
      <p:bldP spid="143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642942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sl-SI" b="1" dirty="0">
                <a:solidFill>
                  <a:srgbClr val="C00000"/>
                </a:solidFill>
              </a:rPr>
              <a:t>ZAŠTO  “da BI”?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363" name="Text Box 19"/>
          <p:cNvSpPr txBox="1">
            <a:spLocks noChangeArrowheads="1"/>
          </p:cNvSpPr>
          <p:nvPr/>
        </p:nvSpPr>
        <p:spPr bwMode="auto">
          <a:xfrm>
            <a:off x="46243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0034" y="1285860"/>
            <a:ext cx="8135938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2800" dirty="0">
                <a:solidFill>
                  <a:schemeClr val="tx1"/>
                </a:solidFill>
              </a:rPr>
              <a:t>brže i bolje donošenje odluka</a:t>
            </a:r>
            <a:endParaRPr lang="sr-Latn-CS" sz="28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034" y="2071678"/>
            <a:ext cx="8143931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2800" dirty="0">
                <a:solidFill>
                  <a:schemeClr val="tx1"/>
                </a:solidFill>
              </a:rPr>
              <a:t>poboljšanje efektivnosti i efikasnosti</a:t>
            </a:r>
            <a:endParaRPr lang="sr-Latn-CS" sz="28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034" y="2857496"/>
            <a:ext cx="8143931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poboljšanje poslovnih rezultata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0035" y="3643314"/>
            <a:ext cx="8143932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800" dirty="0">
                <a:solidFill>
                  <a:schemeClr val="tx1"/>
                </a:solidFill>
              </a:rPr>
              <a:t>obezbeđivanje uvida u “zdravlje kompanije”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0034" y="4429132"/>
            <a:ext cx="8215370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sr-Latn-CS" sz="2800" dirty="0">
                <a:solidFill>
                  <a:schemeClr val="tx1"/>
                </a:solidFill>
              </a:rPr>
              <a:t>prepoznavanje  povoljne prilike i/ili problema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0034" y="5214950"/>
            <a:ext cx="8143931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800" dirty="0">
                <a:solidFill>
                  <a:schemeClr val="tx1"/>
                </a:solidFill>
              </a:rPr>
              <a:t>usklađivanje sa strateškim ciljevima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571472" y="571480"/>
            <a:ext cx="7898128" cy="857256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sl-SI" b="1" dirty="0">
                <a:solidFill>
                  <a:srgbClr val="C00000"/>
                </a:solidFill>
              </a:rPr>
              <a:t>BI rezultati (“outputs”)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214282" y="1773238"/>
            <a:ext cx="8472518" cy="444184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vi-VN" dirty="0"/>
              <a:t>analize, upit</a:t>
            </a:r>
            <a:r>
              <a:rPr lang="sr-Latn-CS" dirty="0"/>
              <a:t>i</a:t>
            </a:r>
            <a:r>
              <a:rPr lang="vi-VN" dirty="0"/>
              <a:t>, izvešta</a:t>
            </a:r>
            <a:r>
              <a:rPr lang="sr-Latn-CS" dirty="0"/>
              <a:t>ji</a:t>
            </a:r>
            <a:r>
              <a:rPr lang="vi-VN" dirty="0"/>
              <a:t> </a:t>
            </a:r>
            <a:r>
              <a:rPr lang="sr-Latn-RS" dirty="0"/>
              <a:t>(</a:t>
            </a:r>
            <a:r>
              <a:rPr lang="vi-VN" dirty="0"/>
              <a:t>praćenje i kontrola)</a:t>
            </a:r>
            <a:endParaRPr lang="sr-Latn-CS" dirty="0"/>
          </a:p>
          <a:p>
            <a:pPr>
              <a:spcBef>
                <a:spcPts val="1200"/>
              </a:spcBef>
            </a:pPr>
            <a:r>
              <a:rPr lang="sr-Latn-CS" dirty="0"/>
              <a:t>pro</a:t>
            </a:r>
            <a:r>
              <a:rPr lang="vi-VN" dirty="0"/>
              <a:t>nala</a:t>
            </a:r>
            <a:r>
              <a:rPr lang="sr-Latn-CS" dirty="0"/>
              <a:t>ženje</a:t>
            </a:r>
            <a:r>
              <a:rPr lang="vi-VN" dirty="0"/>
              <a:t> / rešavanje problema</a:t>
            </a:r>
            <a:endParaRPr lang="sl-SI" u="sng" dirty="0"/>
          </a:p>
          <a:p>
            <a:pPr eaLnBrk="1" hangingPunct="1">
              <a:spcBef>
                <a:spcPts val="1200"/>
              </a:spcBef>
            </a:pPr>
            <a:r>
              <a:rPr lang="sl-SI" dirty="0"/>
              <a:t>dobijanje (prikupljanje) znanja</a:t>
            </a:r>
            <a:endParaRPr lang="sl-SI" u="sng" dirty="0"/>
          </a:p>
          <a:p>
            <a:pPr eaLnBrk="1" hangingPunct="1">
              <a:spcBef>
                <a:spcPts val="1200"/>
              </a:spcBef>
            </a:pPr>
            <a:r>
              <a:rPr lang="sl-SI" dirty="0"/>
              <a:t>identifikacija/uticanja na nove prilike</a:t>
            </a:r>
            <a:endParaRPr lang="sl-SI" u="sng" dirty="0"/>
          </a:p>
          <a:p>
            <a:pPr>
              <a:spcBef>
                <a:spcPts val="1200"/>
              </a:spcBef>
            </a:pPr>
            <a:r>
              <a:rPr lang="vi-VN" dirty="0"/>
              <a:t>predviđanje / planiranje budućnost</a:t>
            </a:r>
            <a:r>
              <a:rPr lang="sr-Latn-CS" dirty="0"/>
              <a:t>i</a:t>
            </a:r>
            <a:r>
              <a:rPr lang="vi-VN" dirty="0"/>
              <a:t> </a:t>
            </a:r>
            <a:endParaRPr lang="sr-Latn-CS" dirty="0"/>
          </a:p>
          <a:p>
            <a:pPr>
              <a:spcBef>
                <a:spcPts val="1200"/>
              </a:spcBef>
            </a:pPr>
            <a:r>
              <a:rPr lang="vi-VN" dirty="0"/>
              <a:t>predviđanje kretanja / mogućnosti</a:t>
            </a:r>
            <a:endParaRPr lang="sr-Latn-CS" dirty="0"/>
          </a:p>
          <a:p>
            <a:pPr>
              <a:spcBef>
                <a:spcPts val="1200"/>
              </a:spcBef>
            </a:pPr>
            <a:r>
              <a:rPr lang="vi-VN" dirty="0"/>
              <a:t>usklađivanj</a:t>
            </a:r>
            <a:r>
              <a:rPr lang="sr-Latn-CS" dirty="0"/>
              <a:t>e</a:t>
            </a:r>
            <a:r>
              <a:rPr lang="vi-VN" dirty="0"/>
              <a:t> poslovanja sa strateškim ciljevima</a:t>
            </a:r>
            <a:endParaRPr lang="en-US" u="sng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243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662" y="2060848"/>
            <a:ext cx="81257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3200" dirty="0"/>
              <a:t>Kako bi izvršio kategorizaciju koncepata i metoda koje pomažu u lakšem donošenju poslovnih odluka, </a:t>
            </a:r>
            <a:r>
              <a:rPr lang="sr-Latn-RS" sz="3200" b="1" dirty="0"/>
              <a:t>Howard Dresdner </a:t>
            </a:r>
            <a:r>
              <a:rPr lang="sr-Latn-RS" sz="3200" dirty="0"/>
              <a:t>je 1989. po prvi put predložio pojam „</a:t>
            </a:r>
            <a:r>
              <a:rPr lang="sr-Latn-RS" sz="3200" b="1" dirty="0"/>
              <a:t>Poslovna inteligencija</a:t>
            </a:r>
            <a:r>
              <a:rPr lang="sr-Latn-RS" sz="3200" dirty="0"/>
              <a:t>“ (eng. "</a:t>
            </a:r>
            <a:r>
              <a:rPr lang="sr-Latn-RS" sz="3200" i="1" dirty="0"/>
              <a:t>Business Intelligence</a:t>
            </a:r>
            <a:r>
              <a:rPr lang="sr-Latn-RS" sz="3200" dirty="0"/>
              <a:t>„)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I_prikazi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0" y="-5418"/>
            <a:ext cx="9144000" cy="6829790"/>
          </a:xfrm>
        </p:spPr>
      </p:pic>
      <p:pic>
        <p:nvPicPr>
          <p:cNvPr id="17411" name="Picture 5" descr="executive_ dashboar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7940295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0" y="0"/>
            <a:ext cx="1571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 b="1" dirty="0">
                <a:latin typeface="Trebuchet MS" pitchFamily="34" charset="0"/>
              </a:rPr>
              <a:t>Izveštaji</a:t>
            </a:r>
            <a:endParaRPr lang="en-US" sz="2400" b="1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0042"/>
            <a:ext cx="507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>
                <a:latin typeface="Trebuchet MS" pitchFamily="34" charset="0"/>
              </a:rPr>
              <a:t>dashboards   </a:t>
            </a:r>
            <a:r>
              <a:rPr lang="sr-Latn-CS" sz="2400" b="1" dirty="0">
                <a:solidFill>
                  <a:srgbClr val="FFFF00"/>
                </a:solidFill>
                <a:latin typeface="Trebuchet MS" pitchFamily="34" charset="0"/>
              </a:rPr>
              <a:t>(kontrolna tabla)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71546"/>
            <a:ext cx="550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>
                <a:latin typeface="Trebuchet MS" pitchFamily="34" charset="0"/>
              </a:rPr>
              <a:t>scorecards   </a:t>
            </a:r>
            <a:r>
              <a:rPr lang="sr-Latn-CS" sz="2400" b="1" dirty="0">
                <a:solidFill>
                  <a:srgbClr val="FFFF00"/>
                </a:solidFill>
                <a:latin typeface="Trebuchet MS" pitchFamily="34" charset="0"/>
              </a:rPr>
              <a:t>(kartica rezultata)</a:t>
            </a:r>
          </a:p>
        </p:txBody>
      </p:sp>
      <p:pic>
        <p:nvPicPr>
          <p:cNvPr id="27652" name="Picture 4" descr="http://www.john-mercer.com/images/scorecar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1164" y="0"/>
            <a:ext cx="58428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sl-SI" b="1" dirty="0">
                <a:solidFill>
                  <a:srgbClr val="C00000"/>
                </a:solidFill>
              </a:rPr>
              <a:t>ZAŠTO     “ne BI”?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459" name="Rectangle 5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33401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sl-SI" dirty="0"/>
              <a:t>Ne postoji ni jedan opravdan razlog.</a:t>
            </a:r>
            <a:endParaRPr lang="en-US" dirty="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6243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3063904" cy="982684"/>
          </a:xfrm>
        </p:spPr>
        <p:txBody>
          <a:bodyPr/>
          <a:lstStyle/>
          <a:p>
            <a:pPr eaLnBrk="1" hangingPunct="1"/>
            <a:r>
              <a:rPr lang="sl-SI" sz="4800" b="1" dirty="0">
                <a:solidFill>
                  <a:srgbClr val="C00000"/>
                </a:solidFill>
              </a:rPr>
              <a:t>KAKO?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19459" name="Picture 6" descr="slika_slap_manj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5350" y="115888"/>
            <a:ext cx="5673725" cy="66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sl-SI" sz="2600" b="1" dirty="0">
                <a:solidFill>
                  <a:srgbClr val="C00000"/>
                </a:solidFill>
              </a:rPr>
              <a:t>1. </a:t>
            </a:r>
            <a:r>
              <a:rPr lang="sl-SI" sz="3200" b="1" dirty="0">
                <a:solidFill>
                  <a:srgbClr val="C00000"/>
                </a:solidFill>
              </a:rPr>
              <a:t>Kako početi?</a:t>
            </a:r>
            <a:r>
              <a:rPr lang="sl-SI" sz="3200" dirty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l-SI" sz="3200" b="1" dirty="0"/>
              <a:t>Tačna ANALIZA:</a:t>
            </a:r>
          </a:p>
          <a:p>
            <a:pPr eaLnBrk="1" hangingPunct="1">
              <a:buFont typeface="Arial" charset="0"/>
              <a:buNone/>
            </a:pPr>
            <a:endParaRPr lang="sl-SI" sz="3200" b="1" dirty="0"/>
          </a:p>
          <a:p>
            <a:pPr marL="449263" indent="-449263" eaLnBrk="1" hangingPunct="1">
              <a:spcBef>
                <a:spcPts val="1800"/>
              </a:spcBef>
            </a:pPr>
            <a:r>
              <a:rPr lang="sl-SI" sz="3200" b="1" dirty="0"/>
              <a:t>postojeće IT infrastrukture i njenje funkcionalnosti</a:t>
            </a:r>
          </a:p>
          <a:p>
            <a:pPr marL="449263" indent="-449263" eaLnBrk="1" hangingPunct="1">
              <a:spcBef>
                <a:spcPts val="1800"/>
              </a:spcBef>
            </a:pPr>
            <a:r>
              <a:rPr lang="sl-SI" sz="3200" b="1" dirty="0"/>
              <a:t>firminih BI potreba</a:t>
            </a:r>
          </a:p>
          <a:p>
            <a:pPr marL="449263" indent="-449263" eaLnBrk="1" hangingPunct="1">
              <a:spcBef>
                <a:spcPts val="1800"/>
              </a:spcBef>
            </a:pPr>
            <a:r>
              <a:rPr lang="sl-SI" sz="3200" b="1" dirty="0"/>
              <a:t>firminog strateškog cilja</a:t>
            </a:r>
          </a:p>
          <a:p>
            <a:pPr eaLnBrk="1" hangingPunct="1"/>
            <a:endParaRPr lang="en-US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243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8509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sl-SI" sz="2600" b="1" dirty="0">
                <a:solidFill>
                  <a:srgbClr val="C00000"/>
                </a:solidFill>
              </a:rPr>
              <a:t>2. </a:t>
            </a:r>
            <a:r>
              <a:rPr lang="sl-SI" sz="3200" b="1" dirty="0">
                <a:solidFill>
                  <a:srgbClr val="C00000"/>
                </a:solidFill>
              </a:rPr>
              <a:t>Kako izabrati pravi BI alat/alate?</a:t>
            </a:r>
            <a:r>
              <a:rPr lang="sl-SI" sz="2600" dirty="0">
                <a:solidFill>
                  <a:srgbClr val="C00000"/>
                </a:solidFill>
              </a:rPr>
              <a:t> 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840303"/>
          </a:xfrm>
        </p:spPr>
        <p:txBody>
          <a:bodyPr lIns="0" tIns="72000" rIns="0"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sl-SI" dirty="0"/>
              <a:t>j</a:t>
            </a:r>
            <a:r>
              <a:rPr lang="sl-SI" sz="2800" dirty="0"/>
              <a:t>ednostavni za upotrebu / implementaciju / administraciju</a:t>
            </a:r>
          </a:p>
          <a:p>
            <a:pPr eaLnBrk="1" hangingPunct="1">
              <a:spcBef>
                <a:spcPts val="1800"/>
              </a:spcBef>
            </a:pPr>
            <a:r>
              <a:rPr lang="sl-SI" dirty="0"/>
              <a:t>s</a:t>
            </a:r>
            <a:r>
              <a:rPr lang="sl-SI" sz="2800" dirty="0"/>
              <a:t>kalabilnost (prilagodljivost rastu kompanije)</a:t>
            </a:r>
          </a:p>
          <a:p>
            <a:pPr>
              <a:spcBef>
                <a:spcPts val="1800"/>
              </a:spcBef>
            </a:pPr>
            <a:r>
              <a:rPr lang="vi-VN" dirty="0"/>
              <a:t>mogućnost pristupa širokom spektru različitih izvora podataka</a:t>
            </a:r>
            <a:endParaRPr lang="sl-SI" sz="2800" dirty="0"/>
          </a:p>
          <a:p>
            <a:pPr eaLnBrk="1" hangingPunct="1">
              <a:spcBef>
                <a:spcPts val="1800"/>
              </a:spcBef>
            </a:pPr>
            <a:r>
              <a:rPr lang="sl-SI" sz="2800" dirty="0"/>
              <a:t>izražena funkcionalnost pretraživanja</a:t>
            </a:r>
          </a:p>
          <a:p>
            <a:pPr eaLnBrk="1" hangingPunct="1">
              <a:spcBef>
                <a:spcPts val="1800"/>
              </a:spcBef>
            </a:pPr>
            <a:r>
              <a:rPr lang="sl-SI" dirty="0"/>
              <a:t>i</a:t>
            </a:r>
            <a:r>
              <a:rPr lang="sl-SI" sz="2800" dirty="0"/>
              <a:t>ntegracija u postojeće i buduće okruženje</a:t>
            </a:r>
          </a:p>
          <a:p>
            <a:pPr eaLnBrk="1" hangingPunct="1">
              <a:spcBef>
                <a:spcPts val="1800"/>
              </a:spcBef>
            </a:pPr>
            <a:r>
              <a:rPr lang="sl-SI" dirty="0"/>
              <a:t>o</a:t>
            </a:r>
            <a:r>
              <a:rPr lang="sl-SI" sz="2800" dirty="0"/>
              <a:t>pcije korisničkog interfejsa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243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857256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sl-SI" sz="2600" b="1" dirty="0">
                <a:solidFill>
                  <a:srgbClr val="C00000"/>
                </a:solidFill>
              </a:rPr>
              <a:t>3. </a:t>
            </a:r>
            <a:r>
              <a:rPr lang="sl-SI" sz="2800" b="1" dirty="0">
                <a:solidFill>
                  <a:srgbClr val="C00000"/>
                </a:solidFill>
              </a:rPr>
              <a:t>KAKO?</a:t>
            </a:r>
            <a:r>
              <a:rPr lang="sl-SI" sz="2600" b="1" dirty="0">
                <a:solidFill>
                  <a:srgbClr val="C00000"/>
                </a:solidFill>
              </a:rPr>
              <a:t>   Kreiranje ili kupovina BI alata?</a:t>
            </a:r>
            <a:r>
              <a:rPr lang="sl-SI" sz="2600" dirty="0">
                <a:solidFill>
                  <a:srgbClr val="C00000"/>
                </a:solidFill>
              </a:rPr>
              <a:t> 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435975" cy="4210050"/>
          </a:xfrm>
        </p:spPr>
        <p:txBody>
          <a:bodyPr>
            <a:normAutofit/>
          </a:bodyPr>
          <a:lstStyle/>
          <a:p>
            <a:pPr marL="441325" indent="-441325" eaLnBrk="1" hangingPunct="1">
              <a:buFont typeface="Arial" charset="0"/>
              <a:buNone/>
            </a:pPr>
            <a:r>
              <a:rPr lang="sl-SI" dirty="0"/>
              <a:t>Pre izbora kompleta BI alata </a:t>
            </a:r>
            <a:r>
              <a:rPr lang="sl-SI" dirty="0">
                <a:sym typeface="Wingdings" pitchFamily="2" charset="2"/>
              </a:rPr>
              <a:t> odluka</a:t>
            </a:r>
            <a:r>
              <a:rPr lang="sl-SI" dirty="0"/>
              <a:t>:</a:t>
            </a:r>
          </a:p>
          <a:p>
            <a:pPr marL="441325" indent="-441325" eaLnBrk="1" hangingPunct="1">
              <a:buFont typeface="Arial" charset="0"/>
              <a:buNone/>
            </a:pPr>
            <a:r>
              <a:rPr lang="sl-SI" dirty="0"/>
              <a:t>Kupiti ili početi od nule?</a:t>
            </a:r>
          </a:p>
          <a:p>
            <a:pPr marL="441325" indent="-441325" eaLnBrk="1" hangingPunct="1">
              <a:buFont typeface="Arial" charset="0"/>
              <a:buNone/>
            </a:pPr>
            <a:endParaRPr lang="sl-SI" dirty="0"/>
          </a:p>
          <a:p>
            <a:pPr marL="441325" indent="-441325">
              <a:spcBef>
                <a:spcPts val="1200"/>
              </a:spcBef>
              <a:buNone/>
            </a:pPr>
            <a:r>
              <a:rPr lang="sr-Latn-CS" dirty="0"/>
              <a:t>Karakteristike koje treba uzeti u obzir:</a:t>
            </a:r>
          </a:p>
          <a:p>
            <a:pPr marL="441325" indent="-441325">
              <a:spcBef>
                <a:spcPts val="1200"/>
              </a:spcBef>
            </a:pPr>
            <a:r>
              <a:rPr lang="sr-Latn-CS" dirty="0"/>
              <a:t>zahtevi u pogledu izveštaja</a:t>
            </a:r>
          </a:p>
          <a:p>
            <a:pPr marL="441325" indent="-441325">
              <a:spcBef>
                <a:spcPts val="1200"/>
              </a:spcBef>
            </a:pPr>
            <a:r>
              <a:rPr lang="sr-Latn-CS" dirty="0"/>
              <a:t>način distribucije izveštaja</a:t>
            </a:r>
          </a:p>
          <a:p>
            <a:pPr marL="441325" indent="-441325">
              <a:spcBef>
                <a:spcPts val="1200"/>
              </a:spcBef>
            </a:pPr>
            <a:r>
              <a:rPr lang="sr-Latn-CS" dirty="0"/>
              <a:t>potreba za ad hok kreiranje izveštaja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243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  <a:noFill/>
          <a:ln>
            <a:noFill/>
          </a:ln>
        </p:spPr>
        <p:txBody>
          <a:bodyPr/>
          <a:lstStyle/>
          <a:p>
            <a:pPr marL="725488" indent="-725488" eaLnBrk="1" hangingPunct="1">
              <a:tabLst>
                <a:tab pos="725488" algn="l"/>
              </a:tabLst>
            </a:pPr>
            <a:r>
              <a:rPr lang="sl-SI" sz="2600" b="1" dirty="0">
                <a:solidFill>
                  <a:srgbClr val="C00000"/>
                </a:solidFill>
              </a:rPr>
              <a:t>4. 	</a:t>
            </a:r>
            <a:r>
              <a:rPr lang="sl-SI" sz="2800" b="1" dirty="0">
                <a:solidFill>
                  <a:srgbClr val="C00000"/>
                </a:solidFill>
              </a:rPr>
              <a:t>Kako izabrati pravog provajdera / prodavca?</a:t>
            </a:r>
            <a:r>
              <a:rPr lang="sl-SI" sz="2800" dirty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251520" y="1643050"/>
            <a:ext cx="8568952" cy="4286280"/>
          </a:xfrm>
        </p:spPr>
        <p:txBody>
          <a:bodyPr>
            <a:normAutofit fontScale="92500" lnSpcReduction="10000"/>
          </a:bodyPr>
          <a:lstStyle/>
          <a:p>
            <a:pPr marL="441325" indent="-441325" eaLnBrk="1" hangingPunct="1">
              <a:lnSpc>
                <a:spcPct val="90000"/>
              </a:lnSpc>
              <a:buFont typeface="Arial" charset="0"/>
              <a:buNone/>
            </a:pPr>
            <a:r>
              <a:rPr lang="sl-SI" dirty="0"/>
              <a:t>Faktori koje treba uzeti u obzir:</a:t>
            </a:r>
          </a:p>
          <a:p>
            <a:pPr marL="441325" indent="-441325" eaLnBrk="1" hangingPunct="1">
              <a:lnSpc>
                <a:spcPct val="90000"/>
              </a:lnSpc>
              <a:spcBef>
                <a:spcPts val="1800"/>
              </a:spcBef>
            </a:pPr>
            <a:r>
              <a:rPr lang="sl-SI" dirty="0"/>
              <a:t>iskustvo</a:t>
            </a:r>
          </a:p>
          <a:p>
            <a:pPr marL="441325" indent="-441325" eaLnBrk="1" hangingPunct="1">
              <a:lnSpc>
                <a:spcPct val="90000"/>
              </a:lnSpc>
              <a:spcBef>
                <a:spcPts val="1800"/>
              </a:spcBef>
            </a:pPr>
            <a:r>
              <a:rPr lang="sl-SI" dirty="0"/>
              <a:t>reputacija i sposobnosti kao BI specijaliste</a:t>
            </a:r>
          </a:p>
          <a:p>
            <a:pPr marL="441325" indent="-441325" eaLnBrk="1" hangingPunct="1">
              <a:lnSpc>
                <a:spcPct val="90000"/>
              </a:lnSpc>
              <a:spcBef>
                <a:spcPts val="1800"/>
              </a:spcBef>
            </a:pPr>
            <a:r>
              <a:rPr lang="sl-SI" dirty="0"/>
              <a:t>stabilnost</a:t>
            </a:r>
          </a:p>
          <a:p>
            <a:pPr marL="441325" indent="-441325">
              <a:lnSpc>
                <a:spcPct val="90000"/>
              </a:lnSpc>
              <a:spcBef>
                <a:spcPts val="1800"/>
              </a:spcBef>
            </a:pPr>
            <a:r>
              <a:rPr lang="sl-SI" dirty="0"/>
              <a:t>njegove </a:t>
            </a:r>
            <a:r>
              <a:rPr lang="vi-VN" dirty="0"/>
              <a:t>profesionalne usluge, mogućnosti obrazovanja i obuke</a:t>
            </a:r>
            <a:r>
              <a:rPr lang="sl-SI" dirty="0"/>
              <a:t> </a:t>
            </a:r>
          </a:p>
          <a:p>
            <a:pPr marL="441325" indent="-441325" eaLnBrk="1" hangingPunct="1">
              <a:lnSpc>
                <a:spcPct val="90000"/>
              </a:lnSpc>
              <a:spcBef>
                <a:spcPts val="1800"/>
              </a:spcBef>
            </a:pPr>
            <a:r>
              <a:rPr lang="sl-SI" dirty="0"/>
              <a:t>kvalitet i jačinu njegovog partnerstva</a:t>
            </a:r>
          </a:p>
          <a:p>
            <a:pPr marL="441325" indent="-441325" eaLnBrk="1" hangingPunct="1">
              <a:lnSpc>
                <a:spcPct val="90000"/>
              </a:lnSpc>
              <a:spcBef>
                <a:spcPts val="1800"/>
              </a:spcBef>
            </a:pPr>
            <a:r>
              <a:rPr lang="sl-SI" dirty="0"/>
              <a:t>multinacionalno prisustvo</a:t>
            </a:r>
            <a:endParaRPr lang="en-US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243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  <a:noFill/>
          <a:ln>
            <a:noFill/>
          </a:ln>
        </p:spPr>
        <p:txBody>
          <a:bodyPr/>
          <a:lstStyle/>
          <a:p>
            <a:pPr marL="441325" indent="-441325" eaLnBrk="1" hangingPunct="1"/>
            <a:r>
              <a:rPr lang="sl-SI" sz="2600" b="1" dirty="0">
                <a:solidFill>
                  <a:srgbClr val="C00000"/>
                </a:solidFill>
              </a:rPr>
              <a:t>5. Kako implementirati BI alate u svoje poslovanje? KADA to uraditi?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941779"/>
          </a:xfrm>
        </p:spPr>
        <p:txBody>
          <a:bodyPr>
            <a:normAutofit/>
          </a:bodyPr>
          <a:lstStyle/>
          <a:p>
            <a:pPr marL="812800" indent="-812800" eaLnBrk="1" hangingPunct="1">
              <a:spcBef>
                <a:spcPts val="1200"/>
              </a:spcBef>
              <a:spcAft>
                <a:spcPts val="2400"/>
              </a:spcAft>
              <a:buFont typeface="Arial" charset="0"/>
              <a:buAutoNum type="romanUcPeriod"/>
            </a:pPr>
            <a:r>
              <a:rPr lang="sl-SI" b="1" dirty="0"/>
              <a:t>“sve odjednom”</a:t>
            </a:r>
          </a:p>
          <a:p>
            <a:pPr marL="812800" indent="-812800" eaLnBrk="1" hangingPunct="1">
              <a:spcBef>
                <a:spcPts val="1200"/>
              </a:spcBef>
              <a:buFont typeface="Arial" charset="0"/>
              <a:buAutoNum type="romanUcPeriod"/>
            </a:pPr>
            <a:r>
              <a:rPr lang="sl-SI" b="1" dirty="0"/>
              <a:t>postepeno</a:t>
            </a:r>
          </a:p>
          <a:p>
            <a:pPr marL="812800" indent="-812800" eaLnBrk="1" hangingPunct="1">
              <a:spcBef>
                <a:spcPts val="1200"/>
              </a:spcBef>
              <a:buFont typeface="Arial" charset="0"/>
              <a:buNone/>
            </a:pPr>
            <a:r>
              <a:rPr lang="sl-SI" dirty="0"/>
              <a:t>	1. alati za operativne namene</a:t>
            </a:r>
          </a:p>
          <a:p>
            <a:pPr marL="812800" indent="-812800">
              <a:spcBef>
                <a:spcPts val="0"/>
              </a:spcBef>
              <a:buNone/>
            </a:pPr>
            <a:r>
              <a:rPr lang="sl-SI" dirty="0"/>
              <a:t>	</a:t>
            </a:r>
            <a:r>
              <a:rPr lang="sl-SI" sz="2400" dirty="0">
                <a:solidFill>
                  <a:schemeClr val="accent1"/>
                </a:solidFill>
              </a:rPr>
              <a:t>(</a:t>
            </a:r>
            <a:r>
              <a:rPr lang="pl-PL" sz="2400" dirty="0">
                <a:solidFill>
                  <a:schemeClr val="accent1"/>
                </a:solidFill>
              </a:rPr>
              <a:t>baze podataka, unakrsne tabele, izveštaji i alatke za analizu</a:t>
            </a:r>
            <a:r>
              <a:rPr lang="sl-SI" sz="2400" dirty="0">
                <a:solidFill>
                  <a:schemeClr val="accent1"/>
                </a:solidFill>
              </a:rPr>
              <a:t>)</a:t>
            </a:r>
          </a:p>
          <a:p>
            <a:pPr marL="812800" indent="-812800" eaLnBrk="1" hangingPunct="1">
              <a:spcBef>
                <a:spcPts val="1800"/>
              </a:spcBef>
              <a:buFont typeface="Arial" charset="0"/>
              <a:buNone/>
            </a:pPr>
            <a:r>
              <a:rPr lang="sl-SI" dirty="0"/>
              <a:t>	2. alati za dublje analize</a:t>
            </a:r>
          </a:p>
          <a:p>
            <a:pPr marL="812800" indent="-812800">
              <a:spcBef>
                <a:spcPts val="0"/>
              </a:spcBef>
              <a:buNone/>
            </a:pPr>
            <a:r>
              <a:rPr lang="sl-SI" dirty="0"/>
              <a:t>	</a:t>
            </a:r>
            <a:r>
              <a:rPr lang="sl-SI" sz="2400" dirty="0">
                <a:solidFill>
                  <a:schemeClr val="accent1"/>
                </a:solidFill>
              </a:rPr>
              <a:t>(skladišta podataka, data mining)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243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sl-SI" sz="2600" b="1" dirty="0">
                <a:solidFill>
                  <a:srgbClr val="C00000"/>
                </a:solidFill>
              </a:rPr>
              <a:t>6. </a:t>
            </a:r>
            <a:r>
              <a:rPr lang="sl-SI" sz="3200" b="1" dirty="0">
                <a:solidFill>
                  <a:srgbClr val="C00000"/>
                </a:solidFill>
              </a:rPr>
              <a:t>Kako izabrati pravu strategiju</a:t>
            </a:r>
            <a:r>
              <a:rPr lang="sl-SI" sz="2600" b="1" dirty="0">
                <a:solidFill>
                  <a:srgbClr val="C00000"/>
                </a:solidFill>
              </a:rPr>
              <a:t>?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812800" indent="-812800" eaLnBrk="1" hangingPunct="1">
              <a:buFont typeface="Arial" charset="0"/>
              <a:buNone/>
            </a:pPr>
            <a:r>
              <a:rPr lang="sl-SI" dirty="0"/>
              <a:t>Strategija zavisi od:</a:t>
            </a:r>
          </a:p>
          <a:p>
            <a:pPr marL="812800" indent="-812800" eaLnBrk="1" hangingPunct="1">
              <a:buFont typeface="Arial" charset="0"/>
              <a:buNone/>
            </a:pPr>
            <a:endParaRPr lang="sl-SI" dirty="0"/>
          </a:p>
          <a:p>
            <a:pPr marL="812800" indent="-812800" eaLnBrk="1" hangingPunct="1">
              <a:spcAft>
                <a:spcPts val="2400"/>
              </a:spcAft>
            </a:pPr>
            <a:r>
              <a:rPr lang="sl-SI" dirty="0"/>
              <a:t>finansijskih sredstava </a:t>
            </a:r>
          </a:p>
          <a:p>
            <a:pPr marL="812800" indent="-812800"/>
            <a:r>
              <a:rPr lang="sl-SI" dirty="0"/>
              <a:t>stručnosti i/ili familijarnosti poslovnih korisnika sa različitim softverskim sistemima</a:t>
            </a:r>
            <a:endParaRPr lang="en-US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243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928662" y="571480"/>
            <a:ext cx="7683814" cy="71438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sl-SI" sz="3200" b="1" dirty="0">
                <a:solidFill>
                  <a:srgbClr val="C00000"/>
                </a:solidFill>
              </a:rPr>
              <a:t>Prava “win-win” kombinacija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357188" y="2143125"/>
            <a:ext cx="8229600" cy="3983038"/>
          </a:xfrm>
        </p:spPr>
        <p:txBody>
          <a:bodyPr>
            <a:normAutofit/>
          </a:bodyPr>
          <a:lstStyle/>
          <a:p>
            <a:pPr algn="just"/>
            <a:r>
              <a:rPr lang="vi-VN" dirty="0"/>
              <a:t>Odabr</a:t>
            </a:r>
            <a:r>
              <a:rPr lang="sr-Latn-CS" dirty="0"/>
              <a:t>a</a:t>
            </a:r>
            <a:r>
              <a:rPr lang="vi-VN" dirty="0"/>
              <a:t>t</a:t>
            </a:r>
            <a:r>
              <a:rPr lang="sr-Latn-CS" dirty="0"/>
              <a:t>i</a:t>
            </a:r>
            <a:r>
              <a:rPr lang="vi-VN" dirty="0"/>
              <a:t> prodavca / </a:t>
            </a:r>
            <a:r>
              <a:rPr lang="sr-Latn-CS" dirty="0"/>
              <a:t>provajdera</a:t>
            </a:r>
            <a:r>
              <a:rPr lang="vi-VN" dirty="0"/>
              <a:t> sa paket</a:t>
            </a:r>
            <a:r>
              <a:rPr lang="sr-Latn-CS" dirty="0"/>
              <a:t>om</a:t>
            </a:r>
            <a:r>
              <a:rPr lang="vi-VN" dirty="0"/>
              <a:t> proizvoda ko</a:t>
            </a:r>
            <a:r>
              <a:rPr lang="sr-Latn-CS" dirty="0"/>
              <a:t>j</a:t>
            </a:r>
            <a:r>
              <a:rPr lang="vi-VN" dirty="0"/>
              <a:t>i omogućava lako prošir</a:t>
            </a:r>
            <a:r>
              <a:rPr lang="sr-Latn-CS" dirty="0"/>
              <a:t>enje</a:t>
            </a:r>
            <a:r>
              <a:rPr lang="vi-VN" dirty="0"/>
              <a:t> korišćenj</a:t>
            </a:r>
            <a:r>
              <a:rPr lang="sr-Latn-CS" dirty="0"/>
              <a:t>a BI</a:t>
            </a:r>
            <a:r>
              <a:rPr lang="vi-VN" dirty="0"/>
              <a:t> i primenu </a:t>
            </a:r>
            <a:r>
              <a:rPr lang="sr-Latn-CS" dirty="0"/>
              <a:t>potrebnih </a:t>
            </a:r>
            <a:r>
              <a:rPr lang="vi-VN" dirty="0"/>
              <a:t>alata</a:t>
            </a:r>
            <a:r>
              <a:rPr lang="sr-Latn-CS" dirty="0"/>
              <a:t> u skladu sa rastom i širenjem </a:t>
            </a:r>
            <a:r>
              <a:rPr lang="vi-VN" dirty="0"/>
              <a:t>poslovanj</a:t>
            </a:r>
            <a:r>
              <a:rPr lang="sr-Latn-CS" dirty="0"/>
              <a:t>a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2438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662" y="1556792"/>
            <a:ext cx="8125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Poslovna inteligencija je skup metodologija i koncepata za prikupljanje, analizu i distribuciju informacija pomoću različitih softverskih alata. </a:t>
            </a:r>
          </a:p>
          <a:p>
            <a:pPr algn="just"/>
            <a:endParaRPr lang="sr-Latn-RS" sz="2800" dirty="0"/>
          </a:p>
          <a:p>
            <a:pPr algn="just"/>
            <a:endParaRPr lang="sr-Latn-RS" sz="2800" dirty="0"/>
          </a:p>
          <a:p>
            <a:pPr algn="just"/>
            <a:r>
              <a:rPr lang="sr-Latn-RS" sz="2800" dirty="0"/>
              <a:t>Pojmam poslovne inteligencije može se još odnositi na sposobnost shvatanja i brzog snalaženja nekog preduzeća u novim uslovima poslovanja.</a:t>
            </a:r>
          </a:p>
        </p:txBody>
      </p:sp>
    </p:spTree>
    <p:extLst>
      <p:ext uri="{BB962C8B-B14F-4D97-AF65-F5344CB8AC3E}">
        <p14:creationId xmlns:p14="http://schemas.microsoft.com/office/powerpoint/2010/main" val="283137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83880" cy="78581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sl-SI" sz="3200" b="1" dirty="0">
                <a:solidFill>
                  <a:srgbClr val="C00000"/>
                </a:solidFill>
              </a:rPr>
              <a:t>BI u menadžmentu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512762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sl-SI" sz="2800" dirty="0"/>
              <a:t>Integracija BI sa proizvodnim i upravljačkim sistemima</a:t>
            </a:r>
            <a:endParaRPr lang="en-US" sz="2800" dirty="0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4427538" y="1298575"/>
            <a:ext cx="51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4400" b="1" dirty="0">
                <a:solidFill>
                  <a:srgbClr val="C00000"/>
                </a:solidFill>
              </a:rPr>
              <a:t>=</a:t>
            </a:r>
            <a:endParaRPr lang="en-US" sz="4400" b="1" dirty="0">
              <a:solidFill>
                <a:srgbClr val="C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1472" y="2571744"/>
            <a:ext cx="8001000" cy="2643206"/>
            <a:chOff x="571692" y="2566309"/>
            <a:chExt cx="8014924" cy="2844053"/>
          </a:xfrm>
        </p:grpSpPr>
        <p:sp>
          <p:nvSpPr>
            <p:cNvPr id="27655" name="Rectangle 5"/>
            <p:cNvSpPr>
              <a:spLocks/>
            </p:cNvSpPr>
            <p:nvPr/>
          </p:nvSpPr>
          <p:spPr bwMode="auto">
            <a:xfrm>
              <a:off x="571692" y="2566309"/>
              <a:ext cx="8014924" cy="284405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  <a:buFont typeface="Arial" charset="0"/>
                <a:buNone/>
              </a:pPr>
              <a:r>
                <a:rPr lang="sl-SI" sz="2400" dirty="0">
                  <a:latin typeface="Trebuchet MS" pitchFamily="34" charset="0"/>
                </a:rPr>
                <a:t>Proizvodni sistem</a:t>
              </a:r>
            </a:p>
            <a:p>
              <a:pPr algn="ctr">
                <a:lnSpc>
                  <a:spcPts val="5000"/>
                </a:lnSpc>
                <a:spcBef>
                  <a:spcPts val="0"/>
                </a:spcBef>
                <a:buFont typeface="Arial" charset="0"/>
                <a:buNone/>
              </a:pPr>
              <a:r>
                <a:rPr lang="sl-SI" sz="2400" dirty="0">
                  <a:latin typeface="Trebuchet MS" pitchFamily="34" charset="0"/>
                </a:rPr>
                <a:t> osnovni element u zadovoljavanju potreba kupaca</a:t>
              </a:r>
            </a:p>
            <a:p>
              <a:pPr algn="ctr">
                <a:spcBef>
                  <a:spcPts val="2400"/>
                </a:spcBef>
                <a:buFont typeface="Arial" charset="0"/>
                <a:buNone/>
              </a:pPr>
              <a:r>
                <a:rPr lang="sl-SI" sz="2400" dirty="0">
                  <a:latin typeface="Trebuchet MS" pitchFamily="34" charset="0"/>
                </a:rPr>
                <a:t>povećava kvalitet proizvoda, optimizuje troškove proizvodnje i omogućava prilagođavanje zahtevima kupaca</a:t>
              </a:r>
              <a:endParaRPr lang="en-US" sz="2400" dirty="0">
                <a:latin typeface="Trebuchet MS" pitchFamily="34" charset="0"/>
              </a:endParaRPr>
            </a:p>
          </p:txBody>
        </p:sp>
        <p:sp>
          <p:nvSpPr>
            <p:cNvPr id="28677" name="AutoShape 6"/>
            <p:cNvSpPr>
              <a:spLocks noChangeArrowheads="1"/>
            </p:cNvSpPr>
            <p:nvPr/>
          </p:nvSpPr>
          <p:spPr bwMode="auto">
            <a:xfrm>
              <a:off x="4507620" y="3796170"/>
              <a:ext cx="214685" cy="43044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7" name="Rectangle 8"/>
            <p:cNvSpPr>
              <a:spLocks noChangeArrowheads="1"/>
            </p:cNvSpPr>
            <p:nvPr/>
          </p:nvSpPr>
          <p:spPr bwMode="auto">
            <a:xfrm>
              <a:off x="4436057" y="3027507"/>
              <a:ext cx="395287" cy="562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l-SI" sz="2800" b="1" dirty="0">
                  <a:solidFill>
                    <a:srgbClr val="777777"/>
                  </a:solidFill>
                </a:rPr>
                <a:t>=</a:t>
              </a:r>
              <a:endParaRPr lang="en-US" sz="2800" b="1" dirty="0">
                <a:solidFill>
                  <a:srgbClr val="777777"/>
                </a:solidFill>
              </a:endParaRPr>
            </a:p>
          </p:txBody>
        </p:sp>
      </p:grpSp>
      <p:sp>
        <p:nvSpPr>
          <p:cNvPr id="8" name="Rectangle 3"/>
          <p:cNvSpPr txBox="1">
            <a:spLocks/>
          </p:cNvSpPr>
          <p:nvPr/>
        </p:nvSpPr>
        <p:spPr bwMode="auto">
          <a:xfrm>
            <a:off x="500034" y="5500702"/>
            <a:ext cx="8229600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tabLst>
                <a:tab pos="1163638" algn="l"/>
              </a:tabLst>
            </a:pPr>
            <a:r>
              <a:rPr lang="sl-SI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Ciljevi: 	</a:t>
            </a:r>
          </a:p>
          <a:p>
            <a:pPr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tabLst>
                <a:tab pos="1163638" algn="l"/>
              </a:tabLst>
            </a:pPr>
            <a:r>
              <a:rPr lang="sl-SI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 proizvodnih troškova, </a:t>
            </a:r>
          </a:p>
          <a:p>
            <a:pPr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</a:pPr>
            <a:r>
              <a:rPr lang="sl-SI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max prilagođavanja potrebama potrošača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8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785818"/>
          </a:xfrm>
          <a:noFill/>
          <a:ln>
            <a:noFill/>
          </a:ln>
        </p:spPr>
        <p:txBody>
          <a:bodyPr lIns="0" rIns="0">
            <a:normAutofit/>
          </a:bodyPr>
          <a:lstStyle/>
          <a:p>
            <a:pPr algn="ctr" eaLnBrk="1" hangingPunct="1"/>
            <a:r>
              <a:rPr lang="sl-SI" sz="2800" b="1" dirty="0"/>
              <a:t>Primena BI u menadžmentu</a:t>
            </a:r>
            <a:endParaRPr lang="en-US" sz="2800" b="1"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500034" y="1571612"/>
            <a:ext cx="8258204" cy="424815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sl-SI" sz="2800" dirty="0"/>
              <a:t>Upravljanje proizvodnjom, planiranje i efikasnost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sl-SI" sz="2800" dirty="0"/>
              <a:t>Praćenje stanja resursa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sl-SI" sz="2800" dirty="0"/>
              <a:t>Optimizacija upotrebe proizvodnih linija (upotreba mašina i termin planovi)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sl-SI" sz="2800" dirty="0"/>
              <a:t>Postizanje isplative proizvodnje</a:t>
            </a:r>
          </a:p>
          <a:p>
            <a:pPr marL="609600" indent="-609600">
              <a:lnSpc>
                <a:spcPct val="90000"/>
              </a:lnSpc>
            </a:pPr>
            <a:r>
              <a:rPr lang="vi-VN" dirty="0"/>
              <a:t>Rentabilnost poslovanja i analiza </a:t>
            </a:r>
            <a:r>
              <a:rPr lang="sr-Latn-CS" dirty="0"/>
              <a:t>proizvodnih </a:t>
            </a:r>
            <a:r>
              <a:rPr lang="sl-SI" sz="2800" dirty="0"/>
              <a:t>operacija</a:t>
            </a:r>
          </a:p>
          <a:p>
            <a:pPr marL="609600" indent="-609600">
              <a:lnSpc>
                <a:spcPct val="90000"/>
              </a:lnSpc>
            </a:pPr>
            <a:r>
              <a:rPr lang="vi-VN" dirty="0"/>
              <a:t>Upravljanj</a:t>
            </a:r>
            <a:r>
              <a:rPr lang="sr-Latn-RS" dirty="0"/>
              <a:t>e</a:t>
            </a:r>
            <a:r>
              <a:rPr lang="vi-VN" dirty="0"/>
              <a:t> zalihama </a:t>
            </a:r>
            <a:endParaRPr lang="sr-Latn-CS" dirty="0"/>
          </a:p>
          <a:p>
            <a:pPr marL="609600" indent="-609600">
              <a:lnSpc>
                <a:spcPct val="90000"/>
              </a:lnSpc>
            </a:pPr>
            <a:r>
              <a:rPr lang="sl-SI" sz="2800" dirty="0"/>
              <a:t>Upravljanje porudžbinama i praćenje porudžbina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sl-SI" sz="2800" dirty="0"/>
              <a:t>...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iliconangle.com/files/2012/01/FutureofB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 b="58959"/>
          <a:stretch/>
        </p:blipFill>
        <p:spPr bwMode="auto">
          <a:xfrm>
            <a:off x="1247079" y="188640"/>
            <a:ext cx="7069337" cy="650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66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3816350"/>
          </a:xfrm>
        </p:spPr>
        <p:txBody>
          <a:bodyPr>
            <a:normAutofit/>
          </a:bodyPr>
          <a:lstStyle/>
          <a:p>
            <a:r>
              <a:rPr lang="sr-Latn-CS" sz="2800" dirty="0"/>
              <a:t>Čet Filips:</a:t>
            </a:r>
            <a:br>
              <a:rPr lang="sr-Latn-CS" sz="4800" dirty="0"/>
            </a:br>
            <a:r>
              <a:rPr lang="vi-VN" sz="4800" dirty="0">
                <a:solidFill>
                  <a:srgbClr val="00B050"/>
                </a:solidFill>
              </a:rPr>
              <a:t>Budućnost pripada spremn</a:t>
            </a:r>
            <a:r>
              <a:rPr lang="sr-Latn-CS" sz="4800" dirty="0">
                <a:solidFill>
                  <a:srgbClr val="00B050"/>
                </a:solidFill>
              </a:rPr>
              <a:t>im</a:t>
            </a:r>
            <a:r>
              <a:rPr lang="vi-VN" sz="4800" dirty="0">
                <a:solidFill>
                  <a:srgbClr val="00B050"/>
                </a:solidFill>
              </a:rPr>
              <a:t>a</a:t>
            </a:r>
            <a:r>
              <a:rPr lang="sr-Latn-CS" sz="4800" dirty="0">
                <a:solidFill>
                  <a:srgbClr val="00B050"/>
                </a:solidFill>
              </a:rPr>
              <a:t>!</a:t>
            </a:r>
            <a:br>
              <a:rPr lang="sr-Latn-CS" sz="4800" dirty="0"/>
            </a:br>
            <a:br>
              <a:rPr lang="sl-SI" dirty="0"/>
            </a:br>
            <a:br>
              <a:rPr lang="sl-SI" dirty="0"/>
            </a:br>
            <a:r>
              <a:rPr lang="sl-SI" sz="2000" dirty="0"/>
              <a:t>[Chet Philips: “</a:t>
            </a:r>
            <a:r>
              <a:rPr lang="en-US" sz="2000" dirty="0"/>
              <a:t>The future belongs to the prepared.</a:t>
            </a:r>
            <a:r>
              <a:rPr lang="sr-Latn-CS" sz="2000" dirty="0"/>
              <a:t>”</a:t>
            </a:r>
            <a:r>
              <a:rPr lang="sl-SI" sz="2000" dirty="0"/>
              <a:t>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461" y="2249289"/>
            <a:ext cx="81257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Poslovna inteligencija je evoluirala iz sistema za podršku odlučivanju koji se je koristio u američkim preduzećima u drugoj polovini 20. veka.</a:t>
            </a:r>
          </a:p>
        </p:txBody>
      </p:sp>
    </p:spTree>
    <p:extLst>
      <p:ext uri="{BB962C8B-B14F-4D97-AF65-F5344CB8AC3E}">
        <p14:creationId xmlns:p14="http://schemas.microsoft.com/office/powerpoint/2010/main" val="425665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9" y="548680"/>
            <a:ext cx="84249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Poslovna inteligencija je jedna od tehnika poslovnog izveštavanja, koja omogućuje pronalaženje informacija potrebnih za lakše i tačnije donošenje poslovnih odluka. </a:t>
            </a:r>
          </a:p>
          <a:p>
            <a:pPr algn="just"/>
            <a:endParaRPr lang="sr-Latn-RS" sz="2800" dirty="0"/>
          </a:p>
          <a:p>
            <a:pPr algn="just"/>
            <a:endParaRPr lang="sr-Latn-RS" sz="2800" dirty="0"/>
          </a:p>
          <a:p>
            <a:pPr algn="just">
              <a:spcAft>
                <a:spcPts val="1200"/>
              </a:spcAft>
            </a:pPr>
            <a:r>
              <a:rPr lang="sr-Latn-RS" sz="2800" dirty="0"/>
              <a:t>Neke od metoda poslovne inteligencije uključuju: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sz="2800" b="1" dirty="0"/>
              <a:t>OLAP</a:t>
            </a:r>
            <a:r>
              <a:rPr lang="sr-Latn-RS" sz="2800" dirty="0"/>
              <a:t> mrežnu analitičku obradu podataka (eng. </a:t>
            </a:r>
            <a:r>
              <a:rPr lang="en-US" sz="2800" dirty="0"/>
              <a:t>Online Analytical Processing</a:t>
            </a:r>
            <a:r>
              <a:rPr lang="sr-Latn-RS" sz="2800" dirty="0"/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sz="2800" b="1" dirty="0"/>
              <a:t>skladištenje podataka </a:t>
            </a:r>
            <a:r>
              <a:rPr lang="sr-Latn-RS" sz="2800" dirty="0"/>
              <a:t>(eng. Data Warehousing) i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sz="2800" b="1" dirty="0"/>
              <a:t>rudarenje </a:t>
            </a:r>
            <a:r>
              <a:rPr lang="sr-Cyrl-RS" sz="2800" b="1" dirty="0"/>
              <a:t>(</a:t>
            </a:r>
            <a:r>
              <a:rPr lang="sr-Latn-RS" sz="2800" b="1" dirty="0"/>
              <a:t>iskopavanje) podataka </a:t>
            </a:r>
            <a:r>
              <a:rPr lang="sr-Latn-RS" sz="2800" dirty="0"/>
              <a:t>(eng. Data Mining),</a:t>
            </a:r>
          </a:p>
        </p:txBody>
      </p:sp>
    </p:spTree>
    <p:extLst>
      <p:ext uri="{BB962C8B-B14F-4D97-AF65-F5344CB8AC3E}">
        <p14:creationId xmlns:p14="http://schemas.microsoft.com/office/powerpoint/2010/main" val="218700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500694" y="500042"/>
            <a:ext cx="3095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BI</a:t>
            </a:r>
            <a:r>
              <a:rPr lang="sl-SI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(ti) </a:t>
            </a:r>
            <a:r>
              <a:rPr lang="sl-SI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ili</a:t>
            </a:r>
            <a:r>
              <a:rPr lang="sl-SI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</a:p>
          <a:p>
            <a:pPr algn="ctr">
              <a:defRPr/>
            </a:pPr>
            <a:r>
              <a:rPr lang="sl-SI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ne BI</a:t>
            </a:r>
            <a:r>
              <a:rPr lang="sl-SI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(ti)</a:t>
            </a:r>
            <a:r>
              <a:rPr lang="sl-SI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?</a:t>
            </a:r>
          </a:p>
          <a:p>
            <a:pPr algn="ctr">
              <a:defRPr/>
            </a:pPr>
            <a:r>
              <a:rPr lang="sl-SI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To je pitanje.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00063" y="3506788"/>
            <a:ext cx="8229600" cy="1152525"/>
          </a:xfrm>
        </p:spPr>
        <p:txBody>
          <a:bodyPr lIns="0" tIns="0" rIns="0" bIns="0">
            <a:normAutofit fontScale="90000"/>
          </a:bodyPr>
          <a:lstStyle/>
          <a:p>
            <a:pPr marL="1876425" indent="-1876425" algn="l" eaLnBrk="1" hangingPunct="1">
              <a:tabLst>
                <a:tab pos="1876425" algn="l"/>
              </a:tabLst>
              <a:defRPr/>
            </a:pPr>
            <a:r>
              <a:rPr lang="sl-SI" b="1" dirty="0"/>
              <a:t> </a:t>
            </a:r>
            <a:r>
              <a:rPr lang="sl-SI" sz="4000" b="1" dirty="0">
                <a:solidFill>
                  <a:srgbClr val="FF0000"/>
                </a:solidFill>
              </a:rPr>
              <a:t>KAKO</a:t>
            </a:r>
            <a:r>
              <a:rPr lang="sl-SI" dirty="0"/>
              <a:t> 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+mn-ea"/>
                <a:cs typeface="+mn-cs"/>
              </a:rPr>
              <a:t>izabrati prave alate i provajdere</a:t>
            </a:r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+mn-ea"/>
                <a:cs typeface="+mn-cs"/>
              </a:rPr>
              <a:t>/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+mn-ea"/>
                <a:cs typeface="+mn-cs"/>
              </a:rPr>
              <a:t>   implementirati BI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28596" y="500042"/>
            <a:ext cx="820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</a:t>
            </a:r>
            <a:r>
              <a:rPr lang="sl-SI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oslovna </a:t>
            </a:r>
            <a:r>
              <a:rPr lang="sl-SI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</a:t>
            </a:r>
            <a:r>
              <a:rPr lang="sl-SI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nteligencija (BI)</a:t>
            </a:r>
            <a:endParaRPr lang="en-US" sz="44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39750" y="1916113"/>
            <a:ext cx="7129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ŠTA</a:t>
            </a:r>
            <a:r>
              <a:rPr lang="sl-SI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sl-SI" sz="4400" dirty="0">
                <a:solidFill>
                  <a:schemeClr val="bg1"/>
                </a:solidFill>
                <a:latin typeface="Trebuchet MS" pitchFamily="34" charset="0"/>
              </a:rPr>
              <a:t>		</a:t>
            </a:r>
            <a:r>
              <a:rPr lang="sl-SI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je BI </a:t>
            </a:r>
            <a:r>
              <a: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/</a:t>
            </a:r>
            <a:r>
              <a:rPr lang="sl-SI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BI zahteva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539751" y="2643188"/>
            <a:ext cx="63182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ZAŠTO</a:t>
            </a:r>
            <a:r>
              <a:rPr lang="sl-SI" sz="4400" dirty="0">
                <a:solidFill>
                  <a:schemeClr val="bg1"/>
                </a:solidFill>
                <a:latin typeface="Trebuchet MS" pitchFamily="34" charset="0"/>
              </a:rPr>
              <a:t> 	</a:t>
            </a:r>
            <a:r>
              <a:rPr lang="sl-SI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da dâ </a:t>
            </a:r>
            <a:r>
              <a: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/</a:t>
            </a:r>
            <a:r>
              <a:rPr lang="sl-SI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da ne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9751" y="4792663"/>
            <a:ext cx="624682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KADA</a:t>
            </a:r>
            <a:r>
              <a:rPr lang="sl-SI" sz="4400" dirty="0">
                <a:solidFill>
                  <a:schemeClr val="bg1"/>
                </a:solidFill>
                <a:latin typeface="Trebuchet MS" pitchFamily="34" charset="0"/>
              </a:rPr>
              <a:t> 		</a:t>
            </a:r>
            <a:r>
              <a:rPr lang="sl-SI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implementirati BI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4357694"/>
            <a:ext cx="1285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  <p:bldP spid="410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1115616" y="500042"/>
            <a:ext cx="7614018" cy="1357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marL="1081088" indent="-1081088">
              <a:lnSpc>
                <a:spcPct val="90000"/>
              </a:lnSpc>
            </a:pPr>
            <a:r>
              <a:rPr lang="sl-S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ŠTA</a:t>
            </a:r>
            <a:r>
              <a:rPr lang="sl-SI" sz="4800" b="1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br>
              <a:rPr lang="sl-SI" sz="4400" b="1" baseline="-25000" dirty="0">
                <a:solidFill>
                  <a:srgbClr val="C00000"/>
                </a:solidFill>
                <a:latin typeface="Trebuchet MS" pitchFamily="34" charset="0"/>
              </a:rPr>
            </a:br>
            <a:r>
              <a:rPr lang="sl-SI" sz="26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1. Šta nam je potrebno/želimo?</a:t>
            </a:r>
          </a:p>
          <a:p>
            <a:pPr marL="1081088">
              <a:lnSpc>
                <a:spcPct val="90000"/>
              </a:lnSpc>
            </a:pPr>
            <a:r>
              <a:rPr lang="sl-SI" sz="26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2. Šta nam je primarni cilj?</a:t>
            </a:r>
          </a:p>
        </p:txBody>
      </p:sp>
      <p:sp>
        <p:nvSpPr>
          <p:cNvPr id="6" name="Oval 5"/>
          <p:cNvSpPr/>
          <p:nvPr/>
        </p:nvSpPr>
        <p:spPr>
          <a:xfrm>
            <a:off x="2214546" y="3571875"/>
            <a:ext cx="4500579" cy="71437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500" b="1" dirty="0">
                <a:solidFill>
                  <a:schemeClr val="tx1"/>
                </a:solidFill>
                <a:latin typeface="Trebuchet MS" pitchFamily="34" charset="0"/>
              </a:rPr>
              <a:t>Uspešno poslovanje</a:t>
            </a:r>
          </a:p>
        </p:txBody>
      </p:sp>
      <p:sp>
        <p:nvSpPr>
          <p:cNvPr id="13" name="Oval 12"/>
          <p:cNvSpPr/>
          <p:nvPr/>
        </p:nvSpPr>
        <p:spPr>
          <a:xfrm>
            <a:off x="2214563" y="1928813"/>
            <a:ext cx="2141537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1500" dirty="0">
                <a:solidFill>
                  <a:schemeClr val="tx1"/>
                </a:solidFill>
                <a:latin typeface="Trebuchet MS" pitchFamily="34" charset="0"/>
              </a:rPr>
              <a:t>Optimizacija poslovnih procesa i ishoda</a:t>
            </a:r>
          </a:p>
        </p:txBody>
      </p:sp>
      <p:sp>
        <p:nvSpPr>
          <p:cNvPr id="14" name="Oval 13"/>
          <p:cNvSpPr/>
          <p:nvPr/>
        </p:nvSpPr>
        <p:spPr>
          <a:xfrm>
            <a:off x="4714875" y="1928813"/>
            <a:ext cx="2143125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1500" dirty="0">
                <a:solidFill>
                  <a:schemeClr val="tx1"/>
                </a:solidFill>
                <a:latin typeface="Trebuchet MS" pitchFamily="34" charset="0"/>
              </a:rPr>
              <a:t>Minimizacija/ smanjenje troškova</a:t>
            </a:r>
          </a:p>
        </p:txBody>
      </p:sp>
      <p:sp>
        <p:nvSpPr>
          <p:cNvPr id="15" name="Oval 14"/>
          <p:cNvSpPr/>
          <p:nvPr/>
        </p:nvSpPr>
        <p:spPr>
          <a:xfrm>
            <a:off x="6533331" y="4157663"/>
            <a:ext cx="2143125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1500" dirty="0">
                <a:solidFill>
                  <a:schemeClr val="tx1"/>
                </a:solidFill>
                <a:latin typeface="Trebuchet MS" pitchFamily="34" charset="0"/>
              </a:rPr>
              <a:t>Skraćenje vremena isporuke</a:t>
            </a:r>
          </a:p>
        </p:txBody>
      </p:sp>
      <p:sp>
        <p:nvSpPr>
          <p:cNvPr id="16" name="Oval 15"/>
          <p:cNvSpPr/>
          <p:nvPr/>
        </p:nvSpPr>
        <p:spPr>
          <a:xfrm>
            <a:off x="414239" y="4084638"/>
            <a:ext cx="2141537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1500" dirty="0">
                <a:solidFill>
                  <a:schemeClr val="tx1"/>
                </a:solidFill>
                <a:latin typeface="Trebuchet MS" pitchFamily="34" charset="0"/>
              </a:rPr>
              <a:t>Sniženje cena koštanja </a:t>
            </a:r>
            <a:br>
              <a:rPr lang="sl-SI" sz="15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sl-SI" sz="1500" dirty="0">
                <a:solidFill>
                  <a:schemeClr val="tx1"/>
                </a:solidFill>
                <a:latin typeface="Trebuchet MS" pitchFamily="34" charset="0"/>
              </a:rPr>
              <a:t>roba i usluga</a:t>
            </a:r>
          </a:p>
        </p:txBody>
      </p:sp>
      <p:sp>
        <p:nvSpPr>
          <p:cNvPr id="17" name="Oval 16"/>
          <p:cNvSpPr/>
          <p:nvPr/>
        </p:nvSpPr>
        <p:spPr>
          <a:xfrm>
            <a:off x="4859338" y="4929188"/>
            <a:ext cx="2141537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1500" dirty="0">
                <a:solidFill>
                  <a:schemeClr val="tx1"/>
                </a:solidFill>
                <a:latin typeface="Trebuchet MS" pitchFamily="34" charset="0"/>
              </a:rPr>
              <a:t>Zadovoljstvo kupaca</a:t>
            </a:r>
          </a:p>
        </p:txBody>
      </p:sp>
      <p:sp>
        <p:nvSpPr>
          <p:cNvPr id="18" name="Oval 17"/>
          <p:cNvSpPr/>
          <p:nvPr/>
        </p:nvSpPr>
        <p:spPr>
          <a:xfrm>
            <a:off x="2339975" y="4929188"/>
            <a:ext cx="2141538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1500" dirty="0">
                <a:solidFill>
                  <a:schemeClr val="tx1"/>
                </a:solidFill>
                <a:latin typeface="Trebuchet MS" pitchFamily="34" charset="0"/>
              </a:rPr>
              <a:t>Poboljšanje lanca snabdevanja</a:t>
            </a:r>
          </a:p>
        </p:txBody>
      </p:sp>
      <p:sp>
        <p:nvSpPr>
          <p:cNvPr id="2" name="Oval 12"/>
          <p:cNvSpPr/>
          <p:nvPr/>
        </p:nvSpPr>
        <p:spPr>
          <a:xfrm>
            <a:off x="414239" y="2789238"/>
            <a:ext cx="2141537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1500" dirty="0">
                <a:solidFill>
                  <a:schemeClr val="tx1"/>
                </a:solidFill>
                <a:latin typeface="Trebuchet MS" pitchFamily="34" charset="0"/>
              </a:rPr>
              <a:t>Povećanje efikasnosti i produktivnosti</a:t>
            </a:r>
          </a:p>
        </p:txBody>
      </p:sp>
      <p:sp>
        <p:nvSpPr>
          <p:cNvPr id="3" name="Oval 12"/>
          <p:cNvSpPr/>
          <p:nvPr/>
        </p:nvSpPr>
        <p:spPr>
          <a:xfrm>
            <a:off x="6588224" y="2789238"/>
            <a:ext cx="2141538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1500" dirty="0">
                <a:solidFill>
                  <a:schemeClr val="tx1"/>
                </a:solidFill>
                <a:latin typeface="Trebuchet MS" pitchFamily="34" charset="0"/>
              </a:rPr>
              <a:t>Povećanje profita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8595" y="274638"/>
            <a:ext cx="8429685" cy="1143000"/>
          </a:xfrm>
          <a:ln>
            <a:noFill/>
          </a:ln>
        </p:spPr>
        <p:txBody>
          <a:bodyPr>
            <a:normAutofit/>
          </a:bodyPr>
          <a:lstStyle/>
          <a:p>
            <a:pPr marL="441325" indent="-441325" eaLnBrk="1" hangingPunct="1"/>
            <a:r>
              <a:rPr lang="sl-SI" sz="2600" dirty="0">
                <a:solidFill>
                  <a:srgbClr val="C00000"/>
                </a:solidFill>
              </a:rPr>
              <a:t>2. Koji su zahtevi naše poslovne </a:t>
            </a:r>
            <a:r>
              <a:rPr lang="sr-Latn-CS" sz="2600" dirty="0">
                <a:solidFill>
                  <a:srgbClr val="C00000"/>
                </a:solidFill>
              </a:rPr>
              <a:t>“</a:t>
            </a:r>
            <a:r>
              <a:rPr lang="sl-SI" sz="2600" dirty="0">
                <a:solidFill>
                  <a:srgbClr val="C00000"/>
                </a:solidFill>
              </a:rPr>
              <a:t>realnosti”, naši uslovi poslovanja?</a:t>
            </a:r>
            <a:endParaRPr lang="sl-SI" sz="2600" baseline="-250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34" y="1643050"/>
            <a:ext cx="8208962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800" dirty="0">
                <a:solidFill>
                  <a:schemeClr val="tx1"/>
                </a:solidFill>
                <a:latin typeface="Trebuchet MS" pitchFamily="34" charset="0"/>
              </a:rPr>
              <a:t>vrlo brze promene zahteva tržišta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0034" y="2357430"/>
            <a:ext cx="8208962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800" dirty="0">
                <a:solidFill>
                  <a:schemeClr val="tx1"/>
                </a:solidFill>
                <a:latin typeface="Trebuchet MS" pitchFamily="34" charset="0"/>
              </a:rPr>
              <a:t>globalizacija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0034" y="3071810"/>
            <a:ext cx="8208962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800" dirty="0">
                <a:solidFill>
                  <a:schemeClr val="tx1"/>
                </a:solidFill>
                <a:latin typeface="Trebuchet MS" pitchFamily="34" charset="0"/>
              </a:rPr>
              <a:t>integracija različitih ekonomija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0034" y="3786190"/>
            <a:ext cx="8208962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sl-SI" sz="2800" dirty="0">
                <a:solidFill>
                  <a:schemeClr val="tx1"/>
                </a:solidFill>
                <a:latin typeface="Trebuchet MS" pitchFamily="34" charset="0"/>
              </a:rPr>
              <a:t>internacionalni globalni lanci snabdevanja/klasteri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0034" y="4500570"/>
            <a:ext cx="8208962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800" dirty="0">
                <a:solidFill>
                  <a:schemeClr val="tx1"/>
                </a:solidFill>
                <a:latin typeface="Trebuchet MS" pitchFamily="34" charset="0"/>
              </a:rPr>
              <a:t>nestabilna ekonomija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0034" y="5214950"/>
            <a:ext cx="8208962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800" dirty="0">
                <a:solidFill>
                  <a:schemeClr val="tx1"/>
                </a:solidFill>
                <a:latin typeface="Trebuchet MS" pitchFamily="34" charset="0"/>
              </a:rPr>
              <a:t>recesija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3538</TotalTime>
  <Words>1763</Words>
  <Application>Microsoft Office PowerPoint</Application>
  <PresentationFormat>On-screen Show (4:3)</PresentationFormat>
  <Paragraphs>232</Paragraphs>
  <Slides>33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Bradley Hand ITC</vt:lpstr>
      <vt:lpstr>Calibri</vt:lpstr>
      <vt:lpstr>Times New Roman</vt:lpstr>
      <vt:lpstr>Trebuchet MS</vt:lpstr>
      <vt:lpstr>Verdana</vt:lpstr>
      <vt:lpstr>Wingdings 2</vt:lpstr>
      <vt:lpstr>Aspect</vt:lpstr>
      <vt:lpstr>Poslovna inteligencija (eng. Business Inteligence)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KAKO izabrati prave alate i provajdere/   implementirati BI</vt:lpstr>
      <vt:lpstr>PowerPoint Presentation</vt:lpstr>
      <vt:lpstr>2. Koji su zahtevi naše poslovne “realnosti”, naši uslovi poslovanja?</vt:lpstr>
      <vt:lpstr>PowerPoint Presentation</vt:lpstr>
      <vt:lpstr>3. Šta možemo ili šta bi trebalo da uradimo?</vt:lpstr>
      <vt:lpstr>Alati poslovne inteligencije</vt:lpstr>
      <vt:lpstr>PowerPoint Presentation</vt:lpstr>
      <vt:lpstr>Skladišta podataka  (eng. Data Warehouse)</vt:lpstr>
      <vt:lpstr>Alati poslovne inteligencije (eng. BI Tools)</vt:lpstr>
      <vt:lpstr>PowerPoint Presentation</vt:lpstr>
      <vt:lpstr>Poslovne odluke</vt:lpstr>
      <vt:lpstr>ZAŠTO  “da BI”?</vt:lpstr>
      <vt:lpstr>BI rezultati (“outputs”)</vt:lpstr>
      <vt:lpstr>PowerPoint Presentation</vt:lpstr>
      <vt:lpstr>ZAŠTO     “ne BI”?</vt:lpstr>
      <vt:lpstr>KAKO?</vt:lpstr>
      <vt:lpstr>1. Kako početi? </vt:lpstr>
      <vt:lpstr>2. Kako izabrati pravi BI alat/alate? </vt:lpstr>
      <vt:lpstr>3. KAKO?   Kreiranje ili kupovina BI alata? </vt:lpstr>
      <vt:lpstr>4.  Kako izabrati pravog provajdera / prodavca? </vt:lpstr>
      <vt:lpstr>5. Kako implementirati BI alate u svoje poslovanje? KADA to uraditi?</vt:lpstr>
      <vt:lpstr>6. Kako izabrati pravu strategiju?</vt:lpstr>
      <vt:lpstr>Prava “win-win” kombinacija</vt:lpstr>
      <vt:lpstr>BI u menadžmentu</vt:lpstr>
      <vt:lpstr>Primena BI u menadžmentu</vt:lpstr>
      <vt:lpstr>PowerPoint Presentation</vt:lpstr>
      <vt:lpstr>Čet Filips: Budućnost pripada spremnima!   [Chet Philips: “The future belongs to the prepared.”]</vt:lpstr>
    </vt:vector>
  </TitlesOfParts>
  <Company>UL FPP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in Transportation Logistics</dc:title>
  <dc:creator>Zoran Čekerevac;Evelin Krmac</dc:creator>
  <cp:lastModifiedBy>Zoran Cekerevac</cp:lastModifiedBy>
  <cp:revision>305</cp:revision>
  <dcterms:created xsi:type="dcterms:W3CDTF">2009-10-21T08:13:00Z</dcterms:created>
  <dcterms:modified xsi:type="dcterms:W3CDTF">2020-03-25T11:17:41Z</dcterms:modified>
</cp:coreProperties>
</file>