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76"/>
  </p:notesMasterIdLst>
  <p:handoutMasterIdLst>
    <p:handoutMasterId r:id="rId177"/>
  </p:handoutMasterIdLst>
  <p:sldIdLst>
    <p:sldId id="285" r:id="rId2"/>
    <p:sldId id="258" r:id="rId3"/>
    <p:sldId id="437" r:id="rId4"/>
    <p:sldId id="440" r:id="rId5"/>
    <p:sldId id="259" r:id="rId6"/>
    <p:sldId id="441" r:id="rId7"/>
    <p:sldId id="260" r:id="rId8"/>
    <p:sldId id="261" r:id="rId9"/>
    <p:sldId id="442" r:id="rId10"/>
    <p:sldId id="262" r:id="rId11"/>
    <p:sldId id="269" r:id="rId12"/>
    <p:sldId id="449" r:id="rId13"/>
    <p:sldId id="288" r:id="rId14"/>
    <p:sldId id="289" r:id="rId15"/>
    <p:sldId id="290" r:id="rId16"/>
    <p:sldId id="291" r:id="rId17"/>
    <p:sldId id="292" r:id="rId18"/>
    <p:sldId id="263" r:id="rId19"/>
    <p:sldId id="264" r:id="rId20"/>
    <p:sldId id="293" r:id="rId21"/>
    <p:sldId id="294" r:id="rId22"/>
    <p:sldId id="295" r:id="rId23"/>
    <p:sldId id="297" r:id="rId24"/>
    <p:sldId id="298" r:id="rId25"/>
    <p:sldId id="439" r:id="rId26"/>
    <p:sldId id="438" r:id="rId27"/>
    <p:sldId id="321" r:id="rId28"/>
    <p:sldId id="444" r:id="rId29"/>
    <p:sldId id="445" r:id="rId30"/>
    <p:sldId id="299" r:id="rId31"/>
    <p:sldId id="300" r:id="rId32"/>
    <p:sldId id="301" r:id="rId33"/>
    <p:sldId id="302" r:id="rId34"/>
    <p:sldId id="303" r:id="rId35"/>
    <p:sldId id="304" r:id="rId36"/>
    <p:sldId id="305" r:id="rId37"/>
    <p:sldId id="311" r:id="rId38"/>
    <p:sldId id="306" r:id="rId39"/>
    <p:sldId id="307" r:id="rId40"/>
    <p:sldId id="308" r:id="rId41"/>
    <p:sldId id="309" r:id="rId42"/>
    <p:sldId id="310" r:id="rId43"/>
    <p:sldId id="312" r:id="rId44"/>
    <p:sldId id="313" r:id="rId45"/>
    <p:sldId id="466" r:id="rId46"/>
    <p:sldId id="314" r:id="rId47"/>
    <p:sldId id="315" r:id="rId48"/>
    <p:sldId id="316" r:id="rId49"/>
    <p:sldId id="317" r:id="rId50"/>
    <p:sldId id="318" r:id="rId51"/>
    <p:sldId id="319" r:id="rId52"/>
    <p:sldId id="320" r:id="rId53"/>
    <p:sldId id="446" r:id="rId54"/>
    <p:sldId id="328" r:id="rId55"/>
    <p:sldId id="329" r:id="rId56"/>
    <p:sldId id="330" r:id="rId57"/>
    <p:sldId id="332" r:id="rId58"/>
    <p:sldId id="331" r:id="rId59"/>
    <p:sldId id="333" r:id="rId60"/>
    <p:sldId id="334" r:id="rId61"/>
    <p:sldId id="335" r:id="rId62"/>
    <p:sldId id="336" r:id="rId63"/>
    <p:sldId id="337" r:id="rId64"/>
    <p:sldId id="338" r:id="rId65"/>
    <p:sldId id="447" r:id="rId66"/>
    <p:sldId id="339" r:id="rId67"/>
    <p:sldId id="340" r:id="rId68"/>
    <p:sldId id="341" r:id="rId69"/>
    <p:sldId id="342" r:id="rId70"/>
    <p:sldId id="343" r:id="rId71"/>
    <p:sldId id="468" r:id="rId72"/>
    <p:sldId id="345" r:id="rId73"/>
    <p:sldId id="346" r:id="rId74"/>
    <p:sldId id="347" r:id="rId75"/>
    <p:sldId id="348" r:id="rId76"/>
    <p:sldId id="270" r:id="rId77"/>
    <p:sldId id="460" r:id="rId78"/>
    <p:sldId id="322" r:id="rId79"/>
    <p:sldId id="323" r:id="rId80"/>
    <p:sldId id="271" r:id="rId81"/>
    <p:sldId id="324" r:id="rId82"/>
    <p:sldId id="274" r:id="rId83"/>
    <p:sldId id="325" r:id="rId84"/>
    <p:sldId id="272" r:id="rId85"/>
    <p:sldId id="326" r:id="rId86"/>
    <p:sldId id="273" r:id="rId87"/>
    <p:sldId id="327" r:id="rId88"/>
    <p:sldId id="457" r:id="rId89"/>
    <p:sldId id="452" r:id="rId90"/>
    <p:sldId id="458" r:id="rId91"/>
    <p:sldId id="461" r:id="rId92"/>
    <p:sldId id="462" r:id="rId93"/>
    <p:sldId id="349" r:id="rId94"/>
    <p:sldId id="350" r:id="rId95"/>
    <p:sldId id="463" r:id="rId96"/>
    <p:sldId id="464" r:id="rId97"/>
    <p:sldId id="351" r:id="rId98"/>
    <p:sldId id="356" r:id="rId99"/>
    <p:sldId id="357" r:id="rId100"/>
    <p:sldId id="420" r:id="rId101"/>
    <p:sldId id="358" r:id="rId102"/>
    <p:sldId id="453" r:id="rId103"/>
    <p:sldId id="359" r:id="rId104"/>
    <p:sldId id="360" r:id="rId105"/>
    <p:sldId id="361" r:id="rId106"/>
    <p:sldId id="362" r:id="rId107"/>
    <p:sldId id="454"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31" r:id="rId163"/>
    <p:sldId id="432" r:id="rId164"/>
    <p:sldId id="417" r:id="rId165"/>
    <p:sldId id="418" r:id="rId166"/>
    <p:sldId id="419" r:id="rId167"/>
    <p:sldId id="421" r:id="rId168"/>
    <p:sldId id="422" r:id="rId169"/>
    <p:sldId id="433" r:id="rId170"/>
    <p:sldId id="423" r:id="rId171"/>
    <p:sldId id="424" r:id="rId172"/>
    <p:sldId id="425" r:id="rId173"/>
    <p:sldId id="455" r:id="rId174"/>
    <p:sldId id="426" r:id="rId175"/>
  </p:sldIdLst>
  <p:sldSz cx="9144000" cy="6858000" type="screen4x3"/>
  <p:notesSz cx="9850438" cy="67087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i="1" kern="1200">
        <a:solidFill>
          <a:schemeClr val="tx1"/>
        </a:solidFill>
        <a:latin typeface="Book Antiqua" panose="02040602050305030304" pitchFamily="18" charset="0"/>
        <a:ea typeface="+mn-ea"/>
        <a:cs typeface="+mn-cs"/>
      </a:defRPr>
    </a:lvl1pPr>
    <a:lvl2pPr marL="457200" algn="l" rtl="0" eaLnBrk="0" fontAlgn="base" hangingPunct="0">
      <a:spcBef>
        <a:spcPct val="0"/>
      </a:spcBef>
      <a:spcAft>
        <a:spcPct val="0"/>
      </a:spcAft>
      <a:defRPr sz="2400" i="1" kern="1200">
        <a:solidFill>
          <a:schemeClr val="tx1"/>
        </a:solidFill>
        <a:latin typeface="Book Antiqua" panose="02040602050305030304" pitchFamily="18" charset="0"/>
        <a:ea typeface="+mn-ea"/>
        <a:cs typeface="+mn-cs"/>
      </a:defRPr>
    </a:lvl2pPr>
    <a:lvl3pPr marL="914400" algn="l" rtl="0" eaLnBrk="0" fontAlgn="base" hangingPunct="0">
      <a:spcBef>
        <a:spcPct val="0"/>
      </a:spcBef>
      <a:spcAft>
        <a:spcPct val="0"/>
      </a:spcAft>
      <a:defRPr sz="2400" i="1" kern="1200">
        <a:solidFill>
          <a:schemeClr val="tx1"/>
        </a:solidFill>
        <a:latin typeface="Book Antiqua" panose="02040602050305030304" pitchFamily="18" charset="0"/>
        <a:ea typeface="+mn-ea"/>
        <a:cs typeface="+mn-cs"/>
      </a:defRPr>
    </a:lvl3pPr>
    <a:lvl4pPr marL="1371600" algn="l" rtl="0" eaLnBrk="0" fontAlgn="base" hangingPunct="0">
      <a:spcBef>
        <a:spcPct val="0"/>
      </a:spcBef>
      <a:spcAft>
        <a:spcPct val="0"/>
      </a:spcAft>
      <a:defRPr sz="2400" i="1" kern="1200">
        <a:solidFill>
          <a:schemeClr val="tx1"/>
        </a:solidFill>
        <a:latin typeface="Book Antiqua" panose="02040602050305030304" pitchFamily="18" charset="0"/>
        <a:ea typeface="+mn-ea"/>
        <a:cs typeface="+mn-cs"/>
      </a:defRPr>
    </a:lvl4pPr>
    <a:lvl5pPr marL="1828800" algn="l" rtl="0" eaLnBrk="0" fontAlgn="base" hangingPunct="0">
      <a:spcBef>
        <a:spcPct val="0"/>
      </a:spcBef>
      <a:spcAft>
        <a:spcPct val="0"/>
      </a:spcAft>
      <a:defRPr sz="2400" i="1" kern="1200">
        <a:solidFill>
          <a:schemeClr val="tx1"/>
        </a:solidFill>
        <a:latin typeface="Book Antiqua" panose="02040602050305030304" pitchFamily="18" charset="0"/>
        <a:ea typeface="+mn-ea"/>
        <a:cs typeface="+mn-cs"/>
      </a:defRPr>
    </a:lvl5pPr>
    <a:lvl6pPr marL="2286000" algn="l" defTabSz="914400" rtl="0" eaLnBrk="1" latinLnBrk="0" hangingPunct="1">
      <a:defRPr sz="2400" i="1" kern="1200">
        <a:solidFill>
          <a:schemeClr val="tx1"/>
        </a:solidFill>
        <a:latin typeface="Book Antiqua" panose="02040602050305030304" pitchFamily="18" charset="0"/>
        <a:ea typeface="+mn-ea"/>
        <a:cs typeface="+mn-cs"/>
      </a:defRPr>
    </a:lvl6pPr>
    <a:lvl7pPr marL="2743200" algn="l" defTabSz="914400" rtl="0" eaLnBrk="1" latinLnBrk="0" hangingPunct="1">
      <a:defRPr sz="2400" i="1" kern="1200">
        <a:solidFill>
          <a:schemeClr val="tx1"/>
        </a:solidFill>
        <a:latin typeface="Book Antiqua" panose="02040602050305030304" pitchFamily="18" charset="0"/>
        <a:ea typeface="+mn-ea"/>
        <a:cs typeface="+mn-cs"/>
      </a:defRPr>
    </a:lvl7pPr>
    <a:lvl8pPr marL="3200400" algn="l" defTabSz="914400" rtl="0" eaLnBrk="1" latinLnBrk="0" hangingPunct="1">
      <a:defRPr sz="2400" i="1" kern="1200">
        <a:solidFill>
          <a:schemeClr val="tx1"/>
        </a:solidFill>
        <a:latin typeface="Book Antiqua" panose="02040602050305030304" pitchFamily="18" charset="0"/>
        <a:ea typeface="+mn-ea"/>
        <a:cs typeface="+mn-cs"/>
      </a:defRPr>
    </a:lvl8pPr>
    <a:lvl9pPr marL="3657600" algn="l" defTabSz="914400" rtl="0" eaLnBrk="1" latinLnBrk="0" hangingPunct="1">
      <a:defRPr sz="2400" i="1" kern="1200">
        <a:solidFill>
          <a:schemeClr val="tx1"/>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13">
          <p15:clr>
            <a:srgbClr val="A4A3A4"/>
          </p15:clr>
        </p15:guide>
        <p15:guide id="2" pos="310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dor Nikolajev" initials="TN" lastIdx="5" clrIdx="0">
    <p:extLst>
      <p:ext uri="{19B8F6BF-5375-455C-9EA6-DF929625EA0E}">
        <p15:presenceInfo xmlns:p15="http://schemas.microsoft.com/office/powerpoint/2012/main" userId="Todor Nikolajev"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605" autoAdjust="0"/>
  </p:normalViewPr>
  <p:slideViewPr>
    <p:cSldViewPr>
      <p:cViewPr varScale="1">
        <p:scale>
          <a:sx n="66" d="100"/>
          <a:sy n="66" d="100"/>
        </p:scale>
        <p:origin x="185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155" y="269"/>
      </p:cViewPr>
      <p:guideLst>
        <p:guide orient="horz" pos="2113"/>
        <p:guide pos="3103"/>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tableStyles" Target="tableStyle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handoutMaster" Target="handoutMasters/handoutMaster1.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notesMaster" Target="notesMasters/notesMaster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10-11T15:47:12.560" idx="5">
    <p:pos x="5346" y="855"/>
    <p:text>Berkeley Software Distribution</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4-10-11T15:47:12.560" idx="5">
    <p:pos x="5346" y="855"/>
    <p:text>Berkeley Software Distribution</p:text>
    <p:extLst>
      <p:ext uri="{C676402C-5697-4E1C-873F-D02D1690AC5C}">
        <p15:threadingInfo xmlns:p15="http://schemas.microsoft.com/office/powerpoint/2012/main" timeZoneBias="-1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 Id="rId4"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7.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9339263" y="6419850"/>
            <a:ext cx="411162" cy="304800"/>
          </a:xfrm>
          <a:prstGeom prst="rect">
            <a:avLst/>
          </a:prstGeom>
          <a:noFill/>
          <a:ln w="12699">
            <a:noFill/>
            <a:miter lim="800000"/>
            <a:headEnd/>
            <a:tailEnd/>
          </a:ln>
          <a:effectLst/>
        </p:spPr>
        <p:txBody>
          <a:bodyPr wrap="none" lIns="90488" tIns="44450" rIns="90488" bIns="44450"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r"/>
            <a:fld id="{50D56A67-5F69-430D-A723-679FDD3B67CA}" type="slidenum">
              <a:rPr lang="en-US" altLang="sr-Latn-RS" sz="1400" i="0"/>
              <a:pPr algn="r"/>
              <a:t>‹#›</a:t>
            </a:fld>
            <a:endParaRPr lang="en-US" altLang="sr-Latn-RS" sz="1400" i="0"/>
          </a:p>
        </p:txBody>
      </p:sp>
    </p:spTree>
    <p:extLst>
      <p:ext uri="{BB962C8B-B14F-4D97-AF65-F5344CB8AC3E}">
        <p14:creationId xmlns:p14="http://schemas.microsoft.com/office/powerpoint/2010/main" val="408538133"/>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312863" y="3186113"/>
            <a:ext cx="7224712" cy="3019425"/>
          </a:xfrm>
          <a:prstGeom prst="rect">
            <a:avLst/>
          </a:prstGeom>
          <a:noFill/>
          <a:ln w="12699">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6915" name="Rectangle 3"/>
          <p:cNvSpPr>
            <a:spLocks noGrp="1" noRot="1" noChangeAspect="1" noChangeArrowheads="1" noTextEdit="1"/>
          </p:cNvSpPr>
          <p:nvPr>
            <p:ph type="sldImg" idx="2"/>
          </p:nvPr>
        </p:nvSpPr>
        <p:spPr bwMode="auto">
          <a:xfrm>
            <a:off x="3254375" y="508000"/>
            <a:ext cx="3341688" cy="2506663"/>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ChangeArrowheads="1"/>
          </p:cNvSpPr>
          <p:nvPr/>
        </p:nvSpPr>
        <p:spPr bwMode="auto">
          <a:xfrm>
            <a:off x="9339263" y="6419850"/>
            <a:ext cx="411162" cy="304800"/>
          </a:xfrm>
          <a:prstGeom prst="rect">
            <a:avLst/>
          </a:prstGeom>
          <a:noFill/>
          <a:ln w="12699">
            <a:noFill/>
            <a:miter lim="800000"/>
            <a:headEnd/>
            <a:tailEnd/>
          </a:ln>
          <a:effectLst/>
        </p:spPr>
        <p:txBody>
          <a:bodyPr wrap="none" lIns="90488" tIns="44450" rIns="90488" bIns="44450"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r"/>
            <a:fld id="{3FBEAD65-FBF0-4154-AA91-F9D365840EA5}" type="slidenum">
              <a:rPr lang="en-US" altLang="sr-Latn-RS" sz="1400" i="0"/>
              <a:pPr algn="r"/>
              <a:t>‹#›</a:t>
            </a:fld>
            <a:endParaRPr lang="en-US" altLang="sr-Latn-RS" sz="1400" i="0"/>
          </a:p>
        </p:txBody>
      </p:sp>
    </p:spTree>
    <p:extLst>
      <p:ext uri="{BB962C8B-B14F-4D97-AF65-F5344CB8AC3E}">
        <p14:creationId xmlns:p14="http://schemas.microsoft.com/office/powerpoint/2010/main" val="2003273431"/>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en.wikipedia.org/wiki/Media_Access_Control" TargetMode="External"/><Relationship Id="rId2" Type="http://schemas.openxmlformats.org/officeDocument/2006/relationships/slide" Target="../slides/slide42.xml"/><Relationship Id="rId1" Type="http://schemas.openxmlformats.org/officeDocument/2006/relationships/notesMaster" Target="../notesMasters/notesMaster1.xml"/><Relationship Id="rId5" Type="http://schemas.openxmlformats.org/officeDocument/2006/relationships/hyperlink" Target="http://en.wikipedia.org/wiki/Reliability_(computer_networking)" TargetMode="External"/><Relationship Id="rId4" Type="http://schemas.openxmlformats.org/officeDocument/2006/relationships/hyperlink" Target="http://en.wikipedia.org/wiki/Data_link_layer" TargetMode="Externa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sr.wikipedia.org/wiki/%D0%94%D0%9D%D0%A1" TargetMode="External"/><Relationship Id="rId3" Type="http://schemas.openxmlformats.org/officeDocument/2006/relationships/hyperlink" Target="https://sr.wikipedia.org/wiki/Ra%C4%8Dunarska_mre%C5%BEa" TargetMode="External"/><Relationship Id="rId7" Type="http://schemas.openxmlformats.org/officeDocument/2006/relationships/hyperlink" Target="https://sr.wikipedia.org/wiki/IP_%D0%B0%D0%B4%D1%80%D0%B5%D1%81%D0%B0"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s://sr.wikipedia.org/wiki/%D0%95%D0%BD%D0%B3%D0%BB%D0%B5%D1%81%D0%BA%D0%B8_%D1%98%D0%B5%D0%B7%D0%B8%D0%BA" TargetMode="External"/><Relationship Id="rId5" Type="http://schemas.openxmlformats.org/officeDocument/2006/relationships/hyperlink" Target="https://sr.wikipedia.org/wiki/%D0%9E%D0%A1%D0%98_%D0%BC%D0%BE%D0%B4%D0%B5%D0%BB" TargetMode="External"/><Relationship Id="rId4" Type="http://schemas.openxmlformats.org/officeDocument/2006/relationships/hyperlink" Target="https://sr.wikipedia.org/wiki/%D0%A2%D1%80%D0%B0%D0%BD%D1%81%D0%BF%D0%BE%D1%80%D1%82%D0%BD%D0%B8_%D1%81%D0%BB%D0%BE%D1%98"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n.wikipedia.org/wiki/IPX" TargetMode="External"/><Relationship Id="rId7" Type="http://schemas.openxmlformats.org/officeDocument/2006/relationships/hyperlink" Target="https://en.wikipedia.org/wiki/Operating_systems"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s://en.wikipedia.org/wiki/NetWare" TargetMode="External"/><Relationship Id="rId5" Type="http://schemas.openxmlformats.org/officeDocument/2006/relationships/hyperlink" Target="https://en.wikipedia.org/wiki/Novell" TargetMode="External"/><Relationship Id="rId4" Type="http://schemas.openxmlformats.org/officeDocument/2006/relationships/hyperlink" Target="https://en.wikipedia.org/wiki/Networking_protocol"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n.wikipedia.org/wiki/Network_bridge" TargetMode="External"/><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https://en.wikipedia.org/wiki/LAN" TargetMode="External"/><Relationship Id="rId5" Type="http://schemas.openxmlformats.org/officeDocument/2006/relationships/hyperlink" Target="https://en.wikipedia.org/wiki/Ethernet" TargetMode="External"/><Relationship Id="rId4" Type="http://schemas.openxmlformats.org/officeDocument/2006/relationships/hyperlink" Target="https://en.wikipedia.org/wiki/IEEE_802.1D"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r.wikipedia.org/wiki/Server"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r.wikipedia.org/wiki/%D0%A2%D0%B5%D0%BB%D0%B5%D0%BA%D0%BE%D0%BC%D1%83%D0%BD%D0%B8%D0%BA%D0%B0%D1%86%D0%B8%D1%98%D0%B5"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sr.wikipedia.org/wiki/%D0%A0%D1%83%D1%82%D0%B5%D1%80" TargetMode="External"/><Relationship Id="rId13" Type="http://schemas.openxmlformats.org/officeDocument/2006/relationships/hyperlink" Target="http://en.wikipedia.org/wiki/Xerox_Network_Systems" TargetMode="External"/><Relationship Id="rId3" Type="http://schemas.openxmlformats.org/officeDocument/2006/relationships/hyperlink" Target="http://en.wikipedia.org/wiki/Novell,_Inc." TargetMode="External"/><Relationship Id="rId7" Type="http://schemas.openxmlformats.org/officeDocument/2006/relationships/hyperlink" Target="http://sr.wikipedia.org/wiki/%D0%9F%D1%80%D0%BE%D1%82%D0%BE%D0%BA%D0%BE%D0%BB_%D1%80%D1%83%D1%82%D0%B8%D1%80%D0%B0%D1%9A%D0%B0" TargetMode="External"/><Relationship Id="rId12" Type="http://schemas.openxmlformats.org/officeDocument/2006/relationships/hyperlink" Target="http://en.wikipedia.org/wiki/Protocol_stack" TargetMode="External"/><Relationship Id="rId2" Type="http://schemas.openxmlformats.org/officeDocument/2006/relationships/slide" Target="../slides/slide60.xml"/><Relationship Id="rId1" Type="http://schemas.openxmlformats.org/officeDocument/2006/relationships/notesMaster" Target="../notesMasters/notesMaster1.xml"/><Relationship Id="rId6" Type="http://schemas.openxmlformats.org/officeDocument/2006/relationships/hyperlink" Target="http://sr.wikipedia.org/wiki/%D0%95%D0%BD%D0%B3%D0%BB%D0%B5%D1%81%D0%BA%D0%B8_%D1%98%D0%B5%D0%B7%D0%B8%D0%BA" TargetMode="External"/><Relationship Id="rId11" Type="http://schemas.openxmlformats.org/officeDocument/2006/relationships/hyperlink" Target="http://en.wikipedia.org/wiki/IPX/SPX" TargetMode="External"/><Relationship Id="rId5" Type="http://schemas.openxmlformats.org/officeDocument/2006/relationships/hyperlink" Target="http://en.wikipedia.org/wiki/Novell" TargetMode="External"/><Relationship Id="rId15" Type="http://schemas.openxmlformats.org/officeDocument/2006/relationships/hyperlink" Target="http://en.wikipedia.org/wiki/Transport_layer" TargetMode="External"/><Relationship Id="rId10" Type="http://schemas.openxmlformats.org/officeDocument/2006/relationships/hyperlink" Target="http://en.wikipedia.org/wiki/Protocol_(computing)" TargetMode="External"/><Relationship Id="rId4" Type="http://schemas.openxmlformats.org/officeDocument/2006/relationships/hyperlink" Target="http://en.wikipedia.org/wiki/Internetwork_Packet_Exchange" TargetMode="External"/><Relationship Id="rId9" Type="http://schemas.openxmlformats.org/officeDocument/2006/relationships/hyperlink" Target="http://en.wikipedia.org/wiki/Network_layer" TargetMode="External"/><Relationship Id="rId14" Type="http://schemas.openxmlformats.org/officeDocument/2006/relationships/hyperlink" Target="http://en.wikipedia.org/wiki/Xerox_Network_Systems#Basic_internetwork_protocol"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sr.wikipedia.org/wiki/%D0%95%D0%BD%D0%B3%D0%BB%D0%B5%D1%81%D0%BA%D0%B8_%D1%98%D0%B5%D0%B7%D0%B8%D0%BA" TargetMode="External"/><Relationship Id="rId7" Type="http://schemas.openxmlformats.org/officeDocument/2006/relationships/hyperlink" Target="https://sr.wikipedia.org/wiki/%D0%A0%D0%B0%D1%87%D1%83%D0%BD%D0%B0%D1%80" TargetMode="External"/><Relationship Id="rId2" Type="http://schemas.openxmlformats.org/officeDocument/2006/relationships/slide" Target="../slides/slide66.xml"/><Relationship Id="rId1" Type="http://schemas.openxmlformats.org/officeDocument/2006/relationships/notesMaster" Target="../notesMasters/notesMaster1.xml"/><Relationship Id="rId6" Type="http://schemas.openxmlformats.org/officeDocument/2006/relationships/hyperlink" Target="https://sr.wikipedia.org/wiki/%D0%9E%D0%A1%D0%98_%D0%BC%D0%BE%D0%B4%D0%B5%D0%BB" TargetMode="External"/><Relationship Id="rId5" Type="http://schemas.openxmlformats.org/officeDocument/2006/relationships/hyperlink" Target="https://sr.wikipedia.org/wiki/%D0%A2%D1%80%D0%B0%D0%BD%D1%81%D0%BF%D0%BE%D1%80%D1%82%D0%BD%D0%B8_%D1%81%D0%BB%D0%BE%D1%98" TargetMode="External"/><Relationship Id="rId4" Type="http://schemas.openxmlformats.org/officeDocument/2006/relationships/hyperlink" Target="https://sr.wikipedia.org/wiki/%D0%98%D0%BD%D1%82%D0%B5%D1%80%D0%BD%D0%B5%D1%82_%D0%BF%D1%80%D0%BE%D1%82%D0%BE%D0%BA%D0%BE%D0%BB"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en.wikipedia.org/wiki/Byte" TargetMode="External"/><Relationship Id="rId7" Type="http://schemas.openxmlformats.org/officeDocument/2006/relationships/hyperlink" Target="https://en.wikipedia.org/wiki/Memory_address" TargetMode="External"/><Relationship Id="rId2" Type="http://schemas.openxmlformats.org/officeDocument/2006/relationships/slide" Target="../slides/slide68.xml"/><Relationship Id="rId1" Type="http://schemas.openxmlformats.org/officeDocument/2006/relationships/notesMaster" Target="../notesMasters/notesMaster1.xml"/><Relationship Id="rId6" Type="http://schemas.openxmlformats.org/officeDocument/2006/relationships/hyperlink" Target="https://en.wikipedia.org/wiki/Significant_figures" TargetMode="External"/><Relationship Id="rId5" Type="http://schemas.openxmlformats.org/officeDocument/2006/relationships/hyperlink" Target="https://en.wikipedia.org/wiki/Computer_memory" TargetMode="External"/><Relationship Id="rId4" Type="http://schemas.openxmlformats.org/officeDocument/2006/relationships/hyperlink" Target="https://en.wikipedia.org/wiki/Word_(data_type)"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n.wikipedia.org/wiki/Common_carrier" TargetMode="External"/><Relationship Id="rId3" Type="http://schemas.openxmlformats.org/officeDocument/2006/relationships/hyperlink" Target="http://en.wikipedia.org/wiki/Regulatory" TargetMode="External"/><Relationship Id="rId7" Type="http://schemas.openxmlformats.org/officeDocument/2006/relationships/hyperlink" Target="http://en.wikipedia.org/wiki/Trucking_industry_in_the_United_State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en.wikipedia.org/wiki/Railroad" TargetMode="External"/><Relationship Id="rId5" Type="http://schemas.openxmlformats.org/officeDocument/2006/relationships/hyperlink" Target="http://en.wikipedia.org/wiki/Interstate_Commerce_Act_of_1887" TargetMode="External"/><Relationship Id="rId10" Type="http://schemas.openxmlformats.org/officeDocument/2006/relationships/hyperlink" Target="http://en.wikipedia.org/wiki/Telephone" TargetMode="External"/><Relationship Id="rId4" Type="http://schemas.openxmlformats.org/officeDocument/2006/relationships/hyperlink" Target="http://en.wikipedia.org/wiki/United_States" TargetMode="External"/><Relationship Id="rId9" Type="http://schemas.openxmlformats.org/officeDocument/2006/relationships/hyperlink" Target="http://en.wikipedia.org/wiki/Public_transport_bus_service"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en.wikipedia.org/wiki/Internet_area_network#cite_note-1" TargetMode="External"/><Relationship Id="rId2" Type="http://schemas.openxmlformats.org/officeDocument/2006/relationships/slide" Target="../slides/slide77.xml"/><Relationship Id="rId1" Type="http://schemas.openxmlformats.org/officeDocument/2006/relationships/notesMaster" Target="../notesMasters/notesMaster1.xml"/><Relationship Id="rId6" Type="http://schemas.openxmlformats.org/officeDocument/2006/relationships/hyperlink" Target="https://en.wikipedia.org/wiki/Public_switched_telephone_network" TargetMode="External"/><Relationship Id="rId5" Type="http://schemas.openxmlformats.org/officeDocument/2006/relationships/hyperlink" Target="https://en.wikipedia.org/wiki/Wide_area_network" TargetMode="External"/><Relationship Id="rId4" Type="http://schemas.openxmlformats.org/officeDocument/2006/relationships/hyperlink" Target="https://en.wikipedia.org/wiki/Local_area_network"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en.wikipedia.org/wiki/Copper"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Telephone_lin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en.wikipedia.org/wiki/Satellite_internet" TargetMode="External"/><Relationship Id="rId7" Type="http://schemas.openxmlformats.org/officeDocument/2006/relationships/hyperlink" Target="https://en.wikipedia.org/wiki/I-4_satellite" TargetMode="External"/><Relationship Id="rId2" Type="http://schemas.openxmlformats.org/officeDocument/2006/relationships/slide" Target="../slides/slide87.xml"/><Relationship Id="rId1" Type="http://schemas.openxmlformats.org/officeDocument/2006/relationships/notesMaster" Target="../notesMasters/notesMaster1.xml"/><Relationship Id="rId6" Type="http://schemas.openxmlformats.org/officeDocument/2006/relationships/hyperlink" Target="https://en.wikipedia.org/wiki/Inmarsat" TargetMode="External"/><Relationship Id="rId5" Type="http://schemas.openxmlformats.org/officeDocument/2006/relationships/hyperlink" Target="https://en.wikipedia.org/wiki/Line-of-sight_propagation" TargetMode="External"/><Relationship Id="rId4" Type="http://schemas.openxmlformats.org/officeDocument/2006/relationships/hyperlink" Target="https://en.wikipedia.org/wiki/Telephony" TargetMode="Externa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en.wikipedia.org/wiki/Satellite_internet" TargetMode="External"/><Relationship Id="rId7" Type="http://schemas.openxmlformats.org/officeDocument/2006/relationships/hyperlink" Target="https://en.wikipedia.org/wiki/I-4_satellite" TargetMode="External"/><Relationship Id="rId2" Type="http://schemas.openxmlformats.org/officeDocument/2006/relationships/slide" Target="../slides/slide88.xml"/><Relationship Id="rId1" Type="http://schemas.openxmlformats.org/officeDocument/2006/relationships/notesMaster" Target="../notesMasters/notesMaster1.xml"/><Relationship Id="rId6" Type="http://schemas.openxmlformats.org/officeDocument/2006/relationships/hyperlink" Target="https://en.wikipedia.org/wiki/Inmarsat" TargetMode="External"/><Relationship Id="rId5" Type="http://schemas.openxmlformats.org/officeDocument/2006/relationships/hyperlink" Target="https://en.wikipedia.org/wiki/Line-of-sight_propagation" TargetMode="External"/><Relationship Id="rId4" Type="http://schemas.openxmlformats.org/officeDocument/2006/relationships/hyperlink" Target="https://en.wikipedia.org/wiki/Telephony" TargetMode="Externa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en.wikipedia.org/wiki/Satellite_internet" TargetMode="External"/><Relationship Id="rId7" Type="http://schemas.openxmlformats.org/officeDocument/2006/relationships/hyperlink" Target="https://en.wikipedia.org/wiki/I-4_satellite" TargetMode="External"/><Relationship Id="rId2" Type="http://schemas.openxmlformats.org/officeDocument/2006/relationships/slide" Target="../slides/slide89.xml"/><Relationship Id="rId1" Type="http://schemas.openxmlformats.org/officeDocument/2006/relationships/notesMaster" Target="../notesMasters/notesMaster1.xml"/><Relationship Id="rId6" Type="http://schemas.openxmlformats.org/officeDocument/2006/relationships/hyperlink" Target="https://en.wikipedia.org/wiki/Inmarsat" TargetMode="External"/><Relationship Id="rId5" Type="http://schemas.openxmlformats.org/officeDocument/2006/relationships/hyperlink" Target="https://en.wikipedia.org/wiki/Line-of-sight_propagation" TargetMode="External"/><Relationship Id="rId4" Type="http://schemas.openxmlformats.org/officeDocument/2006/relationships/hyperlink" Target="https://en.wikipedia.org/wiki/Telephony"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Fax" TargetMode="External"/><Relationship Id="rId7" Type="http://schemas.openxmlformats.org/officeDocument/2006/relationships/hyperlink" Target="http://en.wikipedia.org/wiki/Dual-tone_multi-frequency"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en.wikipedia.org/wiki/Bell_System" TargetMode="External"/><Relationship Id="rId5" Type="http://schemas.openxmlformats.org/officeDocument/2006/relationships/hyperlink" Target="http://en.wikipedia.org/wiki/Number_Five_Crossbar_Switching_System" TargetMode="External"/><Relationship Id="rId4" Type="http://schemas.openxmlformats.org/officeDocument/2006/relationships/hyperlink" Target="http://en.wikipedia.org/wiki/Western_Electric"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Mass_media"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en.wikipedia.org/wiki/Corporation" TargetMode="Externa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en.wikipedia.org/wiki/John_Fanning_(businessman)" TargetMode="External"/><Relationship Id="rId2" Type="http://schemas.openxmlformats.org/officeDocument/2006/relationships/slide" Target="../slides/slide110.xml"/><Relationship Id="rId1" Type="http://schemas.openxmlformats.org/officeDocument/2006/relationships/notesMaster" Target="../notesMasters/notesMaster1.xml"/><Relationship Id="rId5" Type="http://schemas.openxmlformats.org/officeDocument/2006/relationships/hyperlink" Target="https://en.wikipedia.org/wiki/Sean_Parker" TargetMode="External"/><Relationship Id="rId4" Type="http://schemas.openxmlformats.org/officeDocument/2006/relationships/hyperlink" Target="https://en.wikipedia.org/wiki/Shawn_Fanning" TargetMode="Externa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sr.wikipedia.org/wiki/%D0%9C%D0%B0%D1%82%D0%B5%D0%BC%D0%B0%D1%82%D0%B8%D0%BA%D0%B0" TargetMode="External"/><Relationship Id="rId2" Type="http://schemas.openxmlformats.org/officeDocument/2006/relationships/slide" Target="../slides/slide116.xml"/><Relationship Id="rId1" Type="http://schemas.openxmlformats.org/officeDocument/2006/relationships/notesMaster" Target="../notesMasters/notesMaster1.xml"/><Relationship Id="rId4" Type="http://schemas.openxmlformats.org/officeDocument/2006/relationships/hyperlink" Target="https://sr.wikipedia.org/wiki/%D0%A2%D0%BE%D0%BF%D0%BE%D0%BB%D0%BE%D1%88%D0%BA%D0%B8_%D0%BF%D1%80%D0%BE%D1%81%D1%82%D0%BE%D1%80" TargetMode="Externa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r.wikipedia.org/wiki/SMS" TargetMode="External"/><Relationship Id="rId3" Type="http://schemas.openxmlformats.org/officeDocument/2006/relationships/hyperlink" Target="http://sr.wikipedia.org/wiki/%D0%A0%D0%B0%D1%87%D1%83%D0%BD%D0%B0%D1%80%D1%81%D0%BA%D0%B8_%D0%BF%D1%80%D0%BE%D0%B3%D1%80%D0%B0%D0%BC" TargetMode="External"/><Relationship Id="rId7" Type="http://schemas.openxmlformats.org/officeDocument/2006/relationships/hyperlink" Target="http://sr.wikipedia.org/wiki/%D0%95%D0%BB%D0%B5%D0%BA%D1%82%D1%80%D0%BE%D0%BD%D1%81%D0%BA%D0%B0_%D0%BF%D0%BE%D1%88%D1%82%D0%B0"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r.wikipedia.org/wiki/%D0%98%D0%BD%D1%82%D0%B5%D1%80%D0%BD%D0%B5%D1%82" TargetMode="External"/><Relationship Id="rId5" Type="http://schemas.openxmlformats.org/officeDocument/2006/relationships/hyperlink" Target="http://sr.wikipedia.org/wiki/%D0%A1%D0%BE%D1%84%D1%82%D0%B2%D0%B5%D1%80" TargetMode="External"/><Relationship Id="rId10" Type="http://schemas.openxmlformats.org/officeDocument/2006/relationships/hyperlink" Target="http://sr.wikipedia.org/w/index.php?title=%D0%A7%D0%B5%D1%82&amp;action=edit&amp;redlink=1" TargetMode="External"/><Relationship Id="rId4" Type="http://schemas.openxmlformats.org/officeDocument/2006/relationships/hyperlink" Target="http://sr.wikipedia.org/wiki/%D0%A1%D1%98%D0%B5%D0%B4%D0%B8%D1%9A%D0%B5%D0%BD%D0%B5_%D0%90%D0%BC%D0%B5%D1%80%D0%B8%D1%87%D0%BA%D0%B5_%D0%94%D1%80%D0%B6%D0%B0%D0%B2%D0%B5" TargetMode="External"/><Relationship Id="rId9" Type="http://schemas.openxmlformats.org/officeDocument/2006/relationships/hyperlink" Target="http://sr.wikipedia.org/wiki/MMS" TargetMode="Externa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3" Type="http://schemas.openxmlformats.org/officeDocument/2006/relationships/hyperlink" Target="http://www.webopedia.com/TERM/W/WEP.html" TargetMode="External"/><Relationship Id="rId2" Type="http://schemas.openxmlformats.org/officeDocument/2006/relationships/slide" Target="../slides/slide161.xml"/><Relationship Id="rId1" Type="http://schemas.openxmlformats.org/officeDocument/2006/relationships/notesMaster" Target="../notesMasters/notesMaster1.xml"/><Relationship Id="rId6" Type="http://schemas.openxmlformats.org/officeDocument/2006/relationships/hyperlink" Target="http://www.webopedia.com/TERM/W/WPA.html" TargetMode="External"/><Relationship Id="rId5" Type="http://schemas.openxmlformats.org/officeDocument/2006/relationships/hyperlink" Target="http://www.webopedia.com/TERM/L/local_area_network_LAN.html" TargetMode="External"/><Relationship Id="rId4" Type="http://schemas.openxmlformats.org/officeDocument/2006/relationships/hyperlink" Target="http://www.webopedia.com/TERM/8/802_11.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dirty="0">
              <a:latin typeface="Arial" panose="020B0604020202020204" pitchFamily="34" charset="0"/>
            </a:endParaRPr>
          </a:p>
        </p:txBody>
      </p:sp>
    </p:spTree>
    <p:extLst>
      <p:ext uri="{BB962C8B-B14F-4D97-AF65-F5344CB8AC3E}">
        <p14:creationId xmlns:p14="http://schemas.microsoft.com/office/powerpoint/2010/main" val="789659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2382380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err="1"/>
              <a:t>ISS</a:t>
            </a:r>
            <a:r>
              <a:rPr lang="sr-Latn-RS" dirty="0"/>
              <a:t> – Međunarodna svemirska stanica</a:t>
            </a:r>
          </a:p>
        </p:txBody>
      </p:sp>
    </p:spTree>
    <p:extLst>
      <p:ext uri="{BB962C8B-B14F-4D97-AF65-F5344CB8AC3E}">
        <p14:creationId xmlns:p14="http://schemas.microsoft.com/office/powerpoint/2010/main" val="2487444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281513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1349688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DHCP - </a:t>
            </a:r>
            <a:r>
              <a:rPr lang="sr-Latn-RS" dirty="0" err="1"/>
              <a:t>Dynamic</a:t>
            </a:r>
            <a:r>
              <a:rPr lang="sr-Latn-RS" dirty="0"/>
              <a:t> Host </a:t>
            </a:r>
            <a:r>
              <a:rPr lang="sr-Latn-RS" dirty="0" err="1"/>
              <a:t>Configuration</a:t>
            </a:r>
            <a:r>
              <a:rPr lang="sr-Latn-RS" dirty="0"/>
              <a:t> </a:t>
            </a:r>
            <a:r>
              <a:rPr lang="sr-Latn-RS" dirty="0" err="1"/>
              <a:t>Protocol</a:t>
            </a:r>
            <a:endParaRPr lang="sr-Latn-RS" dirty="0"/>
          </a:p>
          <a:p>
            <a:endParaRPr lang="sr-Latn-RS" dirty="0"/>
          </a:p>
          <a:p>
            <a:r>
              <a:rPr lang="sr-Latn-RS" dirty="0"/>
              <a:t>DNS - </a:t>
            </a:r>
            <a:r>
              <a:rPr lang="sr-Latn-RS" dirty="0" err="1"/>
              <a:t>Domain</a:t>
            </a:r>
            <a:r>
              <a:rPr lang="sr-Latn-RS" dirty="0"/>
              <a:t> </a:t>
            </a:r>
            <a:r>
              <a:rPr lang="sr-Latn-RS" dirty="0" err="1"/>
              <a:t>name</a:t>
            </a:r>
            <a:r>
              <a:rPr lang="sr-Latn-RS" dirty="0"/>
              <a:t> </a:t>
            </a:r>
            <a:r>
              <a:rPr lang="sr-Latn-RS" dirty="0" err="1"/>
              <a:t>system</a:t>
            </a:r>
            <a:endParaRPr lang="sr-Latn-RS" dirty="0"/>
          </a:p>
        </p:txBody>
      </p:sp>
    </p:spTree>
    <p:extLst>
      <p:ext uri="{BB962C8B-B14F-4D97-AF65-F5344CB8AC3E}">
        <p14:creationId xmlns:p14="http://schemas.microsoft.com/office/powerpoint/2010/main" val="387923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FreeBSD is a free Unix-like operating system descended from Research Unix via Berkeley Software Distribution (BSD).</a:t>
            </a:r>
            <a:endParaRPr lang="sr-Latn-RS" dirty="0"/>
          </a:p>
          <a:p>
            <a:endParaRPr lang="sr-Latn-RS" dirty="0"/>
          </a:p>
          <a:p>
            <a:r>
              <a:rPr lang="en-US" dirty="0"/>
              <a:t>The first version of FreeBSD was released in 1993, and today FreeBSD is the most widely used open-source BSD distribution, accounting for more than three-quarters of all installed systems running open-source BSD derivatives.</a:t>
            </a:r>
            <a:endParaRPr lang="sr-Latn-RS" dirty="0"/>
          </a:p>
        </p:txBody>
      </p:sp>
    </p:spTree>
    <p:extLst>
      <p:ext uri="{BB962C8B-B14F-4D97-AF65-F5344CB8AC3E}">
        <p14:creationId xmlns:p14="http://schemas.microsoft.com/office/powerpoint/2010/main" val="1742266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err="1"/>
              <a:t>cURL</a:t>
            </a:r>
            <a:r>
              <a:rPr lang="en-US" noProof="0" dirty="0"/>
              <a:t> – Client URL – command-line tool</a:t>
            </a:r>
          </a:p>
        </p:txBody>
      </p:sp>
    </p:spTree>
    <p:extLst>
      <p:ext uri="{BB962C8B-B14F-4D97-AF65-F5344CB8AC3E}">
        <p14:creationId xmlns:p14="http://schemas.microsoft.com/office/powerpoint/2010/main" val="4170716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Repetitor</a:t>
            </a:r>
          </a:p>
        </p:txBody>
      </p:sp>
    </p:spTree>
    <p:extLst>
      <p:ext uri="{BB962C8B-B14F-4D97-AF65-F5344CB8AC3E}">
        <p14:creationId xmlns:p14="http://schemas.microsoft.com/office/powerpoint/2010/main" val="774811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a:t>Хабови шаљу исте податке на све прикључке,</a:t>
            </a:r>
            <a:r>
              <a:rPr lang="sr-Cyrl-RS" baseline="0" dirty="0"/>
              <a:t> а податке узима онај коме су подаци намењени</a:t>
            </a:r>
            <a:endParaRPr lang="sr-Latn-RS" dirty="0"/>
          </a:p>
        </p:txBody>
      </p:sp>
    </p:spTree>
    <p:extLst>
      <p:ext uri="{BB962C8B-B14F-4D97-AF65-F5344CB8AC3E}">
        <p14:creationId xmlns:p14="http://schemas.microsoft.com/office/powerpoint/2010/main" val="365113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a:t>Свич преноси податке само оним прикључцима</a:t>
            </a:r>
            <a:r>
              <a:rPr lang="sr-Cyrl-RS" baseline="0" dirty="0"/>
              <a:t> којима су подаци намењени и напреднији је од хаба.</a:t>
            </a:r>
            <a:endParaRPr lang="sr-Latn-RS" dirty="0"/>
          </a:p>
        </p:txBody>
      </p:sp>
    </p:spTree>
    <p:extLst>
      <p:ext uri="{BB962C8B-B14F-4D97-AF65-F5344CB8AC3E}">
        <p14:creationId xmlns:p14="http://schemas.microsoft.com/office/powerpoint/2010/main" val="4221269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dirty="0">
              <a:latin typeface="Arial" panose="020B0604020202020204" pitchFamily="34" charset="0"/>
            </a:endParaRPr>
          </a:p>
        </p:txBody>
      </p:sp>
    </p:spTree>
    <p:extLst>
      <p:ext uri="{BB962C8B-B14F-4D97-AF65-F5344CB8AC3E}">
        <p14:creationId xmlns:p14="http://schemas.microsoft.com/office/powerpoint/2010/main" val="2126876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sz="1600" dirty="0"/>
              <a:t>МАС</a:t>
            </a:r>
            <a:r>
              <a:rPr lang="sr-Cyrl-RS" sz="1600" baseline="0" dirty="0"/>
              <a:t> адреса је 48 битна адреса подењена у 6 бајтова коју поседује сваки уређај на мрежи. </a:t>
            </a:r>
            <a:endParaRPr lang="sr-Latn-RS" sz="1600" baseline="0" dirty="0"/>
          </a:p>
          <a:p>
            <a:endParaRPr lang="sr-Cyrl-RS" baseline="0" dirty="0"/>
          </a:p>
          <a:p>
            <a:r>
              <a:rPr lang="en-US" dirty="0">
                <a:hlinkClick r:id="rId3" tooltip="Media Access Control"/>
              </a:rPr>
              <a:t>Media Access Control</a:t>
            </a:r>
            <a:r>
              <a:rPr lang="en-US" dirty="0"/>
              <a:t> (MAC) layer - responsible for controlling how computers in the network gain access to data and permission to transmit it.</a:t>
            </a:r>
            <a:r>
              <a:rPr lang="sr-Cyrl-RS" dirty="0"/>
              <a:t> </a:t>
            </a:r>
            <a:r>
              <a:rPr lang="sr-Latn-RS" b="1" dirty="0"/>
              <a:t>OSI</a:t>
            </a:r>
            <a:r>
              <a:rPr lang="sr-Latn-RS" b="1" baseline="0" dirty="0"/>
              <a:t> </a:t>
            </a:r>
            <a:r>
              <a:rPr lang="sr-Latn-RS" b="1" baseline="0" dirty="0" err="1"/>
              <a:t>layer</a:t>
            </a:r>
            <a:r>
              <a:rPr lang="sr-Latn-RS" b="1" baseline="0" dirty="0"/>
              <a:t> 2 – data link </a:t>
            </a:r>
            <a:r>
              <a:rPr lang="sr-Latn-RS" b="1" baseline="0" dirty="0" err="1"/>
              <a:t>layer</a:t>
            </a:r>
            <a:r>
              <a:rPr lang="sr-Latn-RS" b="1" baseline="0" dirty="0"/>
              <a:t>. </a:t>
            </a:r>
            <a:r>
              <a:rPr lang="sr-Latn-RS" b="0" baseline="0" dirty="0"/>
              <a:t>T</a:t>
            </a:r>
            <a:r>
              <a:rPr lang="en-US" dirty="0"/>
              <a:t>he </a:t>
            </a:r>
            <a:r>
              <a:rPr lang="en-US" dirty="0">
                <a:hlinkClick r:id="rId4" tooltip="Data link layer"/>
              </a:rPr>
              <a:t>data link layer</a:t>
            </a:r>
            <a:r>
              <a:rPr lang="en-US" dirty="0"/>
              <a:t> provides a </a:t>
            </a:r>
            <a:r>
              <a:rPr lang="en-US" dirty="0">
                <a:hlinkClick r:id="rId5" tooltip="Reliability (computer networking)"/>
              </a:rPr>
              <a:t>reliable</a:t>
            </a:r>
            <a:r>
              <a:rPr lang="en-US" dirty="0"/>
              <a:t> link between two directly connected nodes, by detecting and possibly correcting errors that may occur in the physical layer. </a:t>
            </a:r>
            <a:endParaRPr lang="sr-Latn-RS" b="1" dirty="0"/>
          </a:p>
        </p:txBody>
      </p:sp>
    </p:spTree>
    <p:extLst>
      <p:ext uri="{BB962C8B-B14F-4D97-AF65-F5344CB8AC3E}">
        <p14:creationId xmlns:p14="http://schemas.microsoft.com/office/powerpoint/2010/main" val="265454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600" dirty="0"/>
              <a:t>У </a:t>
            </a:r>
            <a:r>
              <a:rPr lang="ru-RU" sz="1600" dirty="0">
                <a:hlinkClick r:id="rId3" tooltip="Računarska mreža"/>
              </a:rPr>
              <a:t>рачунарској мрежи</a:t>
            </a:r>
            <a:r>
              <a:rPr lang="ru-RU" sz="1600" dirty="0"/>
              <a:t> </a:t>
            </a:r>
            <a:r>
              <a:rPr lang="ru-RU" sz="1600" i="1" dirty="0"/>
              <a:t>порт</a:t>
            </a:r>
            <a:r>
              <a:rPr lang="ru-RU" sz="1600" dirty="0"/>
              <a:t> је софтверски задат канал којим комуницирају апликације путем рачунарских мрежа. Овај канал на једној од страна комуникације представљен је јединственим бројем који користе протоколи </a:t>
            </a:r>
            <a:r>
              <a:rPr lang="ru-RU" sz="1600" dirty="0">
                <a:hlinkClick r:id="rId4" tooltip="Транспортни слој"/>
              </a:rPr>
              <a:t>транспортног слоја</a:t>
            </a:r>
            <a:r>
              <a:rPr lang="ru-RU" sz="1600" dirty="0"/>
              <a:t> </a:t>
            </a:r>
            <a:r>
              <a:rPr lang="ru-RU" sz="1600" dirty="0">
                <a:hlinkClick r:id="rId5" tooltip="ОСИ модел"/>
              </a:rPr>
              <a:t>ОСИ модел</a:t>
            </a:r>
            <a:r>
              <a:rPr lang="ru-RU" sz="1600" dirty="0"/>
              <a:t> у циљу разликовања (раздвајања), идентификације и праћења комуникације апликација. </a:t>
            </a:r>
            <a:endParaRPr lang="sr-Latn-RS" sz="1600" dirty="0"/>
          </a:p>
          <a:p>
            <a:r>
              <a:rPr lang="ru-RU" sz="2400" dirty="0"/>
              <a:t>Као и при одеређивању различитих адресних стандарда ИАНА (</a:t>
            </a:r>
            <a:r>
              <a:rPr lang="ru-RU" sz="2400" dirty="0">
                <a:hlinkClick r:id="rId6" tooltip="Енглески језик"/>
              </a:rPr>
              <a:t>енгл.</a:t>
            </a:r>
            <a:r>
              <a:rPr lang="ru-RU" sz="2400" dirty="0"/>
              <a:t> </a:t>
            </a:r>
            <a:r>
              <a:rPr lang="sr-Latn-RS" sz="2400" i="1" dirty="0"/>
              <a:t>Internet </a:t>
            </a:r>
            <a:r>
              <a:rPr lang="sr-Latn-RS" sz="2400" i="1" dirty="0" err="1"/>
              <a:t>Assigned</a:t>
            </a:r>
            <a:r>
              <a:rPr lang="sr-Latn-RS" sz="2400" i="1" dirty="0"/>
              <a:t> </a:t>
            </a:r>
            <a:r>
              <a:rPr lang="sr-Latn-RS" sz="2400" i="1" dirty="0" err="1"/>
              <a:t>Numbers</a:t>
            </a:r>
            <a:r>
              <a:rPr lang="sr-Latn-RS" sz="2400" i="1" dirty="0"/>
              <a:t> </a:t>
            </a:r>
            <a:r>
              <a:rPr lang="sr-Latn-RS" sz="2400" i="1" dirty="0" err="1"/>
              <a:t>Authority</a:t>
            </a:r>
            <a:r>
              <a:rPr lang="sr-Latn-RS" sz="2400" dirty="0"/>
              <a:t>) </a:t>
            </a:r>
            <a:r>
              <a:rPr lang="ru-RU" sz="2400" dirty="0"/>
              <a:t>је организација која је одговорна и за доделу стандардних бројева портова. </a:t>
            </a:r>
            <a:endParaRPr lang="sr-Latn-RS" sz="2400" dirty="0"/>
          </a:p>
          <a:p>
            <a:r>
              <a:rPr lang="sr-Latn-RS" sz="2400" b="1" i="0" dirty="0" err="1">
                <a:solidFill>
                  <a:srgbClr val="202122"/>
                </a:solidFill>
                <a:effectLst/>
                <a:latin typeface="Arial" panose="020B0604020202020204" pitchFamily="34" charset="0"/>
              </a:rPr>
              <a:t>DHCP</a:t>
            </a:r>
            <a:r>
              <a:rPr lang="sr-Latn-RS" sz="2400" b="1" i="0" dirty="0">
                <a:solidFill>
                  <a:srgbClr val="202122"/>
                </a:solidFill>
                <a:effectLst/>
                <a:latin typeface="Arial" panose="020B0604020202020204" pitchFamily="34" charset="0"/>
              </a:rPr>
              <a:t> </a:t>
            </a:r>
            <a:r>
              <a:rPr lang="sr-Latn-RS" sz="2400" b="0" i="0" dirty="0">
                <a:solidFill>
                  <a:srgbClr val="202122"/>
                </a:solidFill>
                <a:effectLst/>
                <a:latin typeface="Arial" panose="020B0604020202020204" pitchFamily="34" charset="0"/>
              </a:rPr>
              <a:t>(</a:t>
            </a:r>
            <a:r>
              <a:rPr lang="ru-RU" sz="2400" b="0" i="0" u="none" strike="noStrike" dirty="0">
                <a:solidFill>
                  <a:srgbClr val="0B0080"/>
                </a:solidFill>
                <a:effectLst/>
                <a:latin typeface="Arial" panose="020B0604020202020204" pitchFamily="34" charset="0"/>
                <a:hlinkClick r:id="rId6" tooltip="Енглески језик"/>
              </a:rPr>
              <a:t>енгл.</a:t>
            </a:r>
            <a:r>
              <a:rPr lang="ru-RU" sz="2400" b="0" i="0" dirty="0">
                <a:solidFill>
                  <a:srgbClr val="202122"/>
                </a:solidFill>
                <a:effectLst/>
                <a:latin typeface="Arial" panose="020B0604020202020204" pitchFamily="34" charset="0"/>
              </a:rPr>
              <a:t> </a:t>
            </a:r>
            <a:r>
              <a:rPr lang="sr-Latn-RS" sz="2400" b="0" i="1" dirty="0" err="1">
                <a:solidFill>
                  <a:srgbClr val="202122"/>
                </a:solidFill>
                <a:effectLst/>
                <a:latin typeface="Arial" panose="020B0604020202020204" pitchFamily="34" charset="0"/>
              </a:rPr>
              <a:t>Dynamic</a:t>
            </a:r>
            <a:r>
              <a:rPr lang="sr-Latn-RS" sz="2400" b="0" i="1" dirty="0">
                <a:solidFill>
                  <a:srgbClr val="202122"/>
                </a:solidFill>
                <a:effectLst/>
                <a:latin typeface="Arial" panose="020B0604020202020204" pitchFamily="34" charset="0"/>
              </a:rPr>
              <a:t> Host </a:t>
            </a:r>
            <a:r>
              <a:rPr lang="sr-Latn-RS" sz="2400" b="0" i="1" dirty="0" err="1">
                <a:solidFill>
                  <a:srgbClr val="202122"/>
                </a:solidFill>
                <a:effectLst/>
                <a:latin typeface="Arial" panose="020B0604020202020204" pitchFamily="34" charset="0"/>
              </a:rPr>
              <a:t>Configuration</a:t>
            </a:r>
            <a:r>
              <a:rPr lang="sr-Latn-RS" sz="2400" b="0" i="1" dirty="0">
                <a:solidFill>
                  <a:srgbClr val="202122"/>
                </a:solidFill>
                <a:effectLst/>
                <a:latin typeface="Arial" panose="020B0604020202020204" pitchFamily="34" charset="0"/>
              </a:rPr>
              <a:t> </a:t>
            </a:r>
            <a:r>
              <a:rPr lang="sr-Latn-RS" sz="2400" b="0" i="1" dirty="0" err="1">
                <a:solidFill>
                  <a:srgbClr val="202122"/>
                </a:solidFill>
                <a:effectLst/>
                <a:latin typeface="Arial" panose="020B0604020202020204" pitchFamily="34" charset="0"/>
              </a:rPr>
              <a:t>Protocol</a:t>
            </a:r>
            <a:r>
              <a:rPr lang="sr-Latn-RS" sz="2400" b="0" i="0" dirty="0">
                <a:solidFill>
                  <a:srgbClr val="202122"/>
                </a:solidFill>
                <a:effectLst/>
                <a:latin typeface="Arial" panose="020B0604020202020204" pitchFamily="34" charset="0"/>
              </a:rPr>
              <a:t> </a:t>
            </a:r>
            <a:r>
              <a:rPr lang="ru-RU" sz="2400" b="0" i="0" dirty="0">
                <a:solidFill>
                  <a:srgbClr val="202122"/>
                </a:solidFill>
                <a:effectLst/>
                <a:latin typeface="Arial" panose="020B0604020202020204" pitchFamily="34" charset="0"/>
              </a:rPr>
              <a:t>или протокол за динамичко конфигурисање рачунара) је скуп правила који омогућава уређајима на </a:t>
            </a:r>
            <a:r>
              <a:rPr lang="ru-RU" sz="2400" b="0" i="0" u="none" strike="noStrike" dirty="0">
                <a:solidFill>
                  <a:srgbClr val="0B0080"/>
                </a:solidFill>
                <a:effectLst/>
                <a:latin typeface="Arial" panose="020B0604020202020204" pitchFamily="34" charset="0"/>
                <a:hlinkClick r:id="rId3" tooltip="Računarska mreža"/>
              </a:rPr>
              <a:t>рачунарској мрежи</a:t>
            </a:r>
            <a:r>
              <a:rPr lang="ru-RU" sz="2400" b="0" i="0" dirty="0">
                <a:solidFill>
                  <a:srgbClr val="202122"/>
                </a:solidFill>
                <a:effectLst/>
                <a:latin typeface="Arial" panose="020B0604020202020204" pitchFamily="34" charset="0"/>
              </a:rPr>
              <a:t> да траже и добију </a:t>
            </a:r>
            <a:r>
              <a:rPr lang="ru-RU" sz="2400" b="0" i="0" u="none" strike="noStrike" dirty="0">
                <a:solidFill>
                  <a:srgbClr val="0B0080"/>
                </a:solidFill>
                <a:effectLst/>
                <a:latin typeface="Arial" panose="020B0604020202020204" pitchFamily="34" charset="0"/>
                <a:hlinkClick r:id="rId7" tooltip="IP адреса"/>
              </a:rPr>
              <a:t>ИП адресу</a:t>
            </a:r>
            <a:r>
              <a:rPr lang="ru-RU" sz="2400" b="0" i="0" dirty="0">
                <a:solidFill>
                  <a:srgbClr val="202122"/>
                </a:solidFill>
                <a:effectLst/>
                <a:latin typeface="Arial" panose="020B0604020202020204" pitchFamily="34" charset="0"/>
              </a:rPr>
              <a:t> од </a:t>
            </a:r>
            <a:r>
              <a:rPr lang="sr-Latn-RS" sz="2400" b="0" i="0" dirty="0" err="1">
                <a:solidFill>
                  <a:srgbClr val="202122"/>
                </a:solidFill>
                <a:effectLst/>
                <a:latin typeface="Arial" panose="020B0604020202020204" pitchFamily="34" charset="0"/>
              </a:rPr>
              <a:t>DHCP</a:t>
            </a:r>
            <a:r>
              <a:rPr lang="sr-Latn-RS" sz="2400" b="0" i="0" dirty="0">
                <a:solidFill>
                  <a:srgbClr val="202122"/>
                </a:solidFill>
                <a:effectLst/>
                <a:latin typeface="Arial" panose="020B0604020202020204" pitchFamily="34" charset="0"/>
              </a:rPr>
              <a:t> </a:t>
            </a:r>
            <a:r>
              <a:rPr lang="ru-RU" sz="2400" b="0" i="0" dirty="0">
                <a:solidFill>
                  <a:srgbClr val="202122"/>
                </a:solidFill>
                <a:effectLst/>
                <a:latin typeface="Arial" panose="020B0604020202020204" pitchFamily="34" charset="0"/>
              </a:rPr>
              <a:t>сервера, дакле да прибави аутоматски дељену адресу и сазна додатне информације као што је адреса његовог рутера за први скок и адреса његовог </a:t>
            </a:r>
            <a:r>
              <a:rPr lang="ru-RU" sz="2400" b="0" i="0" u="none" strike="noStrike" dirty="0">
                <a:solidFill>
                  <a:srgbClr val="0B0080"/>
                </a:solidFill>
                <a:effectLst/>
                <a:latin typeface="Arial" panose="020B0604020202020204" pitchFamily="34" charset="0"/>
                <a:hlinkClick r:id="rId8" tooltip="ДНС"/>
              </a:rPr>
              <a:t>ДНС</a:t>
            </a:r>
            <a:r>
              <a:rPr lang="ru-RU" sz="2400" b="0" i="0" dirty="0">
                <a:solidFill>
                  <a:srgbClr val="202122"/>
                </a:solidFill>
                <a:effectLst/>
                <a:latin typeface="Arial" panose="020B0604020202020204" pitchFamily="34" charset="0"/>
              </a:rPr>
              <a:t> сервера. </a:t>
            </a:r>
            <a:r>
              <a:rPr lang="sr-Latn-RS" sz="2400" b="0" i="0" dirty="0" err="1">
                <a:solidFill>
                  <a:srgbClr val="202122"/>
                </a:solidFill>
                <a:effectLst/>
                <a:latin typeface="Arial" panose="020B0604020202020204" pitchFamily="34" charset="0"/>
              </a:rPr>
              <a:t>DHCP</a:t>
            </a:r>
            <a:r>
              <a:rPr lang="sr-Latn-RS" sz="2400" b="0" i="0" dirty="0">
                <a:solidFill>
                  <a:srgbClr val="202122"/>
                </a:solidFill>
                <a:effectLst/>
                <a:latin typeface="Arial" panose="020B0604020202020204" pitchFamily="34" charset="0"/>
              </a:rPr>
              <a:t> </a:t>
            </a:r>
            <a:r>
              <a:rPr lang="ru-RU" sz="2400" b="0" i="0" dirty="0">
                <a:solidFill>
                  <a:srgbClr val="202122"/>
                </a:solidFill>
                <a:effectLst/>
                <a:latin typeface="Arial" panose="020B0604020202020204" pitchFamily="34" charset="0"/>
              </a:rPr>
              <a:t>је у стању да аутоматизује мрежне аспекте, отуда је и назван </a:t>
            </a:r>
            <a:r>
              <a:rPr lang="sr-Latn-RS" sz="2400" b="0" i="0" dirty="0">
                <a:solidFill>
                  <a:srgbClr val="202122"/>
                </a:solidFill>
                <a:effectLst/>
                <a:latin typeface="Arial" panose="020B0604020202020204" pitchFamily="34" charset="0"/>
              </a:rPr>
              <a:t>plug-</a:t>
            </a:r>
            <a:r>
              <a:rPr lang="sr-Latn-RS" sz="2400" b="0" i="0" dirty="0" err="1">
                <a:solidFill>
                  <a:srgbClr val="202122"/>
                </a:solidFill>
                <a:effectLst/>
                <a:latin typeface="Arial" panose="020B0604020202020204" pitchFamily="34" charset="0"/>
              </a:rPr>
              <a:t>and</a:t>
            </a:r>
            <a:r>
              <a:rPr lang="sr-Latn-RS" sz="2400" b="0" i="0" dirty="0">
                <a:solidFill>
                  <a:srgbClr val="202122"/>
                </a:solidFill>
                <a:effectLst/>
                <a:latin typeface="Arial" panose="020B0604020202020204" pitchFamily="34" charset="0"/>
              </a:rPr>
              <a:t>-</a:t>
            </a:r>
            <a:r>
              <a:rPr lang="sr-Latn-RS" sz="2400" b="0" i="0" dirty="0" err="1">
                <a:solidFill>
                  <a:srgbClr val="202122"/>
                </a:solidFill>
                <a:effectLst/>
                <a:latin typeface="Arial" panose="020B0604020202020204" pitchFamily="34" charset="0"/>
              </a:rPr>
              <a:t>play</a:t>
            </a:r>
            <a:r>
              <a:rPr lang="sr-Latn-RS" sz="2400" b="0" i="0" dirty="0">
                <a:solidFill>
                  <a:srgbClr val="202122"/>
                </a:solidFill>
                <a:effectLst/>
                <a:latin typeface="Arial" panose="020B0604020202020204" pitchFamily="34" charset="0"/>
              </a:rPr>
              <a:t> </a:t>
            </a:r>
            <a:r>
              <a:rPr lang="ru-RU" sz="2400" b="0" i="0" dirty="0">
                <a:solidFill>
                  <a:srgbClr val="202122"/>
                </a:solidFill>
                <a:effectLst/>
                <a:latin typeface="Arial" panose="020B0604020202020204" pitchFamily="34" charset="0"/>
              </a:rPr>
              <a:t>протоколом.</a:t>
            </a:r>
            <a:endParaRPr lang="sr-Latn-RS" sz="1600" dirty="0"/>
          </a:p>
        </p:txBody>
      </p:sp>
    </p:spTree>
    <p:extLst>
      <p:ext uri="{BB962C8B-B14F-4D97-AF65-F5344CB8AC3E}">
        <p14:creationId xmlns:p14="http://schemas.microsoft.com/office/powerpoint/2010/main" val="3207514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IPX/SPX</a:t>
            </a:r>
            <a:r>
              <a:rPr lang="en-US" dirty="0"/>
              <a:t> stands for </a:t>
            </a:r>
            <a:r>
              <a:rPr lang="en-US" b="1" dirty="0"/>
              <a:t>Internetwork Packet Exchange/Sequenced Packet Exchange</a:t>
            </a:r>
            <a:r>
              <a:rPr lang="en-US" dirty="0"/>
              <a:t>. </a:t>
            </a:r>
            <a:r>
              <a:rPr lang="en-US" dirty="0">
                <a:hlinkClick r:id="rId3" tooltip="IPX"/>
              </a:rPr>
              <a:t>IPX</a:t>
            </a:r>
            <a:r>
              <a:rPr lang="en-US" dirty="0"/>
              <a:t> and SPX are </a:t>
            </a:r>
            <a:r>
              <a:rPr lang="en-US" dirty="0">
                <a:hlinkClick r:id="rId4" tooltip="Networking protocol"/>
              </a:rPr>
              <a:t>networking protocols</a:t>
            </a:r>
            <a:r>
              <a:rPr lang="en-US" dirty="0"/>
              <a:t> used initially on networks using the </a:t>
            </a:r>
            <a:r>
              <a:rPr lang="en-US" dirty="0">
                <a:hlinkClick r:id="rId5" tooltip="Novell"/>
              </a:rPr>
              <a:t>Novell</a:t>
            </a:r>
            <a:r>
              <a:rPr lang="en-US" dirty="0"/>
              <a:t> </a:t>
            </a:r>
            <a:r>
              <a:rPr lang="en-US" dirty="0">
                <a:hlinkClick r:id="rId6" tooltip="NetWare"/>
              </a:rPr>
              <a:t>NetWare</a:t>
            </a:r>
            <a:r>
              <a:rPr lang="en-US" dirty="0"/>
              <a:t> </a:t>
            </a:r>
            <a:r>
              <a:rPr lang="en-US" dirty="0">
                <a:hlinkClick r:id="rId7" tooltip="Operating systems"/>
              </a:rPr>
              <a:t>operating systems</a:t>
            </a:r>
            <a:r>
              <a:rPr lang="en-US" dirty="0"/>
              <a:t>, but became widely used on networks deploying Microsoft Windows LANS, as they replaced NetWare LANS. </a:t>
            </a:r>
          </a:p>
        </p:txBody>
      </p:sp>
    </p:spTree>
    <p:extLst>
      <p:ext uri="{BB962C8B-B14F-4D97-AF65-F5344CB8AC3E}">
        <p14:creationId xmlns:p14="http://schemas.microsoft.com/office/powerpoint/2010/main" val="353261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6259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Napon analogne telefonske linije je 48V DC; Kad telefon zvoni napon je oko 90V 20Hz;</a:t>
            </a:r>
            <a:r>
              <a:rPr lang="sr-Latn-RS" baseline="0" dirty="0"/>
              <a:t> kad je slušalica podignuta, napon je 3-9V</a:t>
            </a:r>
          </a:p>
          <a:p>
            <a:endParaRPr lang="sr-Latn-R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In network topology</a:t>
            </a:r>
            <a:r>
              <a:rPr lang="en-US" dirty="0"/>
              <a:t>, a cable modem is a </a:t>
            </a:r>
            <a:r>
              <a:rPr lang="en-US" dirty="0">
                <a:hlinkClick r:id="rId3" tooltip="Network bridge"/>
              </a:rPr>
              <a:t>network bridge</a:t>
            </a:r>
            <a:r>
              <a:rPr lang="en-US" dirty="0"/>
              <a:t> that conforms to </a:t>
            </a:r>
            <a:r>
              <a:rPr lang="en-US" dirty="0">
                <a:hlinkClick r:id="rId4" tooltip="IEEE 802.1D"/>
              </a:rPr>
              <a:t>IEEE 802.1D</a:t>
            </a:r>
            <a:r>
              <a:rPr lang="en-US" dirty="0"/>
              <a:t> for </a:t>
            </a:r>
            <a:r>
              <a:rPr lang="en-US" dirty="0">
                <a:hlinkClick r:id="rId5" tooltip="Ethernet"/>
              </a:rPr>
              <a:t>Ethernet</a:t>
            </a:r>
            <a:r>
              <a:rPr lang="en-US" dirty="0"/>
              <a:t> networking (with some modifications). The cable modem bridges Ethernet frames between a customer </a:t>
            </a:r>
            <a:r>
              <a:rPr lang="en-US" dirty="0">
                <a:hlinkClick r:id="rId6" tooltip="LAN"/>
              </a:rPr>
              <a:t>LAN</a:t>
            </a:r>
            <a:r>
              <a:rPr lang="en-US" dirty="0"/>
              <a:t> and the coax network. Technically, it is a modem because it must modulate data to transmit it over the cable network, and it must demodulate data from the cable network to receive it. </a:t>
            </a:r>
          </a:p>
          <a:p>
            <a:endParaRPr lang="en-US" dirty="0"/>
          </a:p>
        </p:txBody>
      </p:sp>
    </p:spTree>
    <p:extLst>
      <p:ext uri="{BB962C8B-B14F-4D97-AF65-F5344CB8AC3E}">
        <p14:creationId xmlns:p14="http://schemas.microsoft.com/office/powerpoint/2010/main" val="2008484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484992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4272978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23664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1845024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56623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b="1" dirty="0"/>
              <a:t>Klijent</a:t>
            </a:r>
            <a:r>
              <a:rPr lang="sr-Latn-RS" dirty="0"/>
              <a:t> je računarski sistem koji pristupa servisu na drugom računaru (</a:t>
            </a:r>
            <a:r>
              <a:rPr lang="sr-Latn-RS" u="none" dirty="0">
                <a:hlinkClick r:id="rId3" tooltip="Server"/>
              </a:rPr>
              <a:t>serveru</a:t>
            </a:r>
            <a:r>
              <a:rPr lang="sr-Latn-RS" dirty="0"/>
              <a:t>) preko neke vrste </a:t>
            </a:r>
            <a:r>
              <a:rPr lang="sr-Latn-RS" dirty="0">
                <a:hlinkClick r:id="rId4" tooltip="Телекомуникације"/>
              </a:rPr>
              <a:t>telekomunikacione</a:t>
            </a:r>
            <a:r>
              <a:rPr lang="sr-Latn-RS" dirty="0"/>
              <a:t> mreže.</a:t>
            </a:r>
          </a:p>
          <a:p>
            <a:r>
              <a:rPr lang="sr-Latn-RS" dirty="0"/>
              <a:t>Svi serveri su hostovi, ali svi hostovi ne moraju da budu serveri.</a:t>
            </a:r>
          </a:p>
        </p:txBody>
      </p:sp>
    </p:spTree>
    <p:extLst>
      <p:ext uri="{BB962C8B-B14F-4D97-AF65-F5344CB8AC3E}">
        <p14:creationId xmlns:p14="http://schemas.microsoft.com/office/powerpoint/2010/main" val="1156964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r-Latn-RS" b="1" i="0" dirty="0" err="1">
                <a:solidFill>
                  <a:srgbClr val="202122"/>
                </a:solidFill>
                <a:effectLst/>
                <a:latin typeface="Arial" panose="020B0604020202020204" pitchFamily="34" charset="0"/>
              </a:rPr>
              <a:t>DECnet</a:t>
            </a:r>
            <a:r>
              <a:rPr lang="sr-Latn-RS" b="0" i="0" dirty="0">
                <a:solidFill>
                  <a:srgbClr val="202122"/>
                </a:solidFill>
                <a:effectLst/>
                <a:latin typeface="Arial" panose="020B0604020202020204" pitchFamily="34" charset="0"/>
              </a:rPr>
              <a:t> </a:t>
            </a:r>
            <a:r>
              <a:rPr lang="ru-RU" b="0" i="0" dirty="0">
                <a:solidFill>
                  <a:srgbClr val="202122"/>
                </a:solidFill>
                <a:effectLst/>
                <a:latin typeface="Arial" panose="020B0604020202020204" pitchFamily="34" charset="0"/>
              </a:rPr>
              <a:t>фирме </a:t>
            </a:r>
            <a:r>
              <a:rPr lang="sr-Latn-RS" b="0" i="0" dirty="0">
                <a:solidFill>
                  <a:srgbClr val="202122"/>
                </a:solidFill>
                <a:effectLst/>
                <a:latin typeface="Arial" panose="020B0604020202020204" pitchFamily="34" charset="0"/>
              </a:rPr>
              <a:t>Digital </a:t>
            </a:r>
            <a:r>
              <a:rPr lang="sr-Latn-RS" b="0" i="0" dirty="0" err="1">
                <a:solidFill>
                  <a:srgbClr val="202122"/>
                </a:solidFill>
                <a:effectLst/>
                <a:latin typeface="Arial" panose="020B0604020202020204" pitchFamily="34" charset="0"/>
              </a:rPr>
              <a:t>Netware</a:t>
            </a:r>
            <a:r>
              <a:rPr lang="sr-Latn-RS" b="0" i="0" dirty="0">
                <a:solidFill>
                  <a:srgbClr val="202122"/>
                </a:solidFill>
                <a:effectLst/>
                <a:latin typeface="Arial" panose="020B0604020202020204" pitchFamily="34" charset="0"/>
              </a:rPr>
              <a:t> </a:t>
            </a:r>
            <a:r>
              <a:rPr lang="ru-RU" b="0" i="0" dirty="0">
                <a:solidFill>
                  <a:srgbClr val="202122"/>
                </a:solidFill>
                <a:effectLst/>
                <a:latin typeface="Arial" panose="020B0604020202020204" pitchFamily="34" charset="0"/>
              </a:rPr>
              <a:t>фирме </a:t>
            </a:r>
            <a:r>
              <a:rPr lang="sr-Latn-RS" b="0" i="0" dirty="0" err="1">
                <a:solidFill>
                  <a:srgbClr val="202122"/>
                </a:solidFill>
                <a:effectLst/>
                <a:latin typeface="Arial" panose="020B0604020202020204" pitchFamily="34" charset="0"/>
              </a:rPr>
              <a:t>Novell</a:t>
            </a:r>
            <a:r>
              <a:rPr lang="sr-Latn-RS" b="0" i="0" dirty="0">
                <a:solidFill>
                  <a:srgbClr val="202122"/>
                </a:solidFill>
                <a:effectLst/>
                <a:latin typeface="Arial" panose="020B0604020202020204" pitchFamily="34" charset="0"/>
              </a:rPr>
              <a:t> </a:t>
            </a:r>
            <a:r>
              <a:rPr lang="sr-Latn-RS" b="0" i="0" dirty="0" err="1">
                <a:solidFill>
                  <a:srgbClr val="202122"/>
                </a:solidFill>
                <a:effectLst/>
                <a:latin typeface="Arial" panose="020B0604020202020204" pitchFamily="34" charset="0"/>
              </a:rPr>
              <a:t>AppleTalk</a:t>
            </a:r>
            <a:r>
              <a:rPr lang="sr-Latn-RS" b="0" i="0" dirty="0">
                <a:solidFill>
                  <a:srgbClr val="202122"/>
                </a:solidFill>
                <a:effectLst/>
                <a:latin typeface="Arial" panose="020B0604020202020204" pitchFamily="34" charset="0"/>
              </a:rPr>
              <a:t> </a:t>
            </a:r>
            <a:r>
              <a:rPr lang="ru-RU" b="0" i="0" dirty="0">
                <a:solidFill>
                  <a:srgbClr val="202122"/>
                </a:solidFill>
                <a:effectLst/>
                <a:latin typeface="Arial" panose="020B0604020202020204" pitchFamily="34" charset="0"/>
              </a:rPr>
              <a:t>фирме Епл Први развијени </a:t>
            </a:r>
            <a:r>
              <a:rPr lang="sr-Latn-RS" b="0" i="0" dirty="0">
                <a:solidFill>
                  <a:srgbClr val="202122"/>
                </a:solidFill>
                <a:effectLst/>
                <a:latin typeface="Arial" panose="020B0604020202020204" pitchFamily="34" charset="0"/>
              </a:rPr>
              <a:t>TCP/IP</a:t>
            </a:r>
            <a:endParaRPr lang="sr-Latn-CS" altLang="sr-Latn-RS" dirty="0">
              <a:latin typeface="Arial" panose="020B0604020202020204" pitchFamily="34" charset="0"/>
            </a:endParaRPr>
          </a:p>
        </p:txBody>
      </p:sp>
    </p:spTree>
    <p:extLst>
      <p:ext uri="{BB962C8B-B14F-4D97-AF65-F5344CB8AC3E}">
        <p14:creationId xmlns:p14="http://schemas.microsoft.com/office/powerpoint/2010/main" val="29017430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a:t>
            </a:r>
            <a:r>
              <a:rPr lang="en-US" b="1" dirty="0"/>
              <a:t>NetWare Core Protocol</a:t>
            </a:r>
            <a:r>
              <a:rPr lang="en-US" dirty="0"/>
              <a:t> (</a:t>
            </a:r>
            <a:r>
              <a:rPr lang="en-US" b="1" dirty="0"/>
              <a:t>NCP</a:t>
            </a:r>
            <a:r>
              <a:rPr lang="en-US" dirty="0"/>
              <a:t>) is a network protocol used in some products from </a:t>
            </a:r>
            <a:r>
              <a:rPr lang="en-US" dirty="0">
                <a:hlinkClick r:id="rId3" tooltip="Novell, Inc."/>
              </a:rPr>
              <a:t>Novell, Inc.</a:t>
            </a:r>
            <a:endParaRPr lang="sr-Cyrl-RS" dirty="0"/>
          </a:p>
          <a:p>
            <a:r>
              <a:rPr lang="en-US" dirty="0"/>
              <a:t>The </a:t>
            </a:r>
            <a:r>
              <a:rPr lang="en-US" b="1" dirty="0"/>
              <a:t>Service Advertising Protocol</a:t>
            </a:r>
            <a:r>
              <a:rPr lang="en-US" dirty="0"/>
              <a:t> (</a:t>
            </a:r>
            <a:r>
              <a:rPr lang="en-US" b="1" dirty="0"/>
              <a:t>SAP</a:t>
            </a:r>
            <a:r>
              <a:rPr lang="en-US" dirty="0"/>
              <a:t>) is included in the </a:t>
            </a:r>
            <a:r>
              <a:rPr lang="en-US" dirty="0">
                <a:hlinkClick r:id="rId4" tooltip="Internetwork Packet Exchange"/>
              </a:rPr>
              <a:t>Internetwork Packet Exchange</a:t>
            </a:r>
            <a:r>
              <a:rPr lang="en-US" dirty="0"/>
              <a:t> (IPX) protocol. SAP makes the process of adding and removing services on an IPX internetwork dynamic. SAP is maintained by </a:t>
            </a:r>
            <a:r>
              <a:rPr lang="en-US" dirty="0">
                <a:hlinkClick r:id="rId5" tooltip="Novell"/>
              </a:rPr>
              <a:t>Novell</a:t>
            </a:r>
            <a:r>
              <a:rPr lang="en-US" dirty="0"/>
              <a:t>.</a:t>
            </a:r>
            <a:endParaRPr lang="sr-Cyrl-RS" dirty="0"/>
          </a:p>
          <a:p>
            <a:r>
              <a:rPr lang="sr-Latn-RS" b="1" dirty="0"/>
              <a:t>RIP</a:t>
            </a:r>
            <a:r>
              <a:rPr lang="sr-Latn-RS" dirty="0"/>
              <a:t> (</a:t>
            </a:r>
            <a:r>
              <a:rPr lang="ru-RU" dirty="0">
                <a:hlinkClick r:id="rId6" tooltip="Енглески језик"/>
              </a:rPr>
              <a:t>енгл.</a:t>
            </a:r>
            <a:r>
              <a:rPr lang="ru-RU" dirty="0"/>
              <a:t> </a:t>
            </a:r>
            <a:r>
              <a:rPr lang="sr-Latn-RS" i="1" dirty="0" err="1"/>
              <a:t>Routing</a:t>
            </a:r>
            <a:r>
              <a:rPr lang="sr-Latn-RS" i="1" dirty="0"/>
              <a:t> </a:t>
            </a:r>
            <a:r>
              <a:rPr lang="sr-Latn-RS" i="1" dirty="0" err="1"/>
              <a:t>Information</a:t>
            </a:r>
            <a:r>
              <a:rPr lang="sr-Latn-RS" i="1" dirty="0"/>
              <a:t> </a:t>
            </a:r>
            <a:r>
              <a:rPr lang="sr-Latn-RS" i="1" dirty="0" err="1"/>
              <a:t>Protocol</a:t>
            </a:r>
            <a:r>
              <a:rPr lang="sr-Latn-RS" dirty="0"/>
              <a:t>) </a:t>
            </a:r>
            <a:r>
              <a:rPr lang="ru-RU" dirty="0"/>
              <a:t>је први развијен и најједноставнији </a:t>
            </a:r>
            <a:r>
              <a:rPr lang="ru-RU" dirty="0">
                <a:hlinkClick r:id="rId7" tooltip="Протокол рутирања"/>
              </a:rPr>
              <a:t>протокол рутирања</a:t>
            </a:r>
            <a:r>
              <a:rPr lang="ru-RU" dirty="0"/>
              <a:t>. Због своје једноставности данас се још увек користи у мрежама са малим бројем </a:t>
            </a:r>
            <a:r>
              <a:rPr lang="ru-RU" dirty="0">
                <a:hlinkClick r:id="rId8" tooltip="Рутер"/>
              </a:rPr>
              <a:t>рутера</a:t>
            </a:r>
            <a:r>
              <a:rPr lang="ru-RU" dirty="0"/>
              <a:t>.</a:t>
            </a:r>
            <a:endParaRPr lang="sr-Cyrl-RS" dirty="0"/>
          </a:p>
          <a:p>
            <a:r>
              <a:rPr lang="sr-Latn-RS" b="1" dirty="0" err="1"/>
              <a:t>Internetwork</a:t>
            </a:r>
            <a:r>
              <a:rPr lang="sr-Latn-RS" b="1" dirty="0"/>
              <a:t> </a:t>
            </a:r>
            <a:r>
              <a:rPr lang="sr-Latn-RS" b="1" dirty="0" err="1"/>
              <a:t>Packet</a:t>
            </a:r>
            <a:r>
              <a:rPr lang="sr-Latn-RS" b="1" dirty="0"/>
              <a:t> Exchange</a:t>
            </a:r>
            <a:r>
              <a:rPr lang="sr-Latn-RS" dirty="0"/>
              <a:t> (</a:t>
            </a:r>
            <a:r>
              <a:rPr lang="sr-Latn-RS" b="1" dirty="0"/>
              <a:t>IPX</a:t>
            </a:r>
            <a:r>
              <a:rPr lang="sr-Latn-RS" dirty="0"/>
              <a:t>) is </a:t>
            </a:r>
            <a:r>
              <a:rPr lang="sr-Latn-RS" dirty="0" err="1"/>
              <a:t>the</a:t>
            </a:r>
            <a:r>
              <a:rPr lang="sr-Latn-RS" dirty="0"/>
              <a:t> </a:t>
            </a:r>
            <a:r>
              <a:rPr lang="sr-Latn-RS" dirty="0" err="1">
                <a:hlinkClick r:id="rId9" tooltip="Network layer"/>
              </a:rPr>
              <a:t>network</a:t>
            </a:r>
            <a:r>
              <a:rPr lang="sr-Latn-RS" dirty="0">
                <a:hlinkClick r:id="rId9" tooltip="Network layer"/>
              </a:rPr>
              <a:t> </a:t>
            </a:r>
            <a:r>
              <a:rPr lang="sr-Latn-RS" dirty="0" err="1">
                <a:hlinkClick r:id="rId9" tooltip="Network layer"/>
              </a:rPr>
              <a:t>layer</a:t>
            </a:r>
            <a:r>
              <a:rPr lang="sr-Latn-RS" dirty="0"/>
              <a:t> </a:t>
            </a:r>
            <a:r>
              <a:rPr lang="sr-Latn-RS" dirty="0" err="1">
                <a:hlinkClick r:id="rId10" tooltip="Protocol (computing)"/>
              </a:rPr>
              <a:t>protocol</a:t>
            </a:r>
            <a:r>
              <a:rPr lang="sr-Latn-RS" dirty="0"/>
              <a:t> in </a:t>
            </a:r>
            <a:r>
              <a:rPr lang="sr-Latn-RS" dirty="0" err="1"/>
              <a:t>the</a:t>
            </a:r>
            <a:r>
              <a:rPr lang="sr-Latn-RS" dirty="0"/>
              <a:t> </a:t>
            </a:r>
            <a:r>
              <a:rPr lang="sr-Latn-RS" dirty="0">
                <a:hlinkClick r:id="rId11" tooltip="IPX/SPX"/>
              </a:rPr>
              <a:t>IPX/SPX</a:t>
            </a:r>
            <a:r>
              <a:rPr lang="sr-Latn-RS" dirty="0"/>
              <a:t> </a:t>
            </a:r>
            <a:r>
              <a:rPr lang="sr-Latn-RS" dirty="0" err="1">
                <a:hlinkClick r:id="rId12" tooltip="Protocol stack"/>
              </a:rPr>
              <a:t>protocol</a:t>
            </a:r>
            <a:r>
              <a:rPr lang="sr-Latn-RS" dirty="0">
                <a:hlinkClick r:id="rId12" tooltip="Protocol stack"/>
              </a:rPr>
              <a:t> </a:t>
            </a:r>
            <a:r>
              <a:rPr lang="sr-Latn-RS" dirty="0" err="1">
                <a:hlinkClick r:id="rId12" tooltip="Protocol stack"/>
              </a:rPr>
              <a:t>suite</a:t>
            </a:r>
            <a:r>
              <a:rPr lang="sr-Latn-RS" dirty="0"/>
              <a:t>. IPX is </a:t>
            </a:r>
            <a:r>
              <a:rPr lang="sr-Latn-RS" dirty="0" err="1"/>
              <a:t>derived</a:t>
            </a:r>
            <a:r>
              <a:rPr lang="sr-Latn-RS" dirty="0"/>
              <a:t> from </a:t>
            </a:r>
            <a:r>
              <a:rPr lang="sr-Latn-RS" dirty="0" err="1">
                <a:hlinkClick r:id="rId13" tooltip="Xerox Network Systems"/>
              </a:rPr>
              <a:t>Xerox</a:t>
            </a:r>
            <a:r>
              <a:rPr lang="sr-Latn-RS" dirty="0">
                <a:hlinkClick r:id="rId13" tooltip="Xerox Network Systems"/>
              </a:rPr>
              <a:t> </a:t>
            </a:r>
            <a:r>
              <a:rPr lang="sr-Latn-RS" dirty="0" err="1">
                <a:hlinkClick r:id="rId13" tooltip="Xerox Network Systems"/>
              </a:rPr>
              <a:t>Network</a:t>
            </a:r>
            <a:r>
              <a:rPr lang="sr-Latn-RS" dirty="0">
                <a:hlinkClick r:id="rId13" tooltip="Xerox Network Systems"/>
              </a:rPr>
              <a:t> </a:t>
            </a:r>
            <a:r>
              <a:rPr lang="sr-Latn-RS" dirty="0" err="1">
                <a:hlinkClick r:id="rId13" tooltip="Xerox Network Systems"/>
              </a:rPr>
              <a:t>Systems</a:t>
            </a:r>
            <a:r>
              <a:rPr lang="sr-Latn-RS" dirty="0"/>
              <a:t>' </a:t>
            </a:r>
            <a:r>
              <a:rPr lang="sr-Latn-RS" dirty="0">
                <a:hlinkClick r:id="rId14" tooltip="Xerox Network Systems"/>
              </a:rPr>
              <a:t>IDP</a:t>
            </a:r>
            <a:r>
              <a:rPr lang="sr-Latn-RS" dirty="0"/>
              <a:t>. </a:t>
            </a:r>
            <a:r>
              <a:rPr lang="sr-Latn-RS" dirty="0" err="1"/>
              <a:t>It</a:t>
            </a:r>
            <a:r>
              <a:rPr lang="sr-Latn-RS" dirty="0"/>
              <a:t> </a:t>
            </a:r>
            <a:r>
              <a:rPr lang="sr-Latn-RS" dirty="0" err="1"/>
              <a:t>may</a:t>
            </a:r>
            <a:r>
              <a:rPr lang="sr-Latn-RS" dirty="0"/>
              <a:t> </a:t>
            </a:r>
            <a:r>
              <a:rPr lang="sr-Latn-RS" dirty="0" err="1"/>
              <a:t>act</a:t>
            </a:r>
            <a:r>
              <a:rPr lang="sr-Latn-RS" dirty="0"/>
              <a:t> as a </a:t>
            </a:r>
            <a:r>
              <a:rPr lang="sr-Latn-RS" dirty="0">
                <a:hlinkClick r:id="rId15" tooltip="Transport layer"/>
              </a:rPr>
              <a:t>transport </a:t>
            </a:r>
            <a:r>
              <a:rPr lang="sr-Latn-RS" dirty="0" err="1">
                <a:hlinkClick r:id="rId15" tooltip="Transport layer"/>
              </a:rPr>
              <a:t>layer</a:t>
            </a:r>
            <a:r>
              <a:rPr lang="sr-Latn-RS" dirty="0"/>
              <a:t> </a:t>
            </a:r>
            <a:r>
              <a:rPr lang="sr-Latn-RS" dirty="0" err="1"/>
              <a:t>protocol</a:t>
            </a:r>
            <a:r>
              <a:rPr lang="sr-Latn-RS" dirty="0"/>
              <a:t> as </a:t>
            </a:r>
            <a:r>
              <a:rPr lang="sr-Latn-RS" dirty="0" err="1"/>
              <a:t>well</a:t>
            </a:r>
            <a:r>
              <a:rPr lang="sr-Latn-RS" dirty="0"/>
              <a:t>.</a:t>
            </a:r>
            <a:endParaRPr lang="sr-Latn-CS" altLang="sr-Latn-RS" dirty="0">
              <a:latin typeface="Arial" panose="020B0604020202020204" pitchFamily="34" charset="0"/>
            </a:endParaRPr>
          </a:p>
        </p:txBody>
      </p:sp>
    </p:spTree>
    <p:extLst>
      <p:ext uri="{BB962C8B-B14F-4D97-AF65-F5344CB8AC3E}">
        <p14:creationId xmlns:p14="http://schemas.microsoft.com/office/powerpoint/2010/main" val="13667564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r-Cyrl-RS" altLang="sr-Latn-RS" dirty="0">
                <a:latin typeface="Arial" panose="020B0604020202020204" pitchFamily="34" charset="0"/>
              </a:rPr>
              <a:t>Прва група – пренос сигнала између два рачунара</a:t>
            </a:r>
          </a:p>
          <a:p>
            <a:r>
              <a:rPr lang="sr-Cyrl-RS" altLang="sr-Latn-RS" dirty="0">
                <a:latin typeface="Arial" panose="020B0604020202020204" pitchFamily="34" charset="0"/>
              </a:rPr>
              <a:t>Друга група – интеракција корисника и његовог рачунара</a:t>
            </a:r>
            <a:endParaRPr lang="sr-Latn-CS" altLang="sr-Latn-RS" dirty="0">
              <a:latin typeface="Arial" panose="020B0604020202020204" pitchFamily="34" charset="0"/>
            </a:endParaRPr>
          </a:p>
        </p:txBody>
      </p:sp>
    </p:spTree>
    <p:extLst>
      <p:ext uri="{BB962C8B-B14F-4D97-AF65-F5344CB8AC3E}">
        <p14:creationId xmlns:p14="http://schemas.microsoft.com/office/powerpoint/2010/main" val="34685777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UDP</a:t>
            </a:r>
            <a:r>
              <a:rPr lang="en-US" dirty="0"/>
              <a:t>(</a:t>
            </a:r>
            <a:r>
              <a:rPr lang="az-Cyrl-AZ" dirty="0">
                <a:hlinkClick r:id="rId3" tooltip="Енглески језик"/>
              </a:rPr>
              <a:t>енгл.</a:t>
            </a:r>
            <a:r>
              <a:rPr lang="az-Cyrl-AZ" dirty="0"/>
              <a:t> </a:t>
            </a:r>
            <a:r>
              <a:rPr lang="en-US" i="1" dirty="0"/>
              <a:t>User Datagram Protocol</a:t>
            </a:r>
            <a:r>
              <a:rPr lang="en-US" dirty="0"/>
              <a:t>) je </a:t>
            </a:r>
            <a:r>
              <a:rPr lang="az-Cyrl-AZ" dirty="0"/>
              <a:t>једноставан </a:t>
            </a:r>
            <a:r>
              <a:rPr lang="az-Cyrl-AZ" dirty="0">
                <a:hlinkClick r:id="rId4" tooltip="Интернет протокол"/>
              </a:rPr>
              <a:t>протокол</a:t>
            </a:r>
            <a:r>
              <a:rPr lang="az-Cyrl-AZ" dirty="0"/>
              <a:t> који обезбеђује основне функције </a:t>
            </a:r>
            <a:r>
              <a:rPr lang="az-Cyrl-AZ" dirty="0">
                <a:hlinkClick r:id="rId5" tooltip="Транспортни слој"/>
              </a:rPr>
              <a:t>транспортног слоја</a:t>
            </a:r>
            <a:r>
              <a:rPr lang="az-Cyrl-AZ" dirty="0"/>
              <a:t> </a:t>
            </a:r>
            <a:r>
              <a:rPr lang="en-US" dirty="0">
                <a:hlinkClick r:id="rId6" tooltip="ОСИ модел"/>
              </a:rPr>
              <a:t>OSI </a:t>
            </a:r>
            <a:r>
              <a:rPr lang="az-Cyrl-AZ" dirty="0">
                <a:hlinkClick r:id="rId6" tooltip="ОСИ модел"/>
              </a:rPr>
              <a:t>модела</a:t>
            </a:r>
            <a:r>
              <a:rPr lang="az-Cyrl-AZ" dirty="0"/>
              <a:t>.</a:t>
            </a:r>
          </a:p>
          <a:p>
            <a:r>
              <a:rPr lang="ru-RU" dirty="0"/>
              <a:t>UDP се користи за размену пакета порука („датаграма“) између </a:t>
            </a:r>
            <a:r>
              <a:rPr lang="ru-RU" dirty="0">
                <a:hlinkClick r:id="rId7" tooltip="Рачунар"/>
              </a:rPr>
              <a:t>рачунара</a:t>
            </a:r>
            <a:r>
              <a:rPr lang="ru-RU" dirty="0"/>
              <a:t>. За разлику од протокола TCP, овај протокол не подразумева сталну везу него се пакети „бацају“ одредишном рачунару, без одржавања везе и провере грешака.</a:t>
            </a:r>
            <a:endParaRPr lang="en-US" dirty="0"/>
          </a:p>
        </p:txBody>
      </p:sp>
    </p:spTree>
    <p:extLst>
      <p:ext uri="{BB962C8B-B14F-4D97-AF65-F5344CB8AC3E}">
        <p14:creationId xmlns:p14="http://schemas.microsoft.com/office/powerpoint/2010/main" val="8452282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Endianness</a:t>
            </a:r>
            <a:r>
              <a:rPr lang="en-US" dirty="0"/>
              <a:t> refers to the order of the </a:t>
            </a:r>
            <a:r>
              <a:rPr lang="en-US" dirty="0">
                <a:hlinkClick r:id="rId3" tooltip="Byte"/>
              </a:rPr>
              <a:t>bytes</a:t>
            </a:r>
            <a:r>
              <a:rPr lang="en-US" dirty="0"/>
              <a:t>, comprising a digital </a:t>
            </a:r>
            <a:r>
              <a:rPr lang="en-US" dirty="0">
                <a:hlinkClick r:id="rId4" tooltip="Word (data type)"/>
              </a:rPr>
              <a:t>word</a:t>
            </a:r>
            <a:r>
              <a:rPr lang="en-US" dirty="0"/>
              <a:t>, in </a:t>
            </a:r>
            <a:r>
              <a:rPr lang="en-US" dirty="0">
                <a:hlinkClick r:id="rId5" tooltip="Computer memory"/>
              </a:rPr>
              <a:t>computer memory</a:t>
            </a:r>
            <a:r>
              <a:rPr lang="en-US" dirty="0"/>
              <a:t>. It also describes the order of byte transmission over a digital link. Words may be represented in </a:t>
            </a:r>
            <a:r>
              <a:rPr lang="en-US" b="1" dirty="0"/>
              <a:t>big-endian</a:t>
            </a:r>
            <a:r>
              <a:rPr lang="en-US" dirty="0"/>
              <a:t> or </a:t>
            </a:r>
            <a:r>
              <a:rPr lang="en-US" b="1" dirty="0"/>
              <a:t>little-endian</a:t>
            </a:r>
            <a:r>
              <a:rPr lang="en-US" dirty="0"/>
              <a:t> format. With big-endian the </a:t>
            </a:r>
            <a:r>
              <a:rPr lang="en-US" dirty="0">
                <a:hlinkClick r:id="rId6" tooltip="Significant figures"/>
              </a:rPr>
              <a:t>most-significant</a:t>
            </a:r>
            <a:r>
              <a:rPr lang="en-US" dirty="0"/>
              <a:t> byte of a word is stored at a particular </a:t>
            </a:r>
            <a:r>
              <a:rPr lang="en-US" dirty="0">
                <a:hlinkClick r:id="rId7" tooltip="Memory address"/>
              </a:rPr>
              <a:t>memory address</a:t>
            </a:r>
            <a:r>
              <a:rPr lang="en-US" dirty="0"/>
              <a:t> and the subsequent bytes are stored in the following higher memory addresses, the least significant byte thus being stored at the highest memory address. Little-endian format reverses the order and stores the least-significant byte at the lower memory address with the most significant byte being stored at the highest memory address.</a:t>
            </a:r>
            <a:endParaRPr lang="sr-Latn-RS" baseline="30000" dirty="0"/>
          </a:p>
          <a:p>
            <a:endParaRPr lang="sr-Latn-RS" b="1" dirty="0"/>
          </a:p>
          <a:p>
            <a:r>
              <a:rPr lang="sr-Latn-RS" b="1" dirty="0"/>
              <a:t>Novi red</a:t>
            </a:r>
            <a:r>
              <a:rPr lang="en-US" dirty="0"/>
              <a:t> </a:t>
            </a:r>
            <a:r>
              <a:rPr lang="sr-Latn-RS" dirty="0"/>
              <a:t>kod „\n“ u </a:t>
            </a:r>
            <a:r>
              <a:rPr lang="sr-Latn-RS" dirty="0" err="1"/>
              <a:t>Windovsima</a:t>
            </a:r>
            <a:r>
              <a:rPr lang="sr-Latn-RS" dirty="0"/>
              <a:t>; „\r“ u Mekintošima; &lt;br&gt; u </a:t>
            </a:r>
            <a:r>
              <a:rPr lang="sr-Latn-RS" dirty="0" err="1"/>
              <a:t>html</a:t>
            </a:r>
            <a:r>
              <a:rPr lang="sr-Latn-RS" dirty="0"/>
              <a:t>-u; </a:t>
            </a:r>
            <a:endParaRPr lang="sr-Latn-RS" baseline="30000" dirty="0"/>
          </a:p>
        </p:txBody>
      </p:sp>
    </p:spTree>
    <p:extLst>
      <p:ext uri="{BB962C8B-B14F-4D97-AF65-F5344CB8AC3E}">
        <p14:creationId xmlns:p14="http://schemas.microsoft.com/office/powerpoint/2010/main" val="14816899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NNTP</a:t>
            </a:r>
            <a:r>
              <a:rPr lang="en-US" dirty="0"/>
              <a:t>. Stands for "Network News Transfer </a:t>
            </a:r>
            <a:r>
              <a:rPr lang="en-US" b="1" dirty="0"/>
              <a:t>Protocol</a:t>
            </a:r>
            <a:r>
              <a:rPr lang="en-US" dirty="0"/>
              <a:t>." </a:t>
            </a:r>
            <a:r>
              <a:rPr lang="en-US" b="1" dirty="0"/>
              <a:t>NNTP</a:t>
            </a:r>
            <a:r>
              <a:rPr lang="en-US" dirty="0"/>
              <a:t> is the </a:t>
            </a:r>
            <a:r>
              <a:rPr lang="en-US" b="1" dirty="0"/>
              <a:t>protocol</a:t>
            </a:r>
            <a:r>
              <a:rPr lang="en-US" dirty="0"/>
              <a:t> used to connect to Usenet servers and transfer newsgroup articles between systems over the Internet. It is similar to the SMTP </a:t>
            </a:r>
            <a:r>
              <a:rPr lang="en-US" b="1" dirty="0"/>
              <a:t>protocol</a:t>
            </a:r>
            <a:r>
              <a:rPr lang="en-US" dirty="0"/>
              <a:t> used for sending email messages but is designed specifically for newsgroup articles.</a:t>
            </a:r>
          </a:p>
        </p:txBody>
      </p:sp>
    </p:spTree>
    <p:extLst>
      <p:ext uri="{BB962C8B-B14F-4D97-AF65-F5344CB8AC3E}">
        <p14:creationId xmlns:p14="http://schemas.microsoft.com/office/powerpoint/2010/main" val="40583677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6925911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r-Latn-CS" altLang="sr-Latn-RS" dirty="0">
                <a:latin typeface="Arial" panose="020B0604020202020204" pitchFamily="34" charset="0"/>
              </a:rPr>
              <a:t>Biće objašnjeno u nastavku</a:t>
            </a:r>
          </a:p>
        </p:txBody>
      </p:sp>
    </p:spTree>
    <p:extLst>
      <p:ext uri="{BB962C8B-B14F-4D97-AF65-F5344CB8AC3E}">
        <p14:creationId xmlns:p14="http://schemas.microsoft.com/office/powerpoint/2010/main" val="41162713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4662810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dirty="0"/>
              <a:t>Интеграција гласа и података подразумева преношење вишеструких гласовних и податковних канала преко једног дигиталног канала са циљем да се елиминишу одвојене мреже и/или ефикасније искористи расположиви опсег ради смањења понављајућих трошкова.</a:t>
            </a:r>
            <a:endParaRPr lang="sr-Latn-CS" altLang="sr-Latn-RS" dirty="0">
              <a:latin typeface="Arial" panose="020B0604020202020204" pitchFamily="34" charset="0"/>
            </a:endParaRPr>
          </a:p>
        </p:txBody>
      </p:sp>
    </p:spTree>
    <p:extLst>
      <p:ext uri="{BB962C8B-B14F-4D97-AF65-F5344CB8AC3E}">
        <p14:creationId xmlns:p14="http://schemas.microsoft.com/office/powerpoint/2010/main" val="1252579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PBX is a system that connects telephone extensions of a company to outside public telephone network as well as to mobile networks.</a:t>
            </a:r>
            <a:endParaRPr lang="sr-Cyrl-RS" dirty="0"/>
          </a:p>
          <a:p>
            <a:r>
              <a:rPr lang="en-US" dirty="0"/>
              <a:t>The </a:t>
            </a:r>
            <a:r>
              <a:rPr lang="en-US" b="1" dirty="0"/>
              <a:t>Interstate Commerce Commission</a:t>
            </a:r>
            <a:r>
              <a:rPr lang="en-US" dirty="0"/>
              <a:t> (</a:t>
            </a:r>
            <a:r>
              <a:rPr lang="en-US" b="1" dirty="0"/>
              <a:t>ICC</a:t>
            </a:r>
            <a:r>
              <a:rPr lang="en-US" dirty="0"/>
              <a:t>) was a </a:t>
            </a:r>
            <a:r>
              <a:rPr lang="en-US" dirty="0">
                <a:hlinkClick r:id="rId3" tooltip="Regulatory"/>
              </a:rPr>
              <a:t>regulatory</a:t>
            </a:r>
            <a:r>
              <a:rPr lang="en-US" dirty="0"/>
              <a:t> agency in the </a:t>
            </a:r>
            <a:r>
              <a:rPr lang="en-US" dirty="0">
                <a:hlinkClick r:id="rId4" tooltip="United States"/>
              </a:rPr>
              <a:t>United States</a:t>
            </a:r>
            <a:r>
              <a:rPr lang="en-US" dirty="0"/>
              <a:t> created by the </a:t>
            </a:r>
            <a:r>
              <a:rPr lang="en-US" dirty="0">
                <a:hlinkClick r:id="rId5" tooltip="Interstate Commerce Act of 1887"/>
              </a:rPr>
              <a:t>Interstate Commerce Act of 1887</a:t>
            </a:r>
            <a:r>
              <a:rPr lang="en-US" dirty="0"/>
              <a:t>. The agency's original purpose was to regulate </a:t>
            </a:r>
            <a:r>
              <a:rPr lang="en-US" dirty="0">
                <a:hlinkClick r:id="rId6" tooltip="Railroad"/>
              </a:rPr>
              <a:t>railroads</a:t>
            </a:r>
            <a:r>
              <a:rPr lang="en-US" dirty="0"/>
              <a:t> (and later </a:t>
            </a:r>
            <a:r>
              <a:rPr lang="en-US" dirty="0">
                <a:hlinkClick r:id="rId7" tooltip="Trucking industry in the United States"/>
              </a:rPr>
              <a:t>trucking</a:t>
            </a:r>
            <a:r>
              <a:rPr lang="en-US" dirty="0"/>
              <a:t>) to ensure fair rates, to eliminate rate discrimination, and to regulate other aspects of </a:t>
            </a:r>
            <a:r>
              <a:rPr lang="en-US" dirty="0">
                <a:hlinkClick r:id="rId8" tooltip="Common carrier"/>
              </a:rPr>
              <a:t>common carriers</a:t>
            </a:r>
            <a:r>
              <a:rPr lang="en-US" dirty="0"/>
              <a:t>, including </a:t>
            </a:r>
            <a:r>
              <a:rPr lang="en-US" dirty="0">
                <a:hlinkClick r:id="rId9" tooltip="Public transport bus service"/>
              </a:rPr>
              <a:t>interstate bus lines</a:t>
            </a:r>
            <a:r>
              <a:rPr lang="en-US" dirty="0"/>
              <a:t> and </a:t>
            </a:r>
            <a:r>
              <a:rPr lang="en-US" dirty="0">
                <a:hlinkClick r:id="rId10" tooltip="Telephone"/>
              </a:rPr>
              <a:t>telephone</a:t>
            </a:r>
            <a:r>
              <a:rPr lang="en-US" dirty="0"/>
              <a:t> companies.</a:t>
            </a:r>
            <a:endParaRPr lang="sr-Cyrl-RS" dirty="0"/>
          </a:p>
          <a:p>
            <a:endParaRPr lang="sr-Latn-CS" altLang="sr-Latn-RS" dirty="0">
              <a:latin typeface="Arial" panose="020B0604020202020204" pitchFamily="34" charset="0"/>
            </a:endParaRPr>
          </a:p>
        </p:txBody>
      </p:sp>
    </p:spTree>
    <p:extLst>
      <p:ext uri="{BB962C8B-B14F-4D97-AF65-F5344CB8AC3E}">
        <p14:creationId xmlns:p14="http://schemas.microsoft.com/office/powerpoint/2010/main" val="9199679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190467"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0076320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2947127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r-Latn-RS" b="0" i="0" dirty="0" err="1">
                <a:solidFill>
                  <a:srgbClr val="202122"/>
                </a:solidFill>
                <a:effectLst/>
                <a:latin typeface="Arial" panose="020B0604020202020204" pitchFamily="34" charset="0"/>
              </a:rPr>
              <a:t>CLOUD</a:t>
            </a:r>
            <a:r>
              <a:rPr lang="sr-Latn-RS" b="0" i="0" dirty="0">
                <a:solidFill>
                  <a:srgbClr val="202122"/>
                </a:solidFill>
                <a:effectLst/>
                <a:latin typeface="Arial" panose="020B0604020202020204" pitchFamily="34" charset="0"/>
              </a:rPr>
              <a:t> - </a:t>
            </a:r>
            <a:r>
              <a:rPr lang="en-US" b="0" i="0" dirty="0">
                <a:solidFill>
                  <a:srgbClr val="202122"/>
                </a:solidFill>
                <a:effectLst/>
                <a:latin typeface="Arial" panose="020B0604020202020204" pitchFamily="34" charset="0"/>
              </a:rPr>
              <a:t>An </a:t>
            </a:r>
            <a:r>
              <a:rPr lang="en-US" b="1" i="0" dirty="0">
                <a:solidFill>
                  <a:srgbClr val="202122"/>
                </a:solidFill>
                <a:effectLst/>
                <a:latin typeface="Arial" panose="020B0604020202020204" pitchFamily="34" charset="0"/>
              </a:rPr>
              <a:t>Internet area network</a:t>
            </a:r>
            <a:r>
              <a:rPr lang="en-US" b="0" i="0" dirty="0">
                <a:solidFill>
                  <a:srgbClr val="202122"/>
                </a:solidFill>
                <a:effectLst/>
                <a:latin typeface="Arial" panose="020B0604020202020204" pitchFamily="34" charset="0"/>
              </a:rPr>
              <a:t> (</a:t>
            </a:r>
            <a:r>
              <a:rPr lang="en-US" b="1" i="0" dirty="0">
                <a:solidFill>
                  <a:srgbClr val="202122"/>
                </a:solidFill>
                <a:effectLst/>
                <a:latin typeface="Arial" panose="020B0604020202020204" pitchFamily="34" charset="0"/>
              </a:rPr>
              <a:t>IAN</a:t>
            </a:r>
            <a:r>
              <a:rPr lang="en-US" b="0" i="0" dirty="0">
                <a:solidFill>
                  <a:srgbClr val="202122"/>
                </a:solidFill>
                <a:effectLst/>
                <a:latin typeface="Arial" panose="020B0604020202020204" pitchFamily="34" charset="0"/>
              </a:rPr>
              <a:t>) is a concept for a communications network</a:t>
            </a:r>
            <a:r>
              <a:rPr lang="en-US" b="0" i="0" u="none" strike="noStrike" baseline="30000" dirty="0">
                <a:solidFill>
                  <a:srgbClr val="0B0080"/>
                </a:solidFill>
                <a:effectLst/>
                <a:latin typeface="Arial" panose="020B0604020202020204" pitchFamily="34" charset="0"/>
                <a:hlinkClick r:id="rId3"/>
              </a:rPr>
              <a:t>[1]</a:t>
            </a:r>
            <a:r>
              <a:rPr lang="en-US" b="0" i="0" dirty="0">
                <a:solidFill>
                  <a:srgbClr val="202122"/>
                </a:solidFill>
                <a:effectLst/>
                <a:latin typeface="Arial" panose="020B0604020202020204" pitchFamily="34" charset="0"/>
              </a:rPr>
              <a:t> that connects voice and data endpoints within a cloud environment over IP, replacing an existing </a:t>
            </a:r>
            <a:r>
              <a:rPr lang="en-US" b="0" i="0" u="none" strike="noStrike" dirty="0">
                <a:solidFill>
                  <a:srgbClr val="0B0080"/>
                </a:solidFill>
                <a:effectLst/>
                <a:latin typeface="Arial" panose="020B0604020202020204" pitchFamily="34" charset="0"/>
                <a:hlinkClick r:id="rId4" tooltip="Local area network"/>
              </a:rPr>
              <a:t>local area network</a:t>
            </a:r>
            <a:r>
              <a:rPr lang="en-US" b="0" i="0" dirty="0">
                <a:solidFill>
                  <a:srgbClr val="202122"/>
                </a:solidFill>
                <a:effectLst/>
                <a:latin typeface="Arial" panose="020B0604020202020204" pitchFamily="34" charset="0"/>
              </a:rPr>
              <a:t> (LAN), </a:t>
            </a:r>
            <a:r>
              <a:rPr lang="en-US" b="0" i="0" u="none" strike="noStrike" dirty="0">
                <a:solidFill>
                  <a:srgbClr val="0B0080"/>
                </a:solidFill>
                <a:effectLst/>
                <a:latin typeface="Arial" panose="020B0604020202020204" pitchFamily="34" charset="0"/>
                <a:hlinkClick r:id="rId5" tooltip="Wide area network"/>
              </a:rPr>
              <a:t>wide area network</a:t>
            </a:r>
            <a:r>
              <a:rPr lang="en-US" b="0" i="0" dirty="0">
                <a:solidFill>
                  <a:srgbClr val="202122"/>
                </a:solidFill>
                <a:effectLst/>
                <a:latin typeface="Arial" panose="020B0604020202020204" pitchFamily="34" charset="0"/>
              </a:rPr>
              <a:t> (WAN) or the </a:t>
            </a:r>
            <a:r>
              <a:rPr lang="en-US" b="0" i="0" u="none" strike="noStrike" dirty="0">
                <a:solidFill>
                  <a:srgbClr val="0B0080"/>
                </a:solidFill>
                <a:effectLst/>
                <a:latin typeface="Arial" panose="020B0604020202020204" pitchFamily="34" charset="0"/>
                <a:hlinkClick r:id="rId6" tooltip="Public switched telephone network"/>
              </a:rPr>
              <a:t>public switched telephone network</a:t>
            </a:r>
            <a:r>
              <a:rPr lang="en-US" b="0" i="0" dirty="0">
                <a:solidFill>
                  <a:srgbClr val="202122"/>
                </a:solidFill>
                <a:effectLst/>
                <a:latin typeface="Arial" panose="020B0604020202020204" pitchFamily="34" charset="0"/>
              </a:rPr>
              <a:t> (PSTN)</a:t>
            </a:r>
            <a:endParaRPr lang="sr-Latn-RS" b="0" i="0" dirty="0">
              <a:solidFill>
                <a:srgbClr val="202122"/>
              </a:solidFill>
              <a:effectLst/>
              <a:latin typeface="Arial" panose="020B0604020202020204" pitchFamily="34" charset="0"/>
            </a:endParaRPr>
          </a:p>
          <a:p>
            <a:endParaRPr lang="sr-Latn-RS" altLang="sr-Latn-RS" b="0" i="0" dirty="0">
              <a:solidFill>
                <a:srgbClr val="202122"/>
              </a:solidFill>
              <a:effectLst/>
              <a:latin typeface="Arial" panose="020B0604020202020204" pitchFamily="34" charset="0"/>
            </a:endParaRPr>
          </a:p>
          <a:p>
            <a:r>
              <a:rPr lang="ru-RU" altLang="sr-Latn-RS" dirty="0">
                <a:latin typeface="Arial" panose="020B0604020202020204" pitchFamily="34" charset="0"/>
              </a:rPr>
              <a:t>Међупланетарна комуникација у великој мери касни због међупланетарне удаљености, па је потребан нови сет протокола и технологије који су толерантни на велика кашњења и грешке. Међупланетарни Интернет је складишна и прослеђена мрежа интернетских мрежа која је често прекинута, има бежичну окосницу препуну веза склоних грешкама и кашњења која се крећу од десетина минута до парних сати, чак и када постоји веза.</a:t>
            </a:r>
            <a:endParaRPr lang="sr-Latn-CS" altLang="sr-Latn-RS" dirty="0">
              <a:latin typeface="Arial" panose="020B0604020202020204" pitchFamily="34" charset="0"/>
            </a:endParaRPr>
          </a:p>
        </p:txBody>
      </p:sp>
    </p:spTree>
    <p:extLst>
      <p:ext uri="{BB962C8B-B14F-4D97-AF65-F5344CB8AC3E}">
        <p14:creationId xmlns:p14="http://schemas.microsoft.com/office/powerpoint/2010/main" val="39638679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24040021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r-Latn-RS" b="1" dirty="0">
                <a:effectLst/>
              </a:rPr>
              <a:t>F</a:t>
            </a:r>
            <a:r>
              <a:rPr lang="en-US" b="1" dirty="0" err="1"/>
              <a:t>rame</a:t>
            </a:r>
            <a:r>
              <a:rPr lang="en-US" b="1" dirty="0"/>
              <a:t> Relay</a:t>
            </a:r>
            <a:r>
              <a:rPr lang="en-US" dirty="0"/>
              <a:t> is a high-performance WAN protocol that operates at the physical and data link layers of the OSI reference model. </a:t>
            </a:r>
            <a:r>
              <a:rPr lang="en-US" b="1" dirty="0"/>
              <a:t>Frame Relay</a:t>
            </a:r>
            <a:r>
              <a:rPr lang="en-US" dirty="0"/>
              <a:t> originally was designed for use across Integrated Services Digital Network (ISDN) interfaces.</a:t>
            </a:r>
            <a:endParaRPr lang="sr-Latn-RS" dirty="0"/>
          </a:p>
          <a:p>
            <a:endParaRPr lang="sr-Latn-RS" dirty="0">
              <a:effectLst/>
            </a:endParaRPr>
          </a:p>
          <a:p>
            <a:r>
              <a:rPr lang="sr-Latn-RS" b="1" dirty="0">
                <a:effectLst/>
              </a:rPr>
              <a:t>FDDI</a:t>
            </a:r>
            <a:r>
              <a:rPr lang="sr-Latn-RS" b="1" baseline="0" dirty="0">
                <a:effectLst/>
              </a:rPr>
              <a:t>  </a:t>
            </a:r>
            <a:r>
              <a:rPr lang="sr-Latn-RS" baseline="0" dirty="0">
                <a:effectLst/>
              </a:rPr>
              <a:t>-  </a:t>
            </a:r>
            <a:r>
              <a:rPr lang="en-US" dirty="0">
                <a:effectLst/>
              </a:rPr>
              <a:t>Fiber Distributed Data Interface is a standard for data transmission in a local area network. It uses optical fiber as its standard underlying physical medium, although it was also later specified to</a:t>
            </a:r>
            <a:r>
              <a:rPr lang="sr-Cyrl-RS" dirty="0">
                <a:effectLst/>
              </a:rPr>
              <a:t> </a:t>
            </a:r>
            <a:r>
              <a:rPr lang="en-US" dirty="0"/>
              <a:t>use </a:t>
            </a:r>
            <a:r>
              <a:rPr lang="en-US" dirty="0">
                <a:hlinkClick r:id="rId3" tooltip="Copper"/>
              </a:rPr>
              <a:t>copper</a:t>
            </a:r>
            <a:r>
              <a:rPr lang="en-US" dirty="0"/>
              <a:t> cable, in which case it may be called </a:t>
            </a:r>
            <a:r>
              <a:rPr lang="en-US" b="1" dirty="0"/>
              <a:t>CDDI</a:t>
            </a:r>
            <a:r>
              <a:rPr lang="en-US" dirty="0"/>
              <a:t> (Copper Distributed Data Interface), standardized as </a:t>
            </a:r>
            <a:r>
              <a:rPr lang="en-US" b="1" dirty="0"/>
              <a:t>TP-PMD</a:t>
            </a:r>
            <a:r>
              <a:rPr lang="en-US" dirty="0"/>
              <a:t> (Twisted-Pair Physical Medium-Dependent), also referred to as TP-DDI (Twisted-Pair Distributed Data Interface).</a:t>
            </a:r>
            <a:endParaRPr lang="en-US" dirty="0">
              <a:effectLst/>
            </a:endParaRPr>
          </a:p>
          <a:p>
            <a:endParaRPr lang="sr-Latn-CS" altLang="sr-Latn-RS" dirty="0">
              <a:latin typeface="Arial" panose="020B0604020202020204" pitchFamily="34" charset="0"/>
            </a:endParaRPr>
          </a:p>
        </p:txBody>
      </p:sp>
    </p:spTree>
    <p:extLst>
      <p:ext uri="{BB962C8B-B14F-4D97-AF65-F5344CB8AC3E}">
        <p14:creationId xmlns:p14="http://schemas.microsoft.com/office/powerpoint/2010/main" val="42316208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2155001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24224846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7005704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12395252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409095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a:t>
            </a:r>
            <a:r>
              <a:rPr lang="en-US" b="1" i="1" dirty="0"/>
              <a:t>first transcontinental telephone call</a:t>
            </a:r>
            <a:r>
              <a:rPr lang="en-US" dirty="0"/>
              <a:t> officially occurred on Jan. 25, 1915</a:t>
            </a:r>
            <a:r>
              <a:rPr lang="sr-Cyrl-RS" dirty="0"/>
              <a:t>.</a:t>
            </a:r>
            <a:r>
              <a:rPr lang="en-US" dirty="0"/>
              <a:t> However, the transcontinental </a:t>
            </a:r>
            <a:r>
              <a:rPr lang="en-US" dirty="0">
                <a:hlinkClick r:id="rId3" tooltip="Telephone line"/>
              </a:rPr>
              <a:t>telephone line</a:t>
            </a:r>
            <a:r>
              <a:rPr lang="en-US" dirty="0"/>
              <a:t> was first completed on June 27, 1914, and successfully first voice tested in July 1914.</a:t>
            </a:r>
            <a:endParaRPr lang="sr-Cyrl-RS" dirty="0"/>
          </a:p>
          <a:p>
            <a:endParaRPr lang="sr-Cyrl-RS" altLang="sr-Latn-RS" dirty="0">
              <a:latin typeface="Arial" panose="020B0604020202020204" pitchFamily="34" charset="0"/>
            </a:endParaRPr>
          </a:p>
          <a:p>
            <a:r>
              <a:rPr lang="sr-Cyrl-RS" altLang="sr-Latn-RS" dirty="0">
                <a:latin typeface="Arial" panose="020B0604020202020204" pitchFamily="34" charset="0"/>
              </a:rPr>
              <a:t>1934 – регулисање</a:t>
            </a:r>
            <a:r>
              <a:rPr lang="sr-Cyrl-RS" altLang="sr-Latn-RS" baseline="0" dirty="0">
                <a:latin typeface="Arial" panose="020B0604020202020204" pitchFamily="34" charset="0"/>
              </a:rPr>
              <a:t> односа у међудржавним и спољним односима у жичаним и радио комуникацијама; разумна цена без монопола.</a:t>
            </a:r>
            <a:endParaRPr lang="sr-Latn-CS" altLang="sr-Latn-RS" dirty="0">
              <a:latin typeface="Arial" panose="020B0604020202020204" pitchFamily="34" charset="0"/>
            </a:endParaRPr>
          </a:p>
        </p:txBody>
      </p:sp>
    </p:spTree>
    <p:extLst>
      <p:ext uri="{BB962C8B-B14F-4D97-AF65-F5344CB8AC3E}">
        <p14:creationId xmlns:p14="http://schemas.microsoft.com/office/powerpoint/2010/main" val="42143033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r-Latn-CS" altLang="sr-Latn-RS" dirty="0">
                <a:latin typeface="Arial" panose="020B0604020202020204" pitchFamily="34" charset="0"/>
              </a:rPr>
              <a:t>WAN – Regionalna računarska mreža</a:t>
            </a:r>
          </a:p>
        </p:txBody>
      </p:sp>
    </p:spTree>
    <p:extLst>
      <p:ext uri="{BB962C8B-B14F-4D97-AF65-F5344CB8AC3E}">
        <p14:creationId xmlns:p14="http://schemas.microsoft.com/office/powerpoint/2010/main" val="39874681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r-Latn-RS" altLang="sr-Latn-RS" dirty="0">
                <a:latin typeface="Arial" panose="020B0604020202020204" pitchFamily="34" charset="0"/>
              </a:rPr>
              <a:t>BN</a:t>
            </a:r>
            <a:r>
              <a:rPr lang="sr-Latn-RS" altLang="sr-Latn-RS" baseline="0" dirty="0">
                <a:latin typeface="Arial" panose="020B0604020202020204" pitchFamily="34" charset="0"/>
              </a:rPr>
              <a:t> -  </a:t>
            </a:r>
            <a:r>
              <a:rPr lang="sr-Latn-RS" altLang="sr-Latn-RS" baseline="0" dirty="0" err="1">
                <a:latin typeface="Arial" panose="020B0604020202020204" pitchFamily="34" charset="0"/>
              </a:rPr>
              <a:t>Backbone</a:t>
            </a:r>
            <a:r>
              <a:rPr lang="sr-Latn-RS" altLang="sr-Latn-RS" baseline="0" dirty="0">
                <a:latin typeface="Arial" panose="020B0604020202020204" pitchFamily="34" charset="0"/>
              </a:rPr>
              <a:t> </a:t>
            </a:r>
            <a:r>
              <a:rPr lang="sr-Latn-RS" altLang="sr-Latn-RS" baseline="0" dirty="0" err="1">
                <a:latin typeface="Arial" panose="020B0604020202020204" pitchFamily="34" charset="0"/>
              </a:rPr>
              <a:t>Networks</a:t>
            </a:r>
            <a:endParaRPr lang="sr-Latn-CS" altLang="sr-Latn-RS" dirty="0">
              <a:latin typeface="Arial" panose="020B0604020202020204" pitchFamily="34" charset="0"/>
            </a:endParaRPr>
          </a:p>
        </p:txBody>
      </p:sp>
    </p:spTree>
    <p:extLst>
      <p:ext uri="{BB962C8B-B14F-4D97-AF65-F5344CB8AC3E}">
        <p14:creationId xmlns:p14="http://schemas.microsoft.com/office/powerpoint/2010/main" val="27162171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a:t>
            </a:r>
            <a:r>
              <a:rPr lang="en-US" b="1" dirty="0"/>
              <a:t>Broadband Global Area Network</a:t>
            </a:r>
            <a:r>
              <a:rPr lang="en-US" dirty="0"/>
              <a:t> (</a:t>
            </a:r>
            <a:r>
              <a:rPr lang="en-US" b="1" dirty="0"/>
              <a:t>BGAN</a:t>
            </a:r>
            <a:r>
              <a:rPr lang="en-US" dirty="0"/>
              <a:t>) is a global </a:t>
            </a:r>
            <a:r>
              <a:rPr lang="en-US" dirty="0">
                <a:hlinkClick r:id="rId3" tooltip="Satellite internet"/>
              </a:rPr>
              <a:t>satellite internet</a:t>
            </a:r>
            <a:r>
              <a:rPr lang="en-US" dirty="0"/>
              <a:t> network with </a:t>
            </a:r>
            <a:r>
              <a:rPr lang="en-US" dirty="0">
                <a:hlinkClick r:id="rId4" tooltip="Telephony"/>
              </a:rPr>
              <a:t>telephony</a:t>
            </a:r>
            <a:r>
              <a:rPr lang="en-US" dirty="0"/>
              <a:t> using portable terminals. The terminals are normally used to connect a laptop computer to broadband Internet in remote locations, although as long as </a:t>
            </a:r>
            <a:r>
              <a:rPr lang="en-US" dirty="0">
                <a:hlinkClick r:id="rId5" tooltip="Line-of-sight propagation"/>
              </a:rPr>
              <a:t>line-of-sight</a:t>
            </a:r>
            <a:r>
              <a:rPr lang="en-US" dirty="0"/>
              <a:t> to the satellite exists, the terminal can be used anywhere. The value of BGAN terminals is that unlike other satellite Internet services which require bulky and heavy satellite dishes to connect, a BGAN terminal is about the size of a laptop and thus can be carried easily. The network is provided by </a:t>
            </a:r>
            <a:r>
              <a:rPr lang="en-US" dirty="0">
                <a:hlinkClick r:id="rId6" tooltip="Inmarsat"/>
              </a:rPr>
              <a:t>Inmarsat</a:t>
            </a:r>
            <a:r>
              <a:rPr lang="en-US" dirty="0"/>
              <a:t> and uses three geostationary satellites called </a:t>
            </a:r>
            <a:r>
              <a:rPr lang="en-US" dirty="0">
                <a:hlinkClick r:id="rId7" tooltip="I-4 satellite"/>
              </a:rPr>
              <a:t>I-4</a:t>
            </a:r>
            <a:r>
              <a:rPr lang="en-US" dirty="0"/>
              <a:t> to provide almost global coverage</a:t>
            </a:r>
            <a:endParaRPr lang="sr-Latn-CS" altLang="sr-Latn-RS" dirty="0">
              <a:latin typeface="Arial" panose="020B0604020202020204" pitchFamily="34" charset="0"/>
            </a:endParaRPr>
          </a:p>
        </p:txBody>
      </p:sp>
    </p:spTree>
    <p:extLst>
      <p:ext uri="{BB962C8B-B14F-4D97-AF65-F5344CB8AC3E}">
        <p14:creationId xmlns:p14="http://schemas.microsoft.com/office/powerpoint/2010/main" val="11001083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a:t>
            </a:r>
            <a:r>
              <a:rPr lang="en-US" b="1" dirty="0"/>
              <a:t>Broadband Global Area Network</a:t>
            </a:r>
            <a:r>
              <a:rPr lang="en-US" dirty="0"/>
              <a:t> (</a:t>
            </a:r>
            <a:r>
              <a:rPr lang="en-US" b="1" dirty="0"/>
              <a:t>BGAN</a:t>
            </a:r>
            <a:r>
              <a:rPr lang="en-US" dirty="0"/>
              <a:t>) is a global </a:t>
            </a:r>
            <a:r>
              <a:rPr lang="en-US" dirty="0">
                <a:hlinkClick r:id="rId3" tooltip="Satellite internet"/>
              </a:rPr>
              <a:t>satellite internet</a:t>
            </a:r>
            <a:r>
              <a:rPr lang="en-US" dirty="0"/>
              <a:t> network with </a:t>
            </a:r>
            <a:r>
              <a:rPr lang="en-US" dirty="0">
                <a:hlinkClick r:id="rId4" tooltip="Telephony"/>
              </a:rPr>
              <a:t>telephony</a:t>
            </a:r>
            <a:r>
              <a:rPr lang="en-US" dirty="0"/>
              <a:t> using portable terminals. The terminals are normally used to connect a laptop computer to broadband Internet in remote locations, although as long as </a:t>
            </a:r>
            <a:r>
              <a:rPr lang="en-US" dirty="0">
                <a:hlinkClick r:id="rId5" tooltip="Line-of-sight propagation"/>
              </a:rPr>
              <a:t>line-of-sight</a:t>
            </a:r>
            <a:r>
              <a:rPr lang="en-US" dirty="0"/>
              <a:t> to the satellite exists, the terminal can be used anywhere. The value of BGAN terminals is that unlike other satellite Internet services which require bulky and heavy satellite dishes to connect, a BGAN terminal is about the size of a laptop and thus can be carried easily. The network is provided by </a:t>
            </a:r>
            <a:r>
              <a:rPr lang="en-US" dirty="0">
                <a:hlinkClick r:id="rId6" tooltip="Inmarsat"/>
              </a:rPr>
              <a:t>Inmarsat</a:t>
            </a:r>
            <a:r>
              <a:rPr lang="en-US" dirty="0"/>
              <a:t> and uses three geostationary satellites called </a:t>
            </a:r>
            <a:r>
              <a:rPr lang="en-US" dirty="0">
                <a:hlinkClick r:id="rId7" tooltip="I-4 satellite"/>
              </a:rPr>
              <a:t>I-4</a:t>
            </a:r>
            <a:r>
              <a:rPr lang="en-US" dirty="0"/>
              <a:t> to provide almost global coverage</a:t>
            </a:r>
            <a:endParaRPr lang="sr-Latn-CS" altLang="sr-Latn-RS" dirty="0">
              <a:latin typeface="Arial" panose="020B0604020202020204" pitchFamily="34" charset="0"/>
            </a:endParaRPr>
          </a:p>
        </p:txBody>
      </p:sp>
    </p:spTree>
    <p:extLst>
      <p:ext uri="{BB962C8B-B14F-4D97-AF65-F5344CB8AC3E}">
        <p14:creationId xmlns:p14="http://schemas.microsoft.com/office/powerpoint/2010/main" val="36136183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a:t>
            </a:r>
            <a:r>
              <a:rPr lang="en-US" b="1" dirty="0"/>
              <a:t>Broadband Global Area Network</a:t>
            </a:r>
            <a:r>
              <a:rPr lang="en-US" dirty="0"/>
              <a:t> (</a:t>
            </a:r>
            <a:r>
              <a:rPr lang="en-US" b="1" dirty="0"/>
              <a:t>BGAN</a:t>
            </a:r>
            <a:r>
              <a:rPr lang="en-US" dirty="0"/>
              <a:t>) is a global </a:t>
            </a:r>
            <a:r>
              <a:rPr lang="en-US" dirty="0">
                <a:hlinkClick r:id="rId3" tooltip="Satellite internet"/>
              </a:rPr>
              <a:t>satellite internet</a:t>
            </a:r>
            <a:r>
              <a:rPr lang="en-US" dirty="0"/>
              <a:t> network with </a:t>
            </a:r>
            <a:r>
              <a:rPr lang="en-US" dirty="0">
                <a:hlinkClick r:id="rId4" tooltip="Telephony"/>
              </a:rPr>
              <a:t>telephony</a:t>
            </a:r>
            <a:r>
              <a:rPr lang="en-US" dirty="0"/>
              <a:t> using portable terminals. The terminals are normally used to connect a laptop computer to broadband Internet in remote locations, although as long as </a:t>
            </a:r>
            <a:r>
              <a:rPr lang="en-US" dirty="0">
                <a:hlinkClick r:id="rId5" tooltip="Line-of-sight propagation"/>
              </a:rPr>
              <a:t>line-of-sight</a:t>
            </a:r>
            <a:r>
              <a:rPr lang="en-US" dirty="0"/>
              <a:t> to the satellite exists, the terminal can be used anywhere. The value of BGAN terminals is that unlike other satellite Internet services which require bulky and heavy satellite dishes to connect, a BGAN terminal is about the size of a laptop and thus can be carried easily. The network is provided by </a:t>
            </a:r>
            <a:r>
              <a:rPr lang="en-US" dirty="0">
                <a:hlinkClick r:id="rId6" tooltip="Inmarsat"/>
              </a:rPr>
              <a:t>Inmarsat</a:t>
            </a:r>
            <a:r>
              <a:rPr lang="en-US" dirty="0"/>
              <a:t> and uses three geostationary satellites called </a:t>
            </a:r>
            <a:r>
              <a:rPr lang="en-US" dirty="0">
                <a:hlinkClick r:id="rId7" tooltip="I-4 satellite"/>
              </a:rPr>
              <a:t>I-4</a:t>
            </a:r>
            <a:r>
              <a:rPr lang="en-US" dirty="0"/>
              <a:t> to provide almost global coverage</a:t>
            </a:r>
            <a:endParaRPr lang="sr-Latn-CS" altLang="sr-Latn-RS" dirty="0">
              <a:latin typeface="Arial" panose="020B0604020202020204" pitchFamily="34" charset="0"/>
            </a:endParaRPr>
          </a:p>
        </p:txBody>
      </p:sp>
    </p:spTree>
    <p:extLst>
      <p:ext uri="{BB962C8B-B14F-4D97-AF65-F5344CB8AC3E}">
        <p14:creationId xmlns:p14="http://schemas.microsoft.com/office/powerpoint/2010/main" val="33620706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r-Cyrl-RS" dirty="0"/>
              <a:t>Од 12.07.2016. године – да би се задовољила повећана потражња</a:t>
            </a:r>
            <a:endParaRPr lang="sr-Latn-CS" altLang="sr-Latn-RS" dirty="0">
              <a:latin typeface="Arial" panose="020B0604020202020204" pitchFamily="34" charset="0"/>
            </a:endParaRPr>
          </a:p>
        </p:txBody>
      </p:sp>
    </p:spTree>
    <p:extLst>
      <p:ext uri="{BB962C8B-B14F-4D97-AF65-F5344CB8AC3E}">
        <p14:creationId xmlns:p14="http://schemas.microsoft.com/office/powerpoint/2010/main" val="26616247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Kada </a:t>
            </a:r>
            <a:r>
              <a:rPr lang="sr-Latn-RS" dirty="0" err="1"/>
              <a:t>instališu</a:t>
            </a:r>
            <a:r>
              <a:rPr lang="sr-Latn-RS" dirty="0"/>
              <a:t> dopunske satelite (7)</a:t>
            </a:r>
          </a:p>
          <a:p>
            <a:endParaRPr lang="sr-Latn-RS" dirty="0"/>
          </a:p>
          <a:p>
            <a:r>
              <a:rPr lang="en-US" b="0" i="0">
                <a:solidFill>
                  <a:srgbClr val="4D5156"/>
                </a:solidFill>
                <a:effectLst/>
                <a:latin typeface="arial" panose="020B0604020202020204" pitchFamily="34" charset="0"/>
              </a:rPr>
              <a:t>The Ka </a:t>
            </a:r>
            <a:r>
              <a:rPr lang="en-US" b="1" i="0">
                <a:solidFill>
                  <a:srgbClr val="5F6368"/>
                </a:solidFill>
                <a:effectLst/>
                <a:latin typeface="arial" panose="020B0604020202020204" pitchFamily="34" charset="0"/>
              </a:rPr>
              <a:t>band</a:t>
            </a:r>
            <a:r>
              <a:rPr lang="en-US" b="0" i="0">
                <a:solidFill>
                  <a:srgbClr val="4D5156"/>
                </a:solidFill>
                <a:effectLst/>
                <a:latin typeface="arial" panose="020B0604020202020204" pitchFamily="34" charset="0"/>
              </a:rPr>
              <a:t> is a portion of the microwave part of the electromagnetic spectrum defined as frequencies in the range 26.5–40 gigahertz (GHz)</a:t>
            </a:r>
            <a:endParaRPr lang="sr-Latn-RS" dirty="0"/>
          </a:p>
        </p:txBody>
      </p:sp>
    </p:spTree>
    <p:extLst>
      <p:ext uri="{BB962C8B-B14F-4D97-AF65-F5344CB8AC3E}">
        <p14:creationId xmlns:p14="http://schemas.microsoft.com/office/powerpoint/2010/main" val="34089028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26651304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ln/>
        </p:spPr>
      </p:sp>
      <p:sp>
        <p:nvSpPr>
          <p:cNvPr id="203779"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11097112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957965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r-Cyrl-RS" dirty="0"/>
              <a:t>Телстар</a:t>
            </a:r>
            <a:r>
              <a:rPr lang="sr-Cyrl-RS" baseline="0" dirty="0"/>
              <a:t> 1</a:t>
            </a:r>
            <a:r>
              <a:rPr lang="en-US" dirty="0"/>
              <a:t> successfully relayed through space the first television pictures, telephone calls, </a:t>
            </a:r>
            <a:r>
              <a:rPr lang="en-US" dirty="0">
                <a:hlinkClick r:id="rId3" tooltip="Fax"/>
              </a:rPr>
              <a:t>fax</a:t>
            </a:r>
            <a:r>
              <a:rPr lang="en-US" dirty="0"/>
              <a:t> images and provided the first live transatlantic television feed. Telstar 2 was launched May 7, 1963. Telstar 1 and 2, though no longer functional, are still in orbit as of October 2013.</a:t>
            </a:r>
            <a:endParaRPr lang="sr-Cyrl-RS" dirty="0"/>
          </a:p>
          <a:p>
            <a:endParaRPr lang="sr-Cyrl-RS" altLang="sr-Latn-RS" dirty="0">
              <a:latin typeface="Arial" panose="020B0604020202020204" pitchFamily="34" charset="0"/>
            </a:endParaRPr>
          </a:p>
          <a:p>
            <a:r>
              <a:rPr lang="en-US" dirty="0">
                <a:hlinkClick r:id="rId4" tooltip="Western Electric"/>
              </a:rPr>
              <a:t>Western Electric</a:t>
            </a:r>
            <a:r>
              <a:rPr lang="en-US" dirty="0"/>
              <a:t> experimented as early as 1941 with methods of using mechanically activated reeds to produce two tones for each of the ten digits and by the late 1940s such technology was field-tested in a </a:t>
            </a:r>
            <a:r>
              <a:rPr lang="en-US" dirty="0">
                <a:hlinkClick r:id="rId5" tooltip="Number Five Crossbar Switching System"/>
              </a:rPr>
              <a:t>No. 5 Crossbar switching system</a:t>
            </a:r>
            <a:r>
              <a:rPr lang="en-US" dirty="0"/>
              <a:t> in Pennsylvania. But the technology proved unreliable. On 18 November 1963 the </a:t>
            </a:r>
            <a:r>
              <a:rPr lang="en-US" dirty="0">
                <a:hlinkClick r:id="rId6" tooltip="Bell System"/>
              </a:rPr>
              <a:t>Bell System</a:t>
            </a:r>
            <a:r>
              <a:rPr lang="en-US" dirty="0"/>
              <a:t> in the United States officially introduced </a:t>
            </a:r>
            <a:r>
              <a:rPr lang="en-US" dirty="0">
                <a:hlinkClick r:id="rId7" tooltip="Dual-tone multi-frequency"/>
              </a:rPr>
              <a:t>dual-tone multi-frequency</a:t>
            </a:r>
            <a:r>
              <a:rPr lang="en-US" dirty="0"/>
              <a:t> (DTMF) technology under its registered Touch-Tone® mark. </a:t>
            </a:r>
            <a:endParaRPr lang="sr-Latn-CS" altLang="sr-Latn-RS" dirty="0">
              <a:latin typeface="Arial" panose="020B0604020202020204" pitchFamily="34" charset="0"/>
            </a:endParaRPr>
          </a:p>
        </p:txBody>
      </p:sp>
    </p:spTree>
    <p:extLst>
      <p:ext uri="{BB962C8B-B14F-4D97-AF65-F5344CB8AC3E}">
        <p14:creationId xmlns:p14="http://schemas.microsoft.com/office/powerpoint/2010/main" val="9198966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05827"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3980953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06851"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19469812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6049517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
        <p:nvSpPr>
          <p:cNvPr id="208899"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5796099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
        <p:nvSpPr>
          <p:cNvPr id="208899"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7174794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6816336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24227596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712512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21547938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
        <p:nvSpPr>
          <p:cNvPr id="208899"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1709414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r-Cyrl-RS" altLang="sr-Latn-RS" dirty="0">
                <a:latin typeface="Arial" panose="020B0604020202020204" pitchFamily="34" charset="0"/>
              </a:rPr>
              <a:t>1996 Бил Клинтон потписао. Контроверзан је део: </a:t>
            </a:r>
            <a:r>
              <a:rPr lang="sr-Latn-RS" dirty="0"/>
              <a:t>"</a:t>
            </a:r>
            <a:r>
              <a:rPr lang="sr-Latn-RS" dirty="0" err="1"/>
              <a:t>Cable</a:t>
            </a:r>
            <a:r>
              <a:rPr lang="sr-Latn-RS" dirty="0"/>
              <a:t> </a:t>
            </a:r>
            <a:r>
              <a:rPr lang="sr-Latn-RS" dirty="0" err="1"/>
              <a:t>Services</a:t>
            </a:r>
            <a:r>
              <a:rPr lang="sr-Latn-RS" dirty="0"/>
              <a:t>„</a:t>
            </a:r>
            <a:r>
              <a:rPr lang="sr-Cyrl-RS" dirty="0"/>
              <a:t> који омогућује </a:t>
            </a:r>
            <a:r>
              <a:rPr lang="sr-Latn-RS" dirty="0"/>
              <a:t>„</a:t>
            </a:r>
            <a:r>
              <a:rPr lang="sr-Latn-RS" dirty="0" err="1"/>
              <a:t>media</a:t>
            </a:r>
            <a:r>
              <a:rPr lang="sr-Latn-RS" dirty="0"/>
              <a:t> </a:t>
            </a:r>
            <a:r>
              <a:rPr lang="sr-Latn-RS" dirty="0" err="1"/>
              <a:t>cross-ownership</a:t>
            </a:r>
            <a:r>
              <a:rPr lang="sr-Latn-RS" dirty="0"/>
              <a:t>“</a:t>
            </a:r>
            <a:r>
              <a:rPr lang="sr-Cyrl-RS" altLang="sr-Latn-RS" dirty="0">
                <a:latin typeface="Arial" panose="020B0604020202020204" pitchFamily="34" charset="0"/>
              </a:rPr>
              <a:t>. </a:t>
            </a:r>
            <a:endParaRPr lang="sr-Latn-RS" altLang="sr-Latn-RS" dirty="0">
              <a:latin typeface="Arial" panose="020B0604020202020204" pitchFamily="34" charset="0"/>
            </a:endParaRPr>
          </a:p>
          <a:p>
            <a:r>
              <a:rPr lang="en-US" b="1" dirty="0"/>
              <a:t>Media cross-ownership</a:t>
            </a:r>
            <a:r>
              <a:rPr lang="en-US" dirty="0"/>
              <a:t> is the ownership of multiple </a:t>
            </a:r>
            <a:r>
              <a:rPr lang="en-US" dirty="0">
                <a:hlinkClick r:id="rId3" tooltip="Mass media"/>
              </a:rPr>
              <a:t>media</a:t>
            </a:r>
            <a:r>
              <a:rPr lang="en-US" dirty="0"/>
              <a:t> businesses by a person or </a:t>
            </a:r>
            <a:r>
              <a:rPr lang="en-US" dirty="0">
                <a:hlinkClick r:id="rId4" tooltip="Corporation"/>
              </a:rPr>
              <a:t>corporation</a:t>
            </a:r>
            <a:r>
              <a:rPr lang="en-US" dirty="0"/>
              <a:t>. These businesses can include broadcast and cable television, film, radio, newspaper, magazine, book publishing, music, video games, and various online entities. </a:t>
            </a:r>
            <a:endParaRPr lang="sr-Latn-CS" altLang="sr-Latn-RS" dirty="0">
              <a:latin typeface="Arial" panose="020B0604020202020204" pitchFamily="34" charset="0"/>
            </a:endParaRPr>
          </a:p>
        </p:txBody>
      </p:sp>
    </p:spTree>
    <p:extLst>
      <p:ext uri="{BB962C8B-B14F-4D97-AF65-F5344CB8AC3E}">
        <p14:creationId xmlns:p14="http://schemas.microsoft.com/office/powerpoint/2010/main" val="32417119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ln/>
        </p:spPr>
      </p:sp>
      <p:sp>
        <p:nvSpPr>
          <p:cNvPr id="214019"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5650488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ln/>
        </p:spPr>
      </p:sp>
      <p:sp>
        <p:nvSpPr>
          <p:cNvPr id="21504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14790211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r-Latn-RS" b="1" dirty="0" err="1"/>
              <a:t>Napster</a:t>
            </a:r>
            <a:r>
              <a:rPr lang="sr-Latn-RS" b="1" dirty="0"/>
              <a:t>: </a:t>
            </a:r>
            <a:r>
              <a:rPr lang="en-US" dirty="0">
                <a:hlinkClick r:id="rId3" tooltip="John Fanning (businessman)"/>
              </a:rPr>
              <a:t>John Fanning</a:t>
            </a:r>
            <a:r>
              <a:rPr lang="en-US" dirty="0"/>
              <a:t>, </a:t>
            </a:r>
            <a:r>
              <a:rPr lang="en-US" dirty="0">
                <a:hlinkClick r:id="rId4" tooltip="Shawn Fanning"/>
              </a:rPr>
              <a:t>Shawn Fanning</a:t>
            </a:r>
            <a:r>
              <a:rPr lang="en-US" dirty="0"/>
              <a:t> and </a:t>
            </a:r>
            <a:r>
              <a:rPr lang="en-US" dirty="0">
                <a:hlinkClick r:id="rId5" tooltip="Sean Parker"/>
              </a:rPr>
              <a:t>Sean Parker</a:t>
            </a:r>
            <a:endParaRPr lang="sr-Latn-RS" dirty="0"/>
          </a:p>
          <a:p>
            <a:endParaRPr lang="sr-Latn-RS" b="1" dirty="0"/>
          </a:p>
          <a:p>
            <a:r>
              <a:rPr lang="en-US" b="1" dirty="0"/>
              <a:t>What is </a:t>
            </a:r>
            <a:r>
              <a:rPr lang="en-US" b="1" dirty="0" err="1"/>
              <a:t>SETI@home</a:t>
            </a:r>
            <a:r>
              <a:rPr lang="en-US" b="1" dirty="0"/>
              <a:t>?</a:t>
            </a:r>
            <a:r>
              <a:rPr lang="en-US" dirty="0"/>
              <a:t> </a:t>
            </a:r>
            <a:br>
              <a:rPr lang="en-US" dirty="0"/>
            </a:br>
            <a:r>
              <a:rPr lang="en-US" dirty="0" err="1"/>
              <a:t>SETI@home</a:t>
            </a:r>
            <a:r>
              <a:rPr lang="en-US" dirty="0"/>
              <a:t> is a scientific experiment that uses Internet-connected computers in the Search for Extraterrestrial Intelligence (SETI). You can participate by running a free program that downloads and analyzes radio telescope data. </a:t>
            </a:r>
            <a:endParaRPr lang="sr-Latn-RS" dirty="0"/>
          </a:p>
          <a:p>
            <a:r>
              <a:rPr lang="en-US" dirty="0"/>
              <a:t>http://setiathome.ssl.berkeley.edu/</a:t>
            </a:r>
            <a:r>
              <a:rPr lang="sr-Latn-RS" dirty="0"/>
              <a:t> </a:t>
            </a:r>
            <a:br>
              <a:rPr lang="en-US" dirty="0"/>
            </a:br>
            <a:r>
              <a:rPr lang="en-US" dirty="0"/>
              <a:t> </a:t>
            </a:r>
            <a:endParaRPr lang="sr-Latn-CS" altLang="sr-Latn-RS" dirty="0">
              <a:latin typeface="Arial" panose="020B0604020202020204" pitchFamily="34" charset="0"/>
            </a:endParaRPr>
          </a:p>
        </p:txBody>
      </p:sp>
    </p:spTree>
    <p:extLst>
      <p:ext uri="{BB962C8B-B14F-4D97-AF65-F5344CB8AC3E}">
        <p14:creationId xmlns:p14="http://schemas.microsoft.com/office/powerpoint/2010/main" val="18371091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1808780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ln/>
        </p:spPr>
      </p:sp>
      <p:sp>
        <p:nvSpPr>
          <p:cNvPr id="218115"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5438828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139956695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p:spPr>
      </p:sp>
      <p:sp>
        <p:nvSpPr>
          <p:cNvPr id="2201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21673275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ln/>
        </p:spPr>
      </p:sp>
      <p:sp>
        <p:nvSpPr>
          <p:cNvPr id="221187"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37910309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ln/>
        </p:spPr>
      </p:sp>
      <p:sp>
        <p:nvSpPr>
          <p:cNvPr id="223235"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b="1" dirty="0"/>
              <a:t>Топологија</a:t>
            </a:r>
            <a:r>
              <a:rPr lang="ru-RU" dirty="0"/>
              <a:t> (од грчког τόπoς „</a:t>
            </a:r>
            <a:r>
              <a:rPr lang="ru-RU" b="1" dirty="0"/>
              <a:t>место</a:t>
            </a:r>
            <a:r>
              <a:rPr lang="ru-RU" dirty="0"/>
              <a:t>“ и λόgoς „</a:t>
            </a:r>
            <a:r>
              <a:rPr lang="ru-RU" b="1" dirty="0"/>
              <a:t>наука, знање, реч</a:t>
            </a:r>
            <a:r>
              <a:rPr lang="ru-RU" dirty="0"/>
              <a:t>“) је грана </a:t>
            </a:r>
            <a:r>
              <a:rPr lang="ru-RU" dirty="0">
                <a:hlinkClick r:id="rId3" tooltip="Математика"/>
              </a:rPr>
              <a:t>математике</a:t>
            </a:r>
            <a:r>
              <a:rPr lang="ru-RU" dirty="0"/>
              <a:t> која проучава глобалне (геометријске) структуре и </a:t>
            </a:r>
            <a:r>
              <a:rPr lang="ru-RU" dirty="0">
                <a:hlinkClick r:id="rId4" tooltip="Тополошки простор"/>
              </a:rPr>
              <a:t>тополошке просторе</a:t>
            </a:r>
            <a:r>
              <a:rPr lang="ru-RU" dirty="0"/>
              <a:t>. </a:t>
            </a:r>
            <a:endParaRPr lang="sr-Latn-CS" altLang="sr-Latn-RS" dirty="0">
              <a:latin typeface="Arial" panose="020B0604020202020204" pitchFamily="34" charset="0"/>
            </a:endParaRPr>
          </a:p>
        </p:txBody>
      </p:sp>
    </p:spTree>
    <p:extLst>
      <p:ext uri="{BB962C8B-B14F-4D97-AF65-F5344CB8AC3E}">
        <p14:creationId xmlns:p14="http://schemas.microsoft.com/office/powerpoint/2010/main" val="29393063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2640839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a:t>ПРИЗМА</a:t>
            </a:r>
            <a:r>
              <a:rPr lang="ru-RU" dirty="0"/>
              <a:t> је </a:t>
            </a:r>
            <a:r>
              <a:rPr lang="ru-RU" dirty="0">
                <a:hlinkClick r:id="rId3" tooltip="Рачунарски програм"/>
              </a:rPr>
              <a:t>рачунарски програм</a:t>
            </a:r>
            <a:r>
              <a:rPr lang="ru-RU" dirty="0"/>
              <a:t> за масовно праћење и надзор грађана од стране владе </a:t>
            </a:r>
            <a:r>
              <a:rPr lang="ru-RU" dirty="0">
                <a:hlinkClick r:id="rId4" tooltip="Сједињене Америчке Државе"/>
              </a:rPr>
              <a:t>САД</a:t>
            </a:r>
            <a:r>
              <a:rPr lang="ru-RU" dirty="0"/>
              <a:t>. Овај </a:t>
            </a:r>
            <a:r>
              <a:rPr lang="ru-RU" dirty="0">
                <a:hlinkClick r:id="rId5" tooltip="Софтвер"/>
              </a:rPr>
              <a:t>софтвер</a:t>
            </a:r>
            <a:r>
              <a:rPr lang="ru-RU" dirty="0"/>
              <a:t> се користи за управљање информацијама скупљених преко </a:t>
            </a:r>
            <a:r>
              <a:rPr lang="ru-RU" dirty="0">
                <a:hlinkClick r:id="rId6" tooltip="Интернет"/>
              </a:rPr>
              <a:t>интернета</a:t>
            </a:r>
            <a:r>
              <a:rPr lang="ru-RU" dirty="0"/>
              <a:t> и других облика електронских коминикација (</a:t>
            </a:r>
            <a:r>
              <a:rPr lang="ru-RU" dirty="0">
                <a:hlinkClick r:id="rId7" tooltip="Електронска пошта"/>
              </a:rPr>
              <a:t>имејл</a:t>
            </a:r>
            <a:r>
              <a:rPr lang="ru-RU" dirty="0"/>
              <a:t>, </a:t>
            </a:r>
            <a:r>
              <a:rPr lang="ru-RU" dirty="0">
                <a:hlinkClick r:id="rId8" tooltip="SMS"/>
              </a:rPr>
              <a:t>СМС</a:t>
            </a:r>
            <a:r>
              <a:rPr lang="ru-RU" dirty="0"/>
              <a:t>, </a:t>
            </a:r>
            <a:r>
              <a:rPr lang="ru-RU" dirty="0">
                <a:hlinkClick r:id="rId9" tooltip="MMS"/>
              </a:rPr>
              <a:t>ММС</a:t>
            </a:r>
            <a:r>
              <a:rPr lang="ru-RU" dirty="0"/>
              <a:t>, </a:t>
            </a:r>
            <a:r>
              <a:rPr lang="ru-RU" dirty="0">
                <a:hlinkClick r:id="rId10" tooltip="Чет (страница не постоји)"/>
              </a:rPr>
              <a:t>чет</a:t>
            </a:r>
            <a:r>
              <a:rPr lang="ru-RU" dirty="0"/>
              <a:t> и сл.)</a:t>
            </a:r>
            <a:endParaRPr lang="sr-Latn-RS" dirty="0"/>
          </a:p>
          <a:p>
            <a:endParaRPr lang="sr-Latn-RS" dirty="0"/>
          </a:p>
          <a:p>
            <a:r>
              <a:rPr lang="sr-Latn-RS" dirty="0"/>
              <a:t>Velika Britanija – TEMPORA; </a:t>
            </a:r>
          </a:p>
        </p:txBody>
      </p:sp>
    </p:spTree>
    <p:extLst>
      <p:ext uri="{BB962C8B-B14F-4D97-AF65-F5344CB8AC3E}">
        <p14:creationId xmlns:p14="http://schemas.microsoft.com/office/powerpoint/2010/main" val="304300636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ln/>
        </p:spPr>
      </p:sp>
      <p:sp>
        <p:nvSpPr>
          <p:cNvPr id="22528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7530836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40172276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ln/>
        </p:spPr>
      </p:sp>
      <p:sp>
        <p:nvSpPr>
          <p:cNvPr id="227331"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247452649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r-Latn-CS" altLang="sr-Latn-RS" dirty="0">
                <a:latin typeface="Arial" panose="020B0604020202020204" pitchFamily="34" charset="0"/>
              </a:rPr>
              <a:t>1-1	1- </a:t>
            </a:r>
            <a:r>
              <a:rPr lang="sr-Latn-CS" altLang="sr-Latn-RS" dirty="0" err="1">
                <a:latin typeface="Arial" panose="020B0604020202020204" pitchFamily="34" charset="0"/>
              </a:rPr>
              <a:t>Carrier</a:t>
            </a:r>
            <a:r>
              <a:rPr lang="sr-Latn-CS" altLang="sr-Latn-RS" dirty="0">
                <a:latin typeface="Arial" panose="020B0604020202020204" pitchFamily="34" charset="0"/>
              </a:rPr>
              <a:t> </a:t>
            </a:r>
            <a:r>
              <a:rPr lang="sr-Latn-CS" altLang="sr-Latn-RS" dirty="0" err="1">
                <a:latin typeface="Arial" panose="020B0604020202020204" pitchFamily="34" charset="0"/>
              </a:rPr>
              <a:t>detect</a:t>
            </a:r>
            <a:endParaRPr lang="sr-Latn-CS" altLang="sr-Latn-RS" dirty="0">
              <a:latin typeface="Arial" panose="020B0604020202020204" pitchFamily="34" charset="0"/>
            </a:endParaRPr>
          </a:p>
          <a:p>
            <a:r>
              <a:rPr lang="sr-Latn-CS" altLang="sr-Latn-RS" dirty="0">
                <a:latin typeface="Arial" panose="020B0604020202020204" pitchFamily="34" charset="0"/>
              </a:rPr>
              <a:t>2-3	2- </a:t>
            </a:r>
            <a:r>
              <a:rPr lang="sr-Latn-CS" altLang="sr-Latn-RS" dirty="0" err="1">
                <a:latin typeface="Arial" panose="020B0604020202020204" pitchFamily="34" charset="0"/>
              </a:rPr>
              <a:t>Receive</a:t>
            </a:r>
            <a:r>
              <a:rPr lang="sr-Latn-CS" altLang="sr-Latn-RS" dirty="0">
                <a:latin typeface="Arial" panose="020B0604020202020204" pitchFamily="34" charset="0"/>
              </a:rPr>
              <a:t> data</a:t>
            </a:r>
          </a:p>
          <a:p>
            <a:r>
              <a:rPr lang="sr-Latn-CS" altLang="sr-Latn-RS" dirty="0">
                <a:latin typeface="Arial" panose="020B0604020202020204" pitchFamily="34" charset="0"/>
              </a:rPr>
              <a:t>3-2	3- </a:t>
            </a:r>
            <a:r>
              <a:rPr lang="sr-Latn-CS" altLang="sr-Latn-RS" dirty="0" err="1">
                <a:latin typeface="Arial" panose="020B0604020202020204" pitchFamily="34" charset="0"/>
              </a:rPr>
              <a:t>Transmit</a:t>
            </a:r>
            <a:r>
              <a:rPr lang="sr-Latn-CS" altLang="sr-Latn-RS" dirty="0">
                <a:latin typeface="Arial" panose="020B0604020202020204" pitchFamily="34" charset="0"/>
              </a:rPr>
              <a:t> data</a:t>
            </a:r>
          </a:p>
          <a:p>
            <a:r>
              <a:rPr lang="sr-Latn-CS" altLang="sr-Latn-RS" dirty="0">
                <a:latin typeface="Arial" panose="020B0604020202020204" pitchFamily="34" charset="0"/>
              </a:rPr>
              <a:t>7-7	7- </a:t>
            </a:r>
            <a:r>
              <a:rPr lang="sr-Latn-CS" altLang="sr-Latn-RS" dirty="0" err="1">
                <a:latin typeface="Arial" panose="020B0604020202020204" pitchFamily="34" charset="0"/>
              </a:rPr>
              <a:t>Request</a:t>
            </a:r>
            <a:r>
              <a:rPr lang="sr-Latn-CS" altLang="sr-Latn-RS" dirty="0">
                <a:latin typeface="Arial" panose="020B0604020202020204" pitchFamily="34" charset="0"/>
              </a:rPr>
              <a:t> to </a:t>
            </a:r>
            <a:r>
              <a:rPr lang="sr-Latn-CS" altLang="sr-Latn-RS" dirty="0" err="1">
                <a:latin typeface="Arial" panose="020B0604020202020204" pitchFamily="34" charset="0"/>
              </a:rPr>
              <a:t>send</a:t>
            </a:r>
            <a:endParaRPr lang="sr-Latn-CS" altLang="sr-Latn-RS" dirty="0">
              <a:latin typeface="Arial" panose="020B0604020202020204" pitchFamily="34" charset="0"/>
            </a:endParaRPr>
          </a:p>
          <a:p>
            <a:r>
              <a:rPr lang="sr-Latn-CS" altLang="sr-Latn-RS" dirty="0">
                <a:latin typeface="Arial" panose="020B0604020202020204" pitchFamily="34" charset="0"/>
              </a:rPr>
              <a:t>	4- Data Terminal </a:t>
            </a:r>
            <a:r>
              <a:rPr lang="sr-Latn-CS" altLang="sr-Latn-RS" dirty="0" err="1">
                <a:latin typeface="Arial" panose="020B0604020202020204" pitchFamily="34" charset="0"/>
              </a:rPr>
              <a:t>Ready</a:t>
            </a:r>
            <a:endParaRPr lang="sr-Latn-CS" altLang="sr-Latn-RS" dirty="0">
              <a:latin typeface="Arial" panose="020B0604020202020204" pitchFamily="34" charset="0"/>
            </a:endParaRPr>
          </a:p>
          <a:p>
            <a:r>
              <a:rPr lang="sr-Latn-CS" altLang="sr-Latn-RS" dirty="0">
                <a:latin typeface="Arial" panose="020B0604020202020204" pitchFamily="34" charset="0"/>
              </a:rPr>
              <a:t>	5- </a:t>
            </a:r>
            <a:r>
              <a:rPr lang="sr-Latn-CS" altLang="sr-Latn-RS" dirty="0" err="1">
                <a:latin typeface="Arial" panose="020B0604020202020204" pitchFamily="34" charset="0"/>
              </a:rPr>
              <a:t>Ground</a:t>
            </a:r>
            <a:endParaRPr lang="sr-Latn-CS" altLang="sr-Latn-RS" dirty="0">
              <a:latin typeface="Arial" panose="020B0604020202020204" pitchFamily="34" charset="0"/>
            </a:endParaRPr>
          </a:p>
          <a:p>
            <a:r>
              <a:rPr lang="sr-Latn-CS" altLang="sr-Latn-RS" dirty="0">
                <a:latin typeface="Arial" panose="020B0604020202020204" pitchFamily="34" charset="0"/>
              </a:rPr>
              <a:t>	6- Data Set </a:t>
            </a:r>
            <a:r>
              <a:rPr lang="sr-Latn-CS" altLang="sr-Latn-RS" dirty="0" err="1">
                <a:latin typeface="Arial" panose="020B0604020202020204" pitchFamily="34" charset="0"/>
              </a:rPr>
              <a:t>Ready</a:t>
            </a:r>
            <a:endParaRPr lang="sr-Latn-CS" altLang="sr-Latn-RS" dirty="0">
              <a:latin typeface="Arial" panose="020B0604020202020204" pitchFamily="34" charset="0"/>
            </a:endParaRPr>
          </a:p>
          <a:p>
            <a:r>
              <a:rPr lang="sr-Latn-CS" altLang="sr-Latn-RS" dirty="0">
                <a:latin typeface="Arial" panose="020B0604020202020204" pitchFamily="34" charset="0"/>
              </a:rPr>
              <a:t>	8- </a:t>
            </a:r>
            <a:r>
              <a:rPr lang="sr-Latn-CS" altLang="sr-Latn-RS" dirty="0" err="1">
                <a:latin typeface="Arial" panose="020B0604020202020204" pitchFamily="34" charset="0"/>
              </a:rPr>
              <a:t>Clear</a:t>
            </a:r>
            <a:r>
              <a:rPr lang="sr-Latn-CS" altLang="sr-Latn-RS" dirty="0">
                <a:latin typeface="Arial" panose="020B0604020202020204" pitchFamily="34" charset="0"/>
              </a:rPr>
              <a:t> to </a:t>
            </a:r>
            <a:r>
              <a:rPr lang="sr-Latn-CS" altLang="sr-Latn-RS" dirty="0" err="1">
                <a:latin typeface="Arial" panose="020B0604020202020204" pitchFamily="34" charset="0"/>
              </a:rPr>
              <a:t>Send</a:t>
            </a:r>
            <a:endParaRPr lang="sr-Latn-CS" altLang="sr-Latn-RS" dirty="0">
              <a:latin typeface="Arial" panose="020B0604020202020204" pitchFamily="34" charset="0"/>
            </a:endParaRPr>
          </a:p>
          <a:p>
            <a:r>
              <a:rPr lang="sr-Latn-CS" altLang="sr-Latn-RS" dirty="0">
                <a:latin typeface="Arial" panose="020B0604020202020204" pitchFamily="34" charset="0"/>
              </a:rPr>
              <a:t>	9- Modem upozorava PC-ja da je otkriveno stanje zvonjenja</a:t>
            </a:r>
          </a:p>
        </p:txBody>
      </p:sp>
    </p:spTree>
    <p:extLst>
      <p:ext uri="{BB962C8B-B14F-4D97-AF65-F5344CB8AC3E}">
        <p14:creationId xmlns:p14="http://schemas.microsoft.com/office/powerpoint/2010/main" val="366336746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ln/>
        </p:spPr>
      </p:sp>
      <p:sp>
        <p:nvSpPr>
          <p:cNvPr id="229379"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1400504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ln/>
        </p:spPr>
      </p:sp>
      <p:sp>
        <p:nvSpPr>
          <p:cNvPr id="23040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34332865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134695677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218447233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49700200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ln/>
        </p:spPr>
      </p:sp>
      <p:sp>
        <p:nvSpPr>
          <p:cNvPr id="234499"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2405702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405761628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ln/>
        </p:spPr>
      </p:sp>
      <p:sp>
        <p:nvSpPr>
          <p:cNvPr id="23552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38760987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ln/>
        </p:spPr>
      </p:sp>
      <p:sp>
        <p:nvSpPr>
          <p:cNvPr id="236547"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148539119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ln/>
        </p:spPr>
      </p:sp>
      <p:sp>
        <p:nvSpPr>
          <p:cNvPr id="237571"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5176300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390258584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
        <p:nvSpPr>
          <p:cNvPr id="239619"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208621660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p:spPr>
      </p:sp>
      <p:sp>
        <p:nvSpPr>
          <p:cNvPr id="24064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206168394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latin typeface="Arial" panose="020B0604020202020204" pitchFamily="34" charset="0"/>
            </a:endParaRPr>
          </a:p>
        </p:txBody>
      </p:sp>
    </p:spTree>
    <p:extLst>
      <p:ext uri="{BB962C8B-B14F-4D97-AF65-F5344CB8AC3E}">
        <p14:creationId xmlns:p14="http://schemas.microsoft.com/office/powerpoint/2010/main" val="204997155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 for </a:t>
            </a:r>
            <a:r>
              <a:rPr lang="en-US" b="1" dirty="0"/>
              <a:t>Wired Equivalent Privacy (or Wireless Encryption Protocol), </a:t>
            </a:r>
            <a:r>
              <a:rPr lang="en-US" b="1" dirty="0">
                <a:hlinkClick r:id="rId3"/>
              </a:rPr>
              <a:t>WEP</a:t>
            </a:r>
            <a:r>
              <a:rPr lang="en-US" b="1" dirty="0"/>
              <a:t> </a:t>
            </a:r>
            <a:r>
              <a:rPr lang="en-US" dirty="0"/>
              <a:t>is part of the IEEE </a:t>
            </a:r>
            <a:r>
              <a:rPr lang="en-US" dirty="0">
                <a:hlinkClick r:id="rId4"/>
              </a:rPr>
              <a:t>802.11</a:t>
            </a:r>
            <a:r>
              <a:rPr lang="en-US" dirty="0"/>
              <a:t> wireless networking standard and was designed to provide the same level of security </a:t>
            </a:r>
            <a:r>
              <a:rPr lang="en-US"/>
              <a:t>as that </a:t>
            </a:r>
            <a:r>
              <a:rPr lang="en-US" dirty="0"/>
              <a:t>of a wired </a:t>
            </a:r>
            <a:r>
              <a:rPr lang="en-US" dirty="0">
                <a:hlinkClick r:id="rId5"/>
              </a:rPr>
              <a:t>LAN</a:t>
            </a:r>
            <a:r>
              <a:rPr lang="en-US" dirty="0"/>
              <a:t>.</a:t>
            </a:r>
            <a:endParaRPr lang="sr-Latn-RS" dirty="0"/>
          </a:p>
          <a:p>
            <a:endParaRPr lang="sr-Latn-RS" dirty="0"/>
          </a:p>
          <a:p>
            <a:r>
              <a:rPr lang="en-US" b="1" dirty="0">
                <a:hlinkClick r:id="rId6"/>
              </a:rPr>
              <a:t>WPA</a:t>
            </a:r>
            <a:r>
              <a:rPr lang="en-US" b="1" dirty="0"/>
              <a:t>, or  Wi-Fi Protected Access</a:t>
            </a:r>
            <a:r>
              <a:rPr lang="en-US" dirty="0"/>
              <a:t> aims to provide stronger wireless data encryption than WEP, but not everyone has or was able to jump onboard with the new wireless encryption technology. In order to use WPA all devices on the network must be configured for WPA.</a:t>
            </a:r>
          </a:p>
        </p:txBody>
      </p:sp>
    </p:spTree>
    <p:extLst>
      <p:ext uri="{BB962C8B-B14F-4D97-AF65-F5344CB8AC3E}">
        <p14:creationId xmlns:p14="http://schemas.microsoft.com/office/powerpoint/2010/main" val="843948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sr-Latn-CS"/>
          </a:p>
        </p:txBody>
      </p:sp>
      <p:sp>
        <p:nvSpPr>
          <p:cNvPr id="4" name="Title 3"/>
          <p:cNvSpPr>
            <a:spLocks noGrp="1"/>
          </p:cNvSpPr>
          <p:nvPr>
            <p:ph type="title"/>
          </p:nvPr>
        </p:nvSpPr>
        <p:spPr/>
        <p:txBody>
          <a:bodyPr/>
          <a:lstStyle/>
          <a:p>
            <a:r>
              <a:rPr lang="en-US"/>
              <a:t>Click to edit Master title style</a:t>
            </a:r>
            <a:endParaRPr lang="sr-Latn-CS"/>
          </a:p>
        </p:txBody>
      </p:sp>
    </p:spTree>
    <p:extLst>
      <p:ext uri="{BB962C8B-B14F-4D97-AF65-F5344CB8AC3E}">
        <p14:creationId xmlns:p14="http://schemas.microsoft.com/office/powerpoint/2010/main" val="3217316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C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Tree>
    <p:extLst>
      <p:ext uri="{BB962C8B-B14F-4D97-AF65-F5344CB8AC3E}">
        <p14:creationId xmlns:p14="http://schemas.microsoft.com/office/powerpoint/2010/main" val="572190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76250"/>
            <a:ext cx="1943100" cy="5619750"/>
          </a:xfrm>
        </p:spPr>
        <p:txBody>
          <a:bodyPr vert="eaVert"/>
          <a:lstStyle/>
          <a:p>
            <a:r>
              <a:rPr lang="en-US"/>
              <a:t>Click to edit Master title style</a:t>
            </a:r>
            <a:endParaRPr lang="sr-Latn-CS"/>
          </a:p>
        </p:txBody>
      </p:sp>
      <p:sp>
        <p:nvSpPr>
          <p:cNvPr id="3" name="Vertical Text Placeholder 2"/>
          <p:cNvSpPr>
            <a:spLocks noGrp="1"/>
          </p:cNvSpPr>
          <p:nvPr>
            <p:ph type="body" orient="vert" idx="1"/>
          </p:nvPr>
        </p:nvSpPr>
        <p:spPr>
          <a:xfrm>
            <a:off x="685800" y="476250"/>
            <a:ext cx="5676900" cy="5619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Tree>
    <p:extLst>
      <p:ext uri="{BB962C8B-B14F-4D97-AF65-F5344CB8AC3E}">
        <p14:creationId xmlns:p14="http://schemas.microsoft.com/office/powerpoint/2010/main" val="1581432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173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r-Latn-C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8031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C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Tree>
    <p:extLst>
      <p:ext uri="{BB962C8B-B14F-4D97-AF65-F5344CB8AC3E}">
        <p14:creationId xmlns:p14="http://schemas.microsoft.com/office/powerpoint/2010/main" val="318018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sr-Latn-C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Tree>
    <p:extLst>
      <p:ext uri="{BB962C8B-B14F-4D97-AF65-F5344CB8AC3E}">
        <p14:creationId xmlns:p14="http://schemas.microsoft.com/office/powerpoint/2010/main" val="403477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CS"/>
          </a:p>
        </p:txBody>
      </p:sp>
    </p:spTree>
    <p:extLst>
      <p:ext uri="{BB962C8B-B14F-4D97-AF65-F5344CB8AC3E}">
        <p14:creationId xmlns:p14="http://schemas.microsoft.com/office/powerpoint/2010/main" val="752015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1941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r-Latn-C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02917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r-Latn-C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r-Latn-C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06712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80067"/>
            </a:gs>
            <a:gs pos="50000">
              <a:schemeClr val="bg1"/>
            </a:gs>
            <a:gs pos="100000">
              <a:srgbClr val="380067"/>
            </a:gs>
          </a:gsLst>
          <a:lin ang="5400000" scaled="1"/>
        </a:gradFill>
        <a:effectLst/>
      </p:bgPr>
    </p:bg>
    <p:spTree>
      <p:nvGrpSpPr>
        <p:cNvPr id="1" name=""/>
        <p:cNvGrpSpPr/>
        <p:nvPr/>
      </p:nvGrpSpPr>
      <p:grpSpPr>
        <a:xfrm>
          <a:off x="0" y="0"/>
          <a:ext cx="0" cy="0"/>
          <a:chOff x="0" y="0"/>
          <a:chExt cx="0" cy="0"/>
        </a:xfrm>
      </p:grpSpPr>
      <p:grpSp>
        <p:nvGrpSpPr>
          <p:cNvPr id="28674" name="Group 58"/>
          <p:cNvGrpSpPr>
            <a:grpSpLocks/>
          </p:cNvGrpSpPr>
          <p:nvPr/>
        </p:nvGrpSpPr>
        <p:grpSpPr bwMode="auto">
          <a:xfrm>
            <a:off x="203200" y="185738"/>
            <a:ext cx="1455738" cy="1692275"/>
            <a:chOff x="128" y="117"/>
            <a:chExt cx="917" cy="1066"/>
          </a:xfrm>
        </p:grpSpPr>
        <p:grpSp>
          <p:nvGrpSpPr>
            <p:cNvPr id="28680" name="Group 9"/>
            <p:cNvGrpSpPr>
              <a:grpSpLocks/>
            </p:cNvGrpSpPr>
            <p:nvPr/>
          </p:nvGrpSpPr>
          <p:grpSpPr bwMode="auto">
            <a:xfrm>
              <a:off x="128" y="174"/>
              <a:ext cx="737" cy="1009"/>
              <a:chOff x="128" y="174"/>
              <a:chExt cx="737" cy="1009"/>
            </a:xfrm>
          </p:grpSpPr>
          <p:sp>
            <p:nvSpPr>
              <p:cNvPr id="1026" name="Freeform 2"/>
              <p:cNvSpPr>
                <a:spLocks/>
              </p:cNvSpPr>
              <p:nvPr/>
            </p:nvSpPr>
            <p:spPr bwMode="auto">
              <a:xfrm>
                <a:off x="197" y="272"/>
                <a:ext cx="599" cy="815"/>
              </a:xfrm>
              <a:custGeom>
                <a:avLst/>
                <a:gdLst/>
                <a:ahLst/>
                <a:cxnLst>
                  <a:cxn ang="0">
                    <a:pos x="299" y="0"/>
                  </a:cxn>
                  <a:cxn ang="0">
                    <a:pos x="0" y="407"/>
                  </a:cxn>
                  <a:cxn ang="0">
                    <a:pos x="299" y="814"/>
                  </a:cxn>
                  <a:cxn ang="0">
                    <a:pos x="598" y="407"/>
                  </a:cxn>
                  <a:cxn ang="0">
                    <a:pos x="299" y="0"/>
                  </a:cxn>
                </a:cxnLst>
                <a:rect l="0" t="0" r="r" b="b"/>
                <a:pathLst>
                  <a:path w="599" h="815">
                    <a:moveTo>
                      <a:pt x="299" y="0"/>
                    </a:moveTo>
                    <a:lnTo>
                      <a:pt x="0" y="407"/>
                    </a:lnTo>
                    <a:lnTo>
                      <a:pt x="299" y="814"/>
                    </a:lnTo>
                    <a:lnTo>
                      <a:pt x="598" y="407"/>
                    </a:lnTo>
                    <a:lnTo>
                      <a:pt x="299" y="0"/>
                    </a:lnTo>
                  </a:path>
                </a:pathLst>
              </a:custGeom>
              <a:gradFill rotWithShape="0">
                <a:gsLst>
                  <a:gs pos="0">
                    <a:srgbClr val="500093">
                      <a:gamma/>
                      <a:shade val="29804"/>
                      <a:invGamma/>
                    </a:srgbClr>
                  </a:gs>
                  <a:gs pos="100000">
                    <a:srgbClr val="500093"/>
                  </a:gs>
                </a:gsLst>
                <a:path path="rect">
                  <a:fillToRect l="50000" t="50000" r="50000" b="50000"/>
                </a:path>
              </a:gradFill>
              <a:ln w="12699" cap="rnd" cmpd="sng">
                <a:noFill/>
                <a:prstDash val="solid"/>
                <a:round/>
                <a:headEnd type="none" w="med" len="med"/>
                <a:tailEnd type="none" w="med" len="med"/>
              </a:ln>
              <a:effectLst/>
            </p:spPr>
            <p:txBody>
              <a:bodyPr/>
              <a:lstStyle/>
              <a:p>
                <a:pPr>
                  <a:defRPr/>
                </a:pPr>
                <a:endParaRPr lang="sr-Latn-CS"/>
              </a:p>
            </p:txBody>
          </p:sp>
          <p:grpSp>
            <p:nvGrpSpPr>
              <p:cNvPr id="28730" name="Group 5"/>
              <p:cNvGrpSpPr>
                <a:grpSpLocks/>
              </p:cNvGrpSpPr>
              <p:nvPr/>
            </p:nvGrpSpPr>
            <p:grpSpPr bwMode="auto">
              <a:xfrm>
                <a:off x="128" y="174"/>
                <a:ext cx="737" cy="505"/>
                <a:chOff x="128" y="174"/>
                <a:chExt cx="737" cy="505"/>
              </a:xfrm>
            </p:grpSpPr>
            <p:sp>
              <p:nvSpPr>
                <p:cNvPr id="1027" name="Freeform 3"/>
                <p:cNvSpPr>
                  <a:spLocks/>
                </p:cNvSpPr>
                <p:nvPr/>
              </p:nvSpPr>
              <p:spPr bwMode="auto">
                <a:xfrm>
                  <a:off x="496" y="174"/>
                  <a:ext cx="369" cy="505"/>
                </a:xfrm>
                <a:custGeom>
                  <a:avLst/>
                  <a:gdLst/>
                  <a:ahLst/>
                  <a:cxnLst>
                    <a:cxn ang="0">
                      <a:pos x="0" y="100"/>
                    </a:cxn>
                    <a:cxn ang="0">
                      <a:pos x="0" y="0"/>
                    </a:cxn>
                    <a:cxn ang="0">
                      <a:pos x="368" y="504"/>
                    </a:cxn>
                    <a:cxn ang="0">
                      <a:pos x="295" y="504"/>
                    </a:cxn>
                    <a:cxn ang="0">
                      <a:pos x="0" y="100"/>
                    </a:cxn>
                  </a:cxnLst>
                  <a:rect l="0" t="0" r="r" b="b"/>
                  <a:pathLst>
                    <a:path w="369" h="505">
                      <a:moveTo>
                        <a:pt x="0" y="100"/>
                      </a:moveTo>
                      <a:lnTo>
                        <a:pt x="0" y="0"/>
                      </a:lnTo>
                      <a:lnTo>
                        <a:pt x="368" y="504"/>
                      </a:lnTo>
                      <a:lnTo>
                        <a:pt x="295" y="504"/>
                      </a:lnTo>
                      <a:lnTo>
                        <a:pt x="0" y="100"/>
                      </a:lnTo>
                    </a:path>
                  </a:pathLst>
                </a:custGeom>
                <a:solidFill>
                  <a:srgbClr val="7C36D9"/>
                </a:solidFill>
                <a:ln w="12699" cap="rnd" cmpd="sng">
                  <a:noFill/>
                  <a:prstDash val="solid"/>
                  <a:round/>
                  <a:headEnd type="none" w="med" len="med"/>
                  <a:tailEnd type="none" w="med" len="med"/>
                </a:ln>
                <a:effectLst/>
              </p:spPr>
              <p:txBody>
                <a:bodyPr/>
                <a:lstStyle/>
                <a:p>
                  <a:pPr>
                    <a:defRPr/>
                  </a:pPr>
                  <a:endParaRPr lang="sr-Latn-CS"/>
                </a:p>
              </p:txBody>
            </p:sp>
            <p:sp>
              <p:nvSpPr>
                <p:cNvPr id="1028" name="Freeform 4"/>
                <p:cNvSpPr>
                  <a:spLocks/>
                </p:cNvSpPr>
                <p:nvPr/>
              </p:nvSpPr>
              <p:spPr bwMode="auto">
                <a:xfrm>
                  <a:off x="128" y="174"/>
                  <a:ext cx="369" cy="505"/>
                </a:xfrm>
                <a:custGeom>
                  <a:avLst/>
                  <a:gdLst/>
                  <a:ahLst/>
                  <a:cxnLst>
                    <a:cxn ang="0">
                      <a:pos x="368" y="0"/>
                    </a:cxn>
                    <a:cxn ang="0">
                      <a:pos x="368" y="100"/>
                    </a:cxn>
                    <a:cxn ang="0">
                      <a:pos x="73" y="504"/>
                    </a:cxn>
                    <a:cxn ang="0">
                      <a:pos x="0" y="504"/>
                    </a:cxn>
                    <a:cxn ang="0">
                      <a:pos x="368" y="0"/>
                    </a:cxn>
                  </a:cxnLst>
                  <a:rect l="0" t="0" r="r" b="b"/>
                  <a:pathLst>
                    <a:path w="369" h="505">
                      <a:moveTo>
                        <a:pt x="368" y="0"/>
                      </a:moveTo>
                      <a:lnTo>
                        <a:pt x="368" y="100"/>
                      </a:lnTo>
                      <a:lnTo>
                        <a:pt x="73" y="504"/>
                      </a:lnTo>
                      <a:lnTo>
                        <a:pt x="0" y="504"/>
                      </a:lnTo>
                      <a:lnTo>
                        <a:pt x="368" y="0"/>
                      </a:lnTo>
                    </a:path>
                  </a:pathLst>
                </a:custGeom>
                <a:solidFill>
                  <a:srgbClr val="7C36D9"/>
                </a:solidFill>
                <a:ln w="12699" cap="rnd" cmpd="sng">
                  <a:noFill/>
                  <a:prstDash val="solid"/>
                  <a:round/>
                  <a:headEnd type="none" w="med" len="med"/>
                  <a:tailEnd type="none" w="med" len="med"/>
                </a:ln>
                <a:effectLst/>
              </p:spPr>
              <p:txBody>
                <a:bodyPr/>
                <a:lstStyle/>
                <a:p>
                  <a:pPr>
                    <a:defRPr/>
                  </a:pPr>
                  <a:endParaRPr lang="sr-Latn-CS"/>
                </a:p>
              </p:txBody>
            </p:sp>
          </p:grpSp>
          <p:grpSp>
            <p:nvGrpSpPr>
              <p:cNvPr id="28731" name="Group 8"/>
              <p:cNvGrpSpPr>
                <a:grpSpLocks/>
              </p:cNvGrpSpPr>
              <p:nvPr/>
            </p:nvGrpSpPr>
            <p:grpSpPr bwMode="auto">
              <a:xfrm>
                <a:off x="128" y="678"/>
                <a:ext cx="737" cy="505"/>
                <a:chOff x="128" y="678"/>
                <a:chExt cx="737" cy="505"/>
              </a:xfrm>
            </p:grpSpPr>
            <p:sp>
              <p:nvSpPr>
                <p:cNvPr id="1030" name="Freeform 6"/>
                <p:cNvSpPr>
                  <a:spLocks/>
                </p:cNvSpPr>
                <p:nvPr/>
              </p:nvSpPr>
              <p:spPr bwMode="auto">
                <a:xfrm>
                  <a:off x="496" y="678"/>
                  <a:ext cx="369" cy="505"/>
                </a:xfrm>
                <a:custGeom>
                  <a:avLst/>
                  <a:gdLst/>
                  <a:ahLst/>
                  <a:cxnLst>
                    <a:cxn ang="0">
                      <a:pos x="295" y="0"/>
                    </a:cxn>
                    <a:cxn ang="0">
                      <a:pos x="368" y="0"/>
                    </a:cxn>
                    <a:cxn ang="0">
                      <a:pos x="0" y="504"/>
                    </a:cxn>
                    <a:cxn ang="0">
                      <a:pos x="0" y="404"/>
                    </a:cxn>
                    <a:cxn ang="0">
                      <a:pos x="295" y="0"/>
                    </a:cxn>
                  </a:cxnLst>
                  <a:rect l="0" t="0" r="r" b="b"/>
                  <a:pathLst>
                    <a:path w="369" h="505">
                      <a:moveTo>
                        <a:pt x="295" y="0"/>
                      </a:moveTo>
                      <a:lnTo>
                        <a:pt x="368" y="0"/>
                      </a:lnTo>
                      <a:lnTo>
                        <a:pt x="0" y="504"/>
                      </a:lnTo>
                      <a:lnTo>
                        <a:pt x="0" y="404"/>
                      </a:lnTo>
                      <a:lnTo>
                        <a:pt x="295" y="0"/>
                      </a:lnTo>
                    </a:path>
                  </a:pathLst>
                </a:custGeom>
                <a:solidFill>
                  <a:srgbClr val="260046"/>
                </a:solidFill>
                <a:ln w="12699" cap="rnd" cmpd="sng">
                  <a:noFill/>
                  <a:prstDash val="solid"/>
                  <a:round/>
                  <a:headEnd type="none" w="med" len="med"/>
                  <a:tailEnd type="none" w="med" len="med"/>
                </a:ln>
                <a:effectLst/>
              </p:spPr>
              <p:txBody>
                <a:bodyPr/>
                <a:lstStyle/>
                <a:p>
                  <a:pPr>
                    <a:defRPr/>
                  </a:pPr>
                  <a:endParaRPr lang="sr-Latn-CS"/>
                </a:p>
              </p:txBody>
            </p:sp>
            <p:sp>
              <p:nvSpPr>
                <p:cNvPr id="1031" name="Freeform 7"/>
                <p:cNvSpPr>
                  <a:spLocks/>
                </p:cNvSpPr>
                <p:nvPr/>
              </p:nvSpPr>
              <p:spPr bwMode="auto">
                <a:xfrm>
                  <a:off x="128" y="678"/>
                  <a:ext cx="369" cy="505"/>
                </a:xfrm>
                <a:custGeom>
                  <a:avLst/>
                  <a:gdLst/>
                  <a:ahLst/>
                  <a:cxnLst>
                    <a:cxn ang="0">
                      <a:pos x="73" y="0"/>
                    </a:cxn>
                    <a:cxn ang="0">
                      <a:pos x="368" y="404"/>
                    </a:cxn>
                    <a:cxn ang="0">
                      <a:pos x="368" y="504"/>
                    </a:cxn>
                    <a:cxn ang="0">
                      <a:pos x="0" y="0"/>
                    </a:cxn>
                    <a:cxn ang="0">
                      <a:pos x="73" y="0"/>
                    </a:cxn>
                  </a:cxnLst>
                  <a:rect l="0" t="0" r="r" b="b"/>
                  <a:pathLst>
                    <a:path w="369" h="505">
                      <a:moveTo>
                        <a:pt x="73" y="0"/>
                      </a:moveTo>
                      <a:lnTo>
                        <a:pt x="368" y="404"/>
                      </a:lnTo>
                      <a:lnTo>
                        <a:pt x="368" y="504"/>
                      </a:lnTo>
                      <a:lnTo>
                        <a:pt x="0" y="0"/>
                      </a:lnTo>
                      <a:lnTo>
                        <a:pt x="73" y="0"/>
                      </a:lnTo>
                    </a:path>
                  </a:pathLst>
                </a:custGeom>
                <a:solidFill>
                  <a:srgbClr val="260046"/>
                </a:solidFill>
                <a:ln w="12699" cap="rnd" cmpd="sng">
                  <a:noFill/>
                  <a:prstDash val="solid"/>
                  <a:round/>
                  <a:headEnd type="none" w="med" len="med"/>
                  <a:tailEnd type="none" w="med" len="med"/>
                </a:ln>
                <a:effectLst/>
              </p:spPr>
              <p:txBody>
                <a:bodyPr/>
                <a:lstStyle/>
                <a:p>
                  <a:pPr>
                    <a:defRPr/>
                  </a:pPr>
                  <a:endParaRPr lang="sr-Latn-CS"/>
                </a:p>
              </p:txBody>
            </p:sp>
          </p:grpSp>
        </p:grpSp>
        <p:grpSp>
          <p:nvGrpSpPr>
            <p:cNvPr id="28681" name="Group 57"/>
            <p:cNvGrpSpPr>
              <a:grpSpLocks/>
            </p:cNvGrpSpPr>
            <p:nvPr/>
          </p:nvGrpSpPr>
          <p:grpSpPr bwMode="auto">
            <a:xfrm>
              <a:off x="291" y="117"/>
              <a:ext cx="754" cy="691"/>
              <a:chOff x="291" y="117"/>
              <a:chExt cx="754" cy="691"/>
            </a:xfrm>
          </p:grpSpPr>
          <p:sp>
            <p:nvSpPr>
              <p:cNvPr id="1034" name="Freeform 10"/>
              <p:cNvSpPr>
                <a:spLocks/>
              </p:cNvSpPr>
              <p:nvPr/>
            </p:nvSpPr>
            <p:spPr bwMode="auto">
              <a:xfrm>
                <a:off x="673" y="463"/>
                <a:ext cx="2" cy="2"/>
              </a:xfrm>
              <a:custGeom>
                <a:avLst/>
                <a:gdLst/>
                <a:ahLst/>
                <a:cxnLst>
                  <a:cxn ang="0">
                    <a:pos x="1" y="0"/>
                  </a:cxn>
                  <a:cxn ang="0">
                    <a:pos x="1" y="1"/>
                  </a:cxn>
                  <a:cxn ang="0">
                    <a:pos x="0" y="1"/>
                  </a:cxn>
                  <a:cxn ang="0">
                    <a:pos x="0" y="0"/>
                  </a:cxn>
                  <a:cxn ang="0">
                    <a:pos x="1" y="0"/>
                  </a:cxn>
                </a:cxnLst>
                <a:rect l="0" t="0" r="r" b="b"/>
                <a:pathLst>
                  <a:path w="2" h="2">
                    <a:moveTo>
                      <a:pt x="1" y="0"/>
                    </a:moveTo>
                    <a:lnTo>
                      <a:pt x="1" y="1"/>
                    </a:lnTo>
                    <a:lnTo>
                      <a:pt x="0" y="1"/>
                    </a:lnTo>
                    <a:lnTo>
                      <a:pt x="0" y="0"/>
                    </a:lnTo>
                    <a:lnTo>
                      <a:pt x="1" y="0"/>
                    </a:lnTo>
                  </a:path>
                </a:pathLst>
              </a:custGeom>
              <a:solidFill>
                <a:srgbClr val="F9F9F9"/>
              </a:solidFill>
              <a:ln w="12699" cap="rnd" cmpd="sng">
                <a:noFill/>
                <a:prstDash val="solid"/>
                <a:round/>
                <a:headEnd type="none" w="med" len="med"/>
                <a:tailEnd type="none" w="med" len="med"/>
              </a:ln>
              <a:effectLst/>
            </p:spPr>
            <p:txBody>
              <a:bodyPr/>
              <a:lstStyle/>
              <a:p>
                <a:pPr>
                  <a:defRPr/>
                </a:pPr>
                <a:endParaRPr lang="sr-Latn-CS"/>
              </a:p>
            </p:txBody>
          </p:sp>
          <p:sp>
            <p:nvSpPr>
              <p:cNvPr id="1035" name="Freeform 11"/>
              <p:cNvSpPr>
                <a:spLocks/>
              </p:cNvSpPr>
              <p:nvPr/>
            </p:nvSpPr>
            <p:spPr bwMode="auto">
              <a:xfrm>
                <a:off x="679" y="463"/>
                <a:ext cx="2" cy="2"/>
              </a:xfrm>
              <a:custGeom>
                <a:avLst/>
                <a:gdLst/>
                <a:ahLst/>
                <a:cxnLst>
                  <a:cxn ang="0">
                    <a:pos x="1" y="0"/>
                  </a:cxn>
                  <a:cxn ang="0">
                    <a:pos x="1" y="1"/>
                  </a:cxn>
                  <a:cxn ang="0">
                    <a:pos x="0" y="1"/>
                  </a:cxn>
                  <a:cxn ang="0">
                    <a:pos x="0" y="0"/>
                  </a:cxn>
                  <a:cxn ang="0">
                    <a:pos x="1" y="0"/>
                  </a:cxn>
                </a:cxnLst>
                <a:rect l="0" t="0" r="r" b="b"/>
                <a:pathLst>
                  <a:path w="2" h="2">
                    <a:moveTo>
                      <a:pt x="1" y="0"/>
                    </a:moveTo>
                    <a:lnTo>
                      <a:pt x="1" y="1"/>
                    </a:lnTo>
                    <a:lnTo>
                      <a:pt x="0" y="1"/>
                    </a:lnTo>
                    <a:lnTo>
                      <a:pt x="0" y="0"/>
                    </a:lnTo>
                    <a:lnTo>
                      <a:pt x="1" y="0"/>
                    </a:lnTo>
                  </a:path>
                </a:pathLst>
              </a:custGeom>
              <a:solidFill>
                <a:srgbClr val="D9D9D9"/>
              </a:solidFill>
              <a:ln w="12699" cap="rnd" cmpd="sng">
                <a:noFill/>
                <a:prstDash val="solid"/>
                <a:round/>
                <a:headEnd type="none" w="med" len="med"/>
                <a:tailEnd type="none" w="med" len="med"/>
              </a:ln>
              <a:effectLst/>
            </p:spPr>
            <p:txBody>
              <a:bodyPr/>
              <a:lstStyle/>
              <a:p>
                <a:pPr>
                  <a:defRPr/>
                </a:pPr>
                <a:endParaRPr lang="sr-Latn-CS"/>
              </a:p>
            </p:txBody>
          </p:sp>
          <p:sp>
            <p:nvSpPr>
              <p:cNvPr id="1036" name="Freeform 12"/>
              <p:cNvSpPr>
                <a:spLocks/>
              </p:cNvSpPr>
              <p:nvPr/>
            </p:nvSpPr>
            <p:spPr bwMode="auto">
              <a:xfrm>
                <a:off x="685" y="463"/>
                <a:ext cx="2" cy="2"/>
              </a:xfrm>
              <a:custGeom>
                <a:avLst/>
                <a:gdLst/>
                <a:ahLst/>
                <a:cxnLst>
                  <a:cxn ang="0">
                    <a:pos x="1" y="0"/>
                  </a:cxn>
                  <a:cxn ang="0">
                    <a:pos x="1" y="1"/>
                  </a:cxn>
                  <a:cxn ang="0">
                    <a:pos x="0" y="1"/>
                  </a:cxn>
                  <a:cxn ang="0">
                    <a:pos x="0" y="0"/>
                  </a:cxn>
                  <a:cxn ang="0">
                    <a:pos x="1" y="0"/>
                  </a:cxn>
                </a:cxnLst>
                <a:rect l="0" t="0" r="r" b="b"/>
                <a:pathLst>
                  <a:path w="2" h="2">
                    <a:moveTo>
                      <a:pt x="1" y="0"/>
                    </a:moveTo>
                    <a:lnTo>
                      <a:pt x="1" y="1"/>
                    </a:lnTo>
                    <a:lnTo>
                      <a:pt x="0" y="1"/>
                    </a:lnTo>
                    <a:lnTo>
                      <a:pt x="0" y="0"/>
                    </a:lnTo>
                    <a:lnTo>
                      <a:pt x="1" y="0"/>
                    </a:lnTo>
                  </a:path>
                </a:pathLst>
              </a:custGeom>
              <a:solidFill>
                <a:srgbClr val="B9C2D2"/>
              </a:solidFill>
              <a:ln w="12699" cap="rnd" cmpd="sng">
                <a:noFill/>
                <a:prstDash val="solid"/>
                <a:round/>
                <a:headEnd type="none" w="med" len="med"/>
                <a:tailEnd type="none" w="med" len="med"/>
              </a:ln>
              <a:effectLst/>
            </p:spPr>
            <p:txBody>
              <a:bodyPr/>
              <a:lstStyle/>
              <a:p>
                <a:pPr>
                  <a:defRPr/>
                </a:pPr>
                <a:endParaRPr lang="sr-Latn-CS"/>
              </a:p>
            </p:txBody>
          </p:sp>
          <p:sp>
            <p:nvSpPr>
              <p:cNvPr id="1037" name="Freeform 13"/>
              <p:cNvSpPr>
                <a:spLocks/>
              </p:cNvSpPr>
              <p:nvPr/>
            </p:nvSpPr>
            <p:spPr bwMode="auto">
              <a:xfrm>
                <a:off x="692" y="463"/>
                <a:ext cx="1" cy="2"/>
              </a:xfrm>
              <a:custGeom>
                <a:avLst/>
                <a:gdLst/>
                <a:ahLst/>
                <a:cxnLst>
                  <a:cxn ang="0">
                    <a:pos x="0" y="0"/>
                  </a:cxn>
                  <a:cxn ang="0">
                    <a:pos x="0" y="1"/>
                  </a:cxn>
                  <a:cxn ang="0">
                    <a:pos x="0" y="1"/>
                  </a:cxn>
                  <a:cxn ang="0">
                    <a:pos x="0" y="0"/>
                  </a:cxn>
                  <a:cxn ang="0">
                    <a:pos x="0" y="0"/>
                  </a:cxn>
                </a:cxnLst>
                <a:rect l="0" t="0" r="r" b="b"/>
                <a:pathLst>
                  <a:path w="1" h="2">
                    <a:moveTo>
                      <a:pt x="0" y="0"/>
                    </a:moveTo>
                    <a:lnTo>
                      <a:pt x="0" y="1"/>
                    </a:lnTo>
                    <a:lnTo>
                      <a:pt x="0" y="1"/>
                    </a:lnTo>
                    <a:lnTo>
                      <a:pt x="0" y="0"/>
                    </a:lnTo>
                    <a:lnTo>
                      <a:pt x="0" y="0"/>
                    </a:lnTo>
                  </a:path>
                </a:pathLst>
              </a:custGeom>
              <a:solidFill>
                <a:srgbClr val="A0B0CE"/>
              </a:solidFill>
              <a:ln w="12699" cap="rnd" cmpd="sng">
                <a:noFill/>
                <a:prstDash val="solid"/>
                <a:round/>
                <a:headEnd type="none" w="med" len="med"/>
                <a:tailEnd type="none" w="med" len="med"/>
              </a:ln>
              <a:effectLst/>
            </p:spPr>
            <p:txBody>
              <a:bodyPr/>
              <a:lstStyle/>
              <a:p>
                <a:pPr>
                  <a:defRPr/>
                </a:pPr>
                <a:endParaRPr lang="sr-Latn-CS"/>
              </a:p>
            </p:txBody>
          </p:sp>
          <p:sp>
            <p:nvSpPr>
              <p:cNvPr id="1038" name="Freeform 14"/>
              <p:cNvSpPr>
                <a:spLocks/>
              </p:cNvSpPr>
              <p:nvPr/>
            </p:nvSpPr>
            <p:spPr bwMode="auto">
              <a:xfrm>
                <a:off x="698" y="463"/>
                <a:ext cx="2" cy="2"/>
              </a:xfrm>
              <a:custGeom>
                <a:avLst/>
                <a:gdLst/>
                <a:ahLst/>
                <a:cxnLst>
                  <a:cxn ang="0">
                    <a:pos x="1" y="0"/>
                  </a:cxn>
                  <a:cxn ang="0">
                    <a:pos x="1" y="1"/>
                  </a:cxn>
                  <a:cxn ang="0">
                    <a:pos x="0" y="1"/>
                  </a:cxn>
                  <a:cxn ang="0">
                    <a:pos x="0" y="0"/>
                  </a:cxn>
                  <a:cxn ang="0">
                    <a:pos x="1" y="0"/>
                  </a:cxn>
                </a:cxnLst>
                <a:rect l="0" t="0" r="r" b="b"/>
                <a:pathLst>
                  <a:path w="2" h="2">
                    <a:moveTo>
                      <a:pt x="1" y="0"/>
                    </a:moveTo>
                    <a:lnTo>
                      <a:pt x="1" y="1"/>
                    </a:lnTo>
                    <a:lnTo>
                      <a:pt x="0" y="1"/>
                    </a:lnTo>
                    <a:lnTo>
                      <a:pt x="0" y="0"/>
                    </a:lnTo>
                    <a:lnTo>
                      <a:pt x="1" y="0"/>
                    </a:lnTo>
                  </a:path>
                </a:pathLst>
              </a:custGeom>
              <a:solidFill>
                <a:srgbClr val="6885C3"/>
              </a:solidFill>
              <a:ln w="12699" cap="rnd" cmpd="sng">
                <a:noFill/>
                <a:prstDash val="solid"/>
                <a:round/>
                <a:headEnd type="none" w="med" len="med"/>
                <a:tailEnd type="none" w="med" len="med"/>
              </a:ln>
              <a:effectLst/>
            </p:spPr>
            <p:txBody>
              <a:bodyPr/>
              <a:lstStyle/>
              <a:p>
                <a:pPr>
                  <a:defRPr/>
                </a:pPr>
                <a:endParaRPr lang="sr-Latn-CS"/>
              </a:p>
            </p:txBody>
          </p:sp>
          <p:sp>
            <p:nvSpPr>
              <p:cNvPr id="1039" name="Freeform 15"/>
              <p:cNvSpPr>
                <a:spLocks/>
              </p:cNvSpPr>
              <p:nvPr/>
            </p:nvSpPr>
            <p:spPr bwMode="auto">
              <a:xfrm>
                <a:off x="704" y="463"/>
                <a:ext cx="2" cy="2"/>
              </a:xfrm>
              <a:custGeom>
                <a:avLst/>
                <a:gdLst/>
                <a:ahLst/>
                <a:cxnLst>
                  <a:cxn ang="0">
                    <a:pos x="1" y="0"/>
                  </a:cxn>
                  <a:cxn ang="0">
                    <a:pos x="1" y="1"/>
                  </a:cxn>
                  <a:cxn ang="0">
                    <a:pos x="0" y="1"/>
                  </a:cxn>
                  <a:cxn ang="0">
                    <a:pos x="0" y="0"/>
                  </a:cxn>
                  <a:cxn ang="0">
                    <a:pos x="1" y="0"/>
                  </a:cxn>
                </a:cxnLst>
                <a:rect l="0" t="0" r="r" b="b"/>
                <a:pathLst>
                  <a:path w="2" h="2">
                    <a:moveTo>
                      <a:pt x="1" y="0"/>
                    </a:moveTo>
                    <a:lnTo>
                      <a:pt x="1" y="1"/>
                    </a:lnTo>
                    <a:lnTo>
                      <a:pt x="0" y="1"/>
                    </a:lnTo>
                    <a:lnTo>
                      <a:pt x="0" y="0"/>
                    </a:lnTo>
                    <a:lnTo>
                      <a:pt x="1" y="0"/>
                    </a:lnTo>
                  </a:path>
                </a:pathLst>
              </a:custGeom>
              <a:solidFill>
                <a:srgbClr val="3352B3"/>
              </a:solidFill>
              <a:ln w="12699" cap="rnd" cmpd="sng">
                <a:noFill/>
                <a:prstDash val="solid"/>
                <a:round/>
                <a:headEnd type="none" w="med" len="med"/>
                <a:tailEnd type="none" w="med" len="med"/>
              </a:ln>
              <a:effectLst/>
            </p:spPr>
            <p:txBody>
              <a:bodyPr/>
              <a:lstStyle/>
              <a:p>
                <a:pPr>
                  <a:defRPr/>
                </a:pPr>
                <a:endParaRPr lang="sr-Latn-CS"/>
              </a:p>
            </p:txBody>
          </p:sp>
          <p:sp>
            <p:nvSpPr>
              <p:cNvPr id="1040" name="Freeform 16"/>
              <p:cNvSpPr>
                <a:spLocks/>
              </p:cNvSpPr>
              <p:nvPr/>
            </p:nvSpPr>
            <p:spPr bwMode="auto">
              <a:xfrm>
                <a:off x="710" y="463"/>
                <a:ext cx="2" cy="2"/>
              </a:xfrm>
              <a:custGeom>
                <a:avLst/>
                <a:gdLst/>
                <a:ahLst/>
                <a:cxnLst>
                  <a:cxn ang="0">
                    <a:pos x="1" y="0"/>
                  </a:cxn>
                  <a:cxn ang="0">
                    <a:pos x="1" y="1"/>
                  </a:cxn>
                  <a:cxn ang="0">
                    <a:pos x="0" y="1"/>
                  </a:cxn>
                  <a:cxn ang="0">
                    <a:pos x="0" y="0"/>
                  </a:cxn>
                  <a:cxn ang="0">
                    <a:pos x="1" y="0"/>
                  </a:cxn>
                </a:cxnLst>
                <a:rect l="0" t="0" r="r" b="b"/>
                <a:pathLst>
                  <a:path w="2" h="2">
                    <a:moveTo>
                      <a:pt x="1" y="0"/>
                    </a:moveTo>
                    <a:lnTo>
                      <a:pt x="1" y="1"/>
                    </a:lnTo>
                    <a:lnTo>
                      <a:pt x="0" y="1"/>
                    </a:lnTo>
                    <a:lnTo>
                      <a:pt x="0" y="0"/>
                    </a:lnTo>
                    <a:lnTo>
                      <a:pt x="1" y="0"/>
                    </a:lnTo>
                  </a:path>
                </a:pathLst>
              </a:custGeom>
              <a:solidFill>
                <a:srgbClr val="1F3EA9"/>
              </a:solidFill>
              <a:ln w="12699" cap="rnd" cmpd="sng">
                <a:noFill/>
                <a:prstDash val="solid"/>
                <a:round/>
                <a:headEnd type="none" w="med" len="med"/>
                <a:tailEnd type="none" w="med" len="med"/>
              </a:ln>
              <a:effectLst/>
            </p:spPr>
            <p:txBody>
              <a:bodyPr/>
              <a:lstStyle/>
              <a:p>
                <a:pPr>
                  <a:defRPr/>
                </a:pPr>
                <a:endParaRPr lang="sr-Latn-CS"/>
              </a:p>
            </p:txBody>
          </p:sp>
          <p:sp>
            <p:nvSpPr>
              <p:cNvPr id="1041" name="Freeform 17"/>
              <p:cNvSpPr>
                <a:spLocks/>
              </p:cNvSpPr>
              <p:nvPr/>
            </p:nvSpPr>
            <p:spPr bwMode="auto">
              <a:xfrm>
                <a:off x="717" y="463"/>
                <a:ext cx="1" cy="2"/>
              </a:xfrm>
              <a:custGeom>
                <a:avLst/>
                <a:gdLst/>
                <a:ahLst/>
                <a:cxnLst>
                  <a:cxn ang="0">
                    <a:pos x="0" y="0"/>
                  </a:cxn>
                  <a:cxn ang="0">
                    <a:pos x="0" y="1"/>
                  </a:cxn>
                  <a:cxn ang="0">
                    <a:pos x="0" y="1"/>
                  </a:cxn>
                  <a:cxn ang="0">
                    <a:pos x="0" y="0"/>
                  </a:cxn>
                  <a:cxn ang="0">
                    <a:pos x="0" y="0"/>
                  </a:cxn>
                </a:cxnLst>
                <a:rect l="0" t="0" r="r" b="b"/>
                <a:pathLst>
                  <a:path w="1" h="2">
                    <a:moveTo>
                      <a:pt x="0" y="0"/>
                    </a:moveTo>
                    <a:lnTo>
                      <a:pt x="0" y="1"/>
                    </a:lnTo>
                    <a:lnTo>
                      <a:pt x="0" y="1"/>
                    </a:lnTo>
                    <a:lnTo>
                      <a:pt x="0" y="0"/>
                    </a:lnTo>
                    <a:lnTo>
                      <a:pt x="0" y="0"/>
                    </a:lnTo>
                  </a:path>
                </a:pathLst>
              </a:custGeom>
              <a:solidFill>
                <a:srgbClr val="00279C"/>
              </a:solidFill>
              <a:ln w="12699" cap="rnd" cmpd="sng">
                <a:noFill/>
                <a:prstDash val="solid"/>
                <a:round/>
                <a:headEnd type="none" w="med" len="med"/>
                <a:tailEnd type="none" w="med" len="med"/>
              </a:ln>
              <a:effectLst/>
            </p:spPr>
            <p:txBody>
              <a:bodyPr/>
              <a:lstStyle/>
              <a:p>
                <a:pPr>
                  <a:defRPr/>
                </a:pPr>
                <a:endParaRPr lang="sr-Latn-CS"/>
              </a:p>
            </p:txBody>
          </p:sp>
          <p:sp>
            <p:nvSpPr>
              <p:cNvPr id="1042" name="Freeform 18"/>
              <p:cNvSpPr>
                <a:spLocks/>
              </p:cNvSpPr>
              <p:nvPr/>
            </p:nvSpPr>
            <p:spPr bwMode="auto">
              <a:xfrm>
                <a:off x="485" y="237"/>
                <a:ext cx="366" cy="450"/>
              </a:xfrm>
              <a:custGeom>
                <a:avLst/>
                <a:gdLst/>
                <a:ahLst/>
                <a:cxnLst>
                  <a:cxn ang="0">
                    <a:pos x="0" y="114"/>
                  </a:cxn>
                  <a:cxn ang="0">
                    <a:pos x="170" y="201"/>
                  </a:cxn>
                  <a:cxn ang="0">
                    <a:pos x="183" y="0"/>
                  </a:cxn>
                  <a:cxn ang="0">
                    <a:pos x="195" y="201"/>
                  </a:cxn>
                  <a:cxn ang="0">
                    <a:pos x="364" y="112"/>
                  </a:cxn>
                  <a:cxn ang="0">
                    <a:pos x="207" y="225"/>
                  </a:cxn>
                  <a:cxn ang="0">
                    <a:pos x="365" y="337"/>
                  </a:cxn>
                  <a:cxn ang="0">
                    <a:pos x="195" y="248"/>
                  </a:cxn>
                  <a:cxn ang="0">
                    <a:pos x="183" y="449"/>
                  </a:cxn>
                  <a:cxn ang="0">
                    <a:pos x="170" y="248"/>
                  </a:cxn>
                  <a:cxn ang="0">
                    <a:pos x="0" y="337"/>
                  </a:cxn>
                  <a:cxn ang="0">
                    <a:pos x="158" y="225"/>
                  </a:cxn>
                  <a:cxn ang="0">
                    <a:pos x="0" y="114"/>
                  </a:cxn>
                </a:cxnLst>
                <a:rect l="0" t="0" r="r" b="b"/>
                <a:pathLst>
                  <a:path w="366" h="450">
                    <a:moveTo>
                      <a:pt x="0" y="114"/>
                    </a:moveTo>
                    <a:lnTo>
                      <a:pt x="170" y="201"/>
                    </a:lnTo>
                    <a:lnTo>
                      <a:pt x="183" y="0"/>
                    </a:lnTo>
                    <a:lnTo>
                      <a:pt x="195" y="201"/>
                    </a:lnTo>
                    <a:lnTo>
                      <a:pt x="364" y="112"/>
                    </a:lnTo>
                    <a:lnTo>
                      <a:pt x="207" y="225"/>
                    </a:lnTo>
                    <a:lnTo>
                      <a:pt x="365" y="337"/>
                    </a:lnTo>
                    <a:lnTo>
                      <a:pt x="195" y="248"/>
                    </a:lnTo>
                    <a:lnTo>
                      <a:pt x="183" y="449"/>
                    </a:lnTo>
                    <a:lnTo>
                      <a:pt x="170" y="248"/>
                    </a:lnTo>
                    <a:lnTo>
                      <a:pt x="0" y="337"/>
                    </a:lnTo>
                    <a:lnTo>
                      <a:pt x="158" y="225"/>
                    </a:lnTo>
                    <a:lnTo>
                      <a:pt x="0" y="114"/>
                    </a:lnTo>
                  </a:path>
                </a:pathLst>
              </a:custGeom>
              <a:solidFill>
                <a:srgbClr val="00279C"/>
              </a:solidFill>
              <a:ln w="12699" cap="rnd" cmpd="sng">
                <a:noFill/>
                <a:prstDash val="solid"/>
                <a:round/>
                <a:headEnd type="none" w="med" len="med"/>
                <a:tailEnd type="none" w="med" len="med"/>
              </a:ln>
              <a:effectLst/>
            </p:spPr>
            <p:txBody>
              <a:bodyPr/>
              <a:lstStyle/>
              <a:p>
                <a:pPr>
                  <a:defRPr/>
                </a:pPr>
                <a:endParaRPr lang="sr-Latn-CS"/>
              </a:p>
            </p:txBody>
          </p:sp>
          <p:sp>
            <p:nvSpPr>
              <p:cNvPr id="1043" name="Freeform 19"/>
              <p:cNvSpPr>
                <a:spLocks/>
              </p:cNvSpPr>
              <p:nvPr/>
            </p:nvSpPr>
            <p:spPr bwMode="auto">
              <a:xfrm>
                <a:off x="291" y="117"/>
                <a:ext cx="754" cy="691"/>
              </a:xfrm>
              <a:custGeom>
                <a:avLst/>
                <a:gdLst/>
                <a:ahLst/>
                <a:cxnLst>
                  <a:cxn ang="0">
                    <a:pos x="338" y="322"/>
                  </a:cxn>
                  <a:cxn ang="0">
                    <a:pos x="188" y="0"/>
                  </a:cxn>
                  <a:cxn ang="0">
                    <a:pos x="377" y="298"/>
                  </a:cxn>
                  <a:cxn ang="0">
                    <a:pos x="563" y="0"/>
                  </a:cxn>
                  <a:cxn ang="0">
                    <a:pos x="414" y="322"/>
                  </a:cxn>
                  <a:cxn ang="0">
                    <a:pos x="753" y="345"/>
                  </a:cxn>
                  <a:cxn ang="0">
                    <a:pos x="413" y="367"/>
                  </a:cxn>
                  <a:cxn ang="0">
                    <a:pos x="566" y="690"/>
                  </a:cxn>
                  <a:cxn ang="0">
                    <a:pos x="377" y="391"/>
                  </a:cxn>
                  <a:cxn ang="0">
                    <a:pos x="188" y="690"/>
                  </a:cxn>
                  <a:cxn ang="0">
                    <a:pos x="337" y="369"/>
                  </a:cxn>
                  <a:cxn ang="0">
                    <a:pos x="0" y="345"/>
                  </a:cxn>
                  <a:cxn ang="0">
                    <a:pos x="338" y="322"/>
                  </a:cxn>
                </a:cxnLst>
                <a:rect l="0" t="0" r="r" b="b"/>
                <a:pathLst>
                  <a:path w="754" h="691">
                    <a:moveTo>
                      <a:pt x="338" y="322"/>
                    </a:moveTo>
                    <a:lnTo>
                      <a:pt x="188" y="0"/>
                    </a:lnTo>
                    <a:lnTo>
                      <a:pt x="377" y="298"/>
                    </a:lnTo>
                    <a:lnTo>
                      <a:pt x="563" y="0"/>
                    </a:lnTo>
                    <a:lnTo>
                      <a:pt x="414" y="322"/>
                    </a:lnTo>
                    <a:lnTo>
                      <a:pt x="753" y="345"/>
                    </a:lnTo>
                    <a:lnTo>
                      <a:pt x="413" y="367"/>
                    </a:lnTo>
                    <a:lnTo>
                      <a:pt x="566" y="690"/>
                    </a:lnTo>
                    <a:lnTo>
                      <a:pt x="377" y="391"/>
                    </a:lnTo>
                    <a:lnTo>
                      <a:pt x="188" y="690"/>
                    </a:lnTo>
                    <a:lnTo>
                      <a:pt x="337" y="369"/>
                    </a:lnTo>
                    <a:lnTo>
                      <a:pt x="0" y="345"/>
                    </a:lnTo>
                    <a:lnTo>
                      <a:pt x="338" y="322"/>
                    </a:lnTo>
                  </a:path>
                </a:pathLst>
              </a:custGeom>
              <a:solidFill>
                <a:srgbClr val="00279C"/>
              </a:solidFill>
              <a:ln w="12699" cap="rnd" cmpd="sng">
                <a:noFill/>
                <a:prstDash val="solid"/>
                <a:round/>
                <a:headEnd type="none" w="med" len="med"/>
                <a:tailEnd type="none" w="med" len="med"/>
              </a:ln>
              <a:effectLst/>
            </p:spPr>
            <p:txBody>
              <a:bodyPr/>
              <a:lstStyle/>
              <a:p>
                <a:pPr>
                  <a:defRPr/>
                </a:pPr>
                <a:endParaRPr lang="sr-Latn-CS"/>
              </a:p>
            </p:txBody>
          </p:sp>
          <p:sp>
            <p:nvSpPr>
              <p:cNvPr id="1044" name="Freeform 20"/>
              <p:cNvSpPr>
                <a:spLocks/>
              </p:cNvSpPr>
              <p:nvPr/>
            </p:nvSpPr>
            <p:spPr bwMode="auto">
              <a:xfrm>
                <a:off x="491" y="244"/>
                <a:ext cx="353" cy="436"/>
              </a:xfrm>
              <a:custGeom>
                <a:avLst/>
                <a:gdLst/>
                <a:ahLst/>
                <a:cxnLst>
                  <a:cxn ang="0">
                    <a:pos x="0" y="110"/>
                  </a:cxn>
                  <a:cxn ang="0">
                    <a:pos x="164" y="194"/>
                  </a:cxn>
                  <a:cxn ang="0">
                    <a:pos x="177" y="0"/>
                  </a:cxn>
                  <a:cxn ang="0">
                    <a:pos x="189" y="194"/>
                  </a:cxn>
                  <a:cxn ang="0">
                    <a:pos x="352" y="110"/>
                  </a:cxn>
                  <a:cxn ang="0">
                    <a:pos x="201" y="218"/>
                  </a:cxn>
                  <a:cxn ang="0">
                    <a:pos x="352" y="325"/>
                  </a:cxn>
                  <a:cxn ang="0">
                    <a:pos x="189" y="242"/>
                  </a:cxn>
                  <a:cxn ang="0">
                    <a:pos x="177" y="435"/>
                  </a:cxn>
                  <a:cxn ang="0">
                    <a:pos x="164" y="242"/>
                  </a:cxn>
                  <a:cxn ang="0">
                    <a:pos x="0" y="327"/>
                  </a:cxn>
                  <a:cxn ang="0">
                    <a:pos x="152" y="218"/>
                  </a:cxn>
                  <a:cxn ang="0">
                    <a:pos x="0" y="110"/>
                  </a:cxn>
                </a:cxnLst>
                <a:rect l="0" t="0" r="r" b="b"/>
                <a:pathLst>
                  <a:path w="353" h="436">
                    <a:moveTo>
                      <a:pt x="0" y="110"/>
                    </a:moveTo>
                    <a:lnTo>
                      <a:pt x="164" y="194"/>
                    </a:lnTo>
                    <a:lnTo>
                      <a:pt x="177" y="0"/>
                    </a:lnTo>
                    <a:lnTo>
                      <a:pt x="189" y="194"/>
                    </a:lnTo>
                    <a:lnTo>
                      <a:pt x="352" y="110"/>
                    </a:lnTo>
                    <a:lnTo>
                      <a:pt x="201" y="218"/>
                    </a:lnTo>
                    <a:lnTo>
                      <a:pt x="352" y="325"/>
                    </a:lnTo>
                    <a:lnTo>
                      <a:pt x="189" y="242"/>
                    </a:lnTo>
                    <a:lnTo>
                      <a:pt x="177" y="435"/>
                    </a:lnTo>
                    <a:lnTo>
                      <a:pt x="164" y="242"/>
                    </a:lnTo>
                    <a:lnTo>
                      <a:pt x="0" y="327"/>
                    </a:lnTo>
                    <a:lnTo>
                      <a:pt x="152" y="218"/>
                    </a:lnTo>
                    <a:lnTo>
                      <a:pt x="0" y="110"/>
                    </a:lnTo>
                  </a:path>
                </a:pathLst>
              </a:custGeom>
              <a:solidFill>
                <a:srgbClr val="0B2B9E"/>
              </a:solidFill>
              <a:ln w="12699" cap="rnd" cmpd="sng">
                <a:noFill/>
                <a:prstDash val="solid"/>
                <a:round/>
                <a:headEnd type="none" w="med" len="med"/>
                <a:tailEnd type="none" w="med" len="med"/>
              </a:ln>
              <a:effectLst/>
            </p:spPr>
            <p:txBody>
              <a:bodyPr/>
              <a:lstStyle/>
              <a:p>
                <a:pPr>
                  <a:defRPr/>
                </a:pPr>
                <a:endParaRPr lang="sr-Latn-CS"/>
              </a:p>
            </p:txBody>
          </p:sp>
          <p:sp>
            <p:nvSpPr>
              <p:cNvPr id="1045" name="Freeform 21"/>
              <p:cNvSpPr>
                <a:spLocks/>
              </p:cNvSpPr>
              <p:nvPr/>
            </p:nvSpPr>
            <p:spPr bwMode="auto">
              <a:xfrm>
                <a:off x="305" y="130"/>
                <a:ext cx="725" cy="665"/>
              </a:xfrm>
              <a:custGeom>
                <a:avLst/>
                <a:gdLst/>
                <a:ahLst/>
                <a:cxnLst>
                  <a:cxn ang="0">
                    <a:pos x="324" y="309"/>
                  </a:cxn>
                  <a:cxn ang="0">
                    <a:pos x="182" y="0"/>
                  </a:cxn>
                  <a:cxn ang="0">
                    <a:pos x="363" y="285"/>
                  </a:cxn>
                  <a:cxn ang="0">
                    <a:pos x="543" y="0"/>
                  </a:cxn>
                  <a:cxn ang="0">
                    <a:pos x="400" y="309"/>
                  </a:cxn>
                  <a:cxn ang="0">
                    <a:pos x="724" y="332"/>
                  </a:cxn>
                  <a:cxn ang="0">
                    <a:pos x="399" y="354"/>
                  </a:cxn>
                  <a:cxn ang="0">
                    <a:pos x="543" y="663"/>
                  </a:cxn>
                  <a:cxn ang="0">
                    <a:pos x="363" y="378"/>
                  </a:cxn>
                  <a:cxn ang="0">
                    <a:pos x="182" y="664"/>
                  </a:cxn>
                  <a:cxn ang="0">
                    <a:pos x="323" y="356"/>
                  </a:cxn>
                  <a:cxn ang="0">
                    <a:pos x="0" y="332"/>
                  </a:cxn>
                  <a:cxn ang="0">
                    <a:pos x="324" y="309"/>
                  </a:cxn>
                </a:cxnLst>
                <a:rect l="0" t="0" r="r" b="b"/>
                <a:pathLst>
                  <a:path w="725" h="665">
                    <a:moveTo>
                      <a:pt x="324" y="309"/>
                    </a:moveTo>
                    <a:lnTo>
                      <a:pt x="182" y="0"/>
                    </a:lnTo>
                    <a:lnTo>
                      <a:pt x="363" y="285"/>
                    </a:lnTo>
                    <a:lnTo>
                      <a:pt x="543" y="0"/>
                    </a:lnTo>
                    <a:lnTo>
                      <a:pt x="400" y="309"/>
                    </a:lnTo>
                    <a:lnTo>
                      <a:pt x="724" y="332"/>
                    </a:lnTo>
                    <a:lnTo>
                      <a:pt x="399" y="354"/>
                    </a:lnTo>
                    <a:lnTo>
                      <a:pt x="543" y="663"/>
                    </a:lnTo>
                    <a:lnTo>
                      <a:pt x="363" y="378"/>
                    </a:lnTo>
                    <a:lnTo>
                      <a:pt x="182" y="664"/>
                    </a:lnTo>
                    <a:lnTo>
                      <a:pt x="323" y="356"/>
                    </a:lnTo>
                    <a:lnTo>
                      <a:pt x="0" y="332"/>
                    </a:lnTo>
                    <a:lnTo>
                      <a:pt x="324" y="309"/>
                    </a:lnTo>
                  </a:path>
                </a:pathLst>
              </a:custGeom>
              <a:solidFill>
                <a:srgbClr val="0B2B9E"/>
              </a:solidFill>
              <a:ln w="12699" cap="rnd" cmpd="sng">
                <a:noFill/>
                <a:prstDash val="solid"/>
                <a:round/>
                <a:headEnd type="none" w="med" len="med"/>
                <a:tailEnd type="none" w="med" len="med"/>
              </a:ln>
              <a:effectLst/>
            </p:spPr>
            <p:txBody>
              <a:bodyPr/>
              <a:lstStyle/>
              <a:p>
                <a:pPr>
                  <a:defRPr/>
                </a:pPr>
                <a:endParaRPr lang="sr-Latn-CS"/>
              </a:p>
            </p:txBody>
          </p:sp>
          <p:sp>
            <p:nvSpPr>
              <p:cNvPr id="1046" name="Freeform 22"/>
              <p:cNvSpPr>
                <a:spLocks/>
              </p:cNvSpPr>
              <p:nvPr/>
            </p:nvSpPr>
            <p:spPr bwMode="auto">
              <a:xfrm>
                <a:off x="497" y="252"/>
                <a:ext cx="341" cy="421"/>
              </a:xfrm>
              <a:custGeom>
                <a:avLst/>
                <a:gdLst/>
                <a:ahLst/>
                <a:cxnLst>
                  <a:cxn ang="0">
                    <a:pos x="0" y="106"/>
                  </a:cxn>
                  <a:cxn ang="0">
                    <a:pos x="158" y="186"/>
                  </a:cxn>
                  <a:cxn ang="0">
                    <a:pos x="171" y="0"/>
                  </a:cxn>
                  <a:cxn ang="0">
                    <a:pos x="183" y="186"/>
                  </a:cxn>
                  <a:cxn ang="0">
                    <a:pos x="340" y="106"/>
                  </a:cxn>
                  <a:cxn ang="0">
                    <a:pos x="195" y="210"/>
                  </a:cxn>
                  <a:cxn ang="0">
                    <a:pos x="340" y="315"/>
                  </a:cxn>
                  <a:cxn ang="0">
                    <a:pos x="183" y="234"/>
                  </a:cxn>
                  <a:cxn ang="0">
                    <a:pos x="171" y="420"/>
                  </a:cxn>
                  <a:cxn ang="0">
                    <a:pos x="158" y="234"/>
                  </a:cxn>
                  <a:cxn ang="0">
                    <a:pos x="0" y="315"/>
                  </a:cxn>
                  <a:cxn ang="0">
                    <a:pos x="146" y="210"/>
                  </a:cxn>
                  <a:cxn ang="0">
                    <a:pos x="0" y="106"/>
                  </a:cxn>
                </a:cxnLst>
                <a:rect l="0" t="0" r="r" b="b"/>
                <a:pathLst>
                  <a:path w="341" h="421">
                    <a:moveTo>
                      <a:pt x="0" y="106"/>
                    </a:moveTo>
                    <a:lnTo>
                      <a:pt x="158" y="186"/>
                    </a:lnTo>
                    <a:lnTo>
                      <a:pt x="171" y="0"/>
                    </a:lnTo>
                    <a:lnTo>
                      <a:pt x="183" y="186"/>
                    </a:lnTo>
                    <a:lnTo>
                      <a:pt x="340" y="106"/>
                    </a:lnTo>
                    <a:lnTo>
                      <a:pt x="195" y="210"/>
                    </a:lnTo>
                    <a:lnTo>
                      <a:pt x="340" y="315"/>
                    </a:lnTo>
                    <a:lnTo>
                      <a:pt x="183" y="234"/>
                    </a:lnTo>
                    <a:lnTo>
                      <a:pt x="171" y="420"/>
                    </a:lnTo>
                    <a:lnTo>
                      <a:pt x="158" y="234"/>
                    </a:lnTo>
                    <a:lnTo>
                      <a:pt x="0" y="315"/>
                    </a:lnTo>
                    <a:lnTo>
                      <a:pt x="146" y="210"/>
                    </a:lnTo>
                    <a:lnTo>
                      <a:pt x="0" y="106"/>
                    </a:lnTo>
                  </a:path>
                </a:pathLst>
              </a:custGeom>
              <a:solidFill>
                <a:srgbClr val="102FA1"/>
              </a:solidFill>
              <a:ln w="12699" cap="rnd" cmpd="sng">
                <a:noFill/>
                <a:prstDash val="solid"/>
                <a:round/>
                <a:headEnd type="none" w="med" len="med"/>
                <a:tailEnd type="none" w="med" len="med"/>
              </a:ln>
              <a:effectLst/>
            </p:spPr>
            <p:txBody>
              <a:bodyPr/>
              <a:lstStyle/>
              <a:p>
                <a:pPr>
                  <a:defRPr/>
                </a:pPr>
                <a:endParaRPr lang="sr-Latn-CS"/>
              </a:p>
            </p:txBody>
          </p:sp>
          <p:sp>
            <p:nvSpPr>
              <p:cNvPr id="1047" name="Freeform 23"/>
              <p:cNvSpPr>
                <a:spLocks/>
              </p:cNvSpPr>
              <p:nvPr/>
            </p:nvSpPr>
            <p:spPr bwMode="auto">
              <a:xfrm>
                <a:off x="319" y="143"/>
                <a:ext cx="697" cy="638"/>
              </a:xfrm>
              <a:custGeom>
                <a:avLst/>
                <a:gdLst/>
                <a:ahLst/>
                <a:cxnLst>
                  <a:cxn ang="0">
                    <a:pos x="310" y="296"/>
                  </a:cxn>
                  <a:cxn ang="0">
                    <a:pos x="176" y="0"/>
                  </a:cxn>
                  <a:cxn ang="0">
                    <a:pos x="349" y="272"/>
                  </a:cxn>
                  <a:cxn ang="0">
                    <a:pos x="522" y="0"/>
                  </a:cxn>
                  <a:cxn ang="0">
                    <a:pos x="386" y="296"/>
                  </a:cxn>
                  <a:cxn ang="0">
                    <a:pos x="696" y="319"/>
                  </a:cxn>
                  <a:cxn ang="0">
                    <a:pos x="385" y="341"/>
                  </a:cxn>
                  <a:cxn ang="0">
                    <a:pos x="522" y="637"/>
                  </a:cxn>
                  <a:cxn ang="0">
                    <a:pos x="349" y="365"/>
                  </a:cxn>
                  <a:cxn ang="0">
                    <a:pos x="176" y="637"/>
                  </a:cxn>
                  <a:cxn ang="0">
                    <a:pos x="310" y="342"/>
                  </a:cxn>
                  <a:cxn ang="0">
                    <a:pos x="0" y="319"/>
                  </a:cxn>
                  <a:cxn ang="0">
                    <a:pos x="310" y="296"/>
                  </a:cxn>
                </a:cxnLst>
                <a:rect l="0" t="0" r="r" b="b"/>
                <a:pathLst>
                  <a:path w="697" h="638">
                    <a:moveTo>
                      <a:pt x="310" y="296"/>
                    </a:moveTo>
                    <a:lnTo>
                      <a:pt x="176" y="0"/>
                    </a:lnTo>
                    <a:lnTo>
                      <a:pt x="349" y="272"/>
                    </a:lnTo>
                    <a:lnTo>
                      <a:pt x="522" y="0"/>
                    </a:lnTo>
                    <a:lnTo>
                      <a:pt x="386" y="296"/>
                    </a:lnTo>
                    <a:lnTo>
                      <a:pt x="696" y="319"/>
                    </a:lnTo>
                    <a:lnTo>
                      <a:pt x="385" y="341"/>
                    </a:lnTo>
                    <a:lnTo>
                      <a:pt x="522" y="637"/>
                    </a:lnTo>
                    <a:lnTo>
                      <a:pt x="349" y="365"/>
                    </a:lnTo>
                    <a:lnTo>
                      <a:pt x="176" y="637"/>
                    </a:lnTo>
                    <a:lnTo>
                      <a:pt x="310" y="342"/>
                    </a:lnTo>
                    <a:lnTo>
                      <a:pt x="0" y="319"/>
                    </a:lnTo>
                    <a:lnTo>
                      <a:pt x="310" y="296"/>
                    </a:lnTo>
                  </a:path>
                </a:pathLst>
              </a:custGeom>
              <a:solidFill>
                <a:srgbClr val="102FA1"/>
              </a:solidFill>
              <a:ln w="12699" cap="rnd" cmpd="sng">
                <a:noFill/>
                <a:prstDash val="solid"/>
                <a:round/>
                <a:headEnd type="none" w="med" len="med"/>
                <a:tailEnd type="none" w="med" len="med"/>
              </a:ln>
              <a:effectLst/>
            </p:spPr>
            <p:txBody>
              <a:bodyPr/>
              <a:lstStyle/>
              <a:p>
                <a:pPr>
                  <a:defRPr/>
                </a:pPr>
                <a:endParaRPr lang="sr-Latn-CS"/>
              </a:p>
            </p:txBody>
          </p:sp>
          <p:sp>
            <p:nvSpPr>
              <p:cNvPr id="1048" name="Freeform 24"/>
              <p:cNvSpPr>
                <a:spLocks/>
              </p:cNvSpPr>
              <p:nvPr/>
            </p:nvSpPr>
            <p:spPr bwMode="auto">
              <a:xfrm>
                <a:off x="503" y="259"/>
                <a:ext cx="329" cy="406"/>
              </a:xfrm>
              <a:custGeom>
                <a:avLst/>
                <a:gdLst/>
                <a:ahLst/>
                <a:cxnLst>
                  <a:cxn ang="0">
                    <a:pos x="0" y="103"/>
                  </a:cxn>
                  <a:cxn ang="0">
                    <a:pos x="152" y="179"/>
                  </a:cxn>
                  <a:cxn ang="0">
                    <a:pos x="165" y="0"/>
                  </a:cxn>
                  <a:cxn ang="0">
                    <a:pos x="177" y="179"/>
                  </a:cxn>
                  <a:cxn ang="0">
                    <a:pos x="328" y="101"/>
                  </a:cxn>
                  <a:cxn ang="0">
                    <a:pos x="189" y="203"/>
                  </a:cxn>
                  <a:cxn ang="0">
                    <a:pos x="328" y="304"/>
                  </a:cxn>
                  <a:cxn ang="0">
                    <a:pos x="177" y="227"/>
                  </a:cxn>
                  <a:cxn ang="0">
                    <a:pos x="165" y="405"/>
                  </a:cxn>
                  <a:cxn ang="0">
                    <a:pos x="152" y="227"/>
                  </a:cxn>
                  <a:cxn ang="0">
                    <a:pos x="0" y="304"/>
                  </a:cxn>
                  <a:cxn ang="0">
                    <a:pos x="140" y="203"/>
                  </a:cxn>
                  <a:cxn ang="0">
                    <a:pos x="0" y="103"/>
                  </a:cxn>
                </a:cxnLst>
                <a:rect l="0" t="0" r="r" b="b"/>
                <a:pathLst>
                  <a:path w="329" h="406">
                    <a:moveTo>
                      <a:pt x="0" y="103"/>
                    </a:moveTo>
                    <a:lnTo>
                      <a:pt x="152" y="179"/>
                    </a:lnTo>
                    <a:lnTo>
                      <a:pt x="165" y="0"/>
                    </a:lnTo>
                    <a:lnTo>
                      <a:pt x="177" y="179"/>
                    </a:lnTo>
                    <a:lnTo>
                      <a:pt x="328" y="101"/>
                    </a:lnTo>
                    <a:lnTo>
                      <a:pt x="189" y="203"/>
                    </a:lnTo>
                    <a:lnTo>
                      <a:pt x="328" y="304"/>
                    </a:lnTo>
                    <a:lnTo>
                      <a:pt x="177" y="227"/>
                    </a:lnTo>
                    <a:lnTo>
                      <a:pt x="165" y="405"/>
                    </a:lnTo>
                    <a:lnTo>
                      <a:pt x="152" y="227"/>
                    </a:lnTo>
                    <a:lnTo>
                      <a:pt x="0" y="304"/>
                    </a:lnTo>
                    <a:lnTo>
                      <a:pt x="140" y="203"/>
                    </a:lnTo>
                    <a:lnTo>
                      <a:pt x="0" y="103"/>
                    </a:lnTo>
                  </a:path>
                </a:pathLst>
              </a:custGeom>
              <a:solidFill>
                <a:srgbClr val="1534A3"/>
              </a:solidFill>
              <a:ln w="12699" cap="rnd" cmpd="sng">
                <a:noFill/>
                <a:prstDash val="solid"/>
                <a:round/>
                <a:headEnd type="none" w="med" len="med"/>
                <a:tailEnd type="none" w="med" len="med"/>
              </a:ln>
              <a:effectLst/>
            </p:spPr>
            <p:txBody>
              <a:bodyPr/>
              <a:lstStyle/>
              <a:p>
                <a:pPr>
                  <a:defRPr/>
                </a:pPr>
                <a:endParaRPr lang="sr-Latn-CS"/>
              </a:p>
            </p:txBody>
          </p:sp>
          <p:sp>
            <p:nvSpPr>
              <p:cNvPr id="1049" name="Freeform 25"/>
              <p:cNvSpPr>
                <a:spLocks/>
              </p:cNvSpPr>
              <p:nvPr/>
            </p:nvSpPr>
            <p:spPr bwMode="auto">
              <a:xfrm>
                <a:off x="334" y="156"/>
                <a:ext cx="668" cy="612"/>
              </a:xfrm>
              <a:custGeom>
                <a:avLst/>
                <a:gdLst/>
                <a:ahLst/>
                <a:cxnLst>
                  <a:cxn ang="0">
                    <a:pos x="295" y="283"/>
                  </a:cxn>
                  <a:cxn ang="0">
                    <a:pos x="168" y="0"/>
                  </a:cxn>
                  <a:cxn ang="0">
                    <a:pos x="334" y="259"/>
                  </a:cxn>
                  <a:cxn ang="0">
                    <a:pos x="499" y="0"/>
                  </a:cxn>
                  <a:cxn ang="0">
                    <a:pos x="371" y="283"/>
                  </a:cxn>
                  <a:cxn ang="0">
                    <a:pos x="667" y="306"/>
                  </a:cxn>
                  <a:cxn ang="0">
                    <a:pos x="370" y="328"/>
                  </a:cxn>
                  <a:cxn ang="0">
                    <a:pos x="499" y="611"/>
                  </a:cxn>
                  <a:cxn ang="0">
                    <a:pos x="334" y="352"/>
                  </a:cxn>
                  <a:cxn ang="0">
                    <a:pos x="168" y="611"/>
                  </a:cxn>
                  <a:cxn ang="0">
                    <a:pos x="294" y="330"/>
                  </a:cxn>
                  <a:cxn ang="0">
                    <a:pos x="0" y="306"/>
                  </a:cxn>
                  <a:cxn ang="0">
                    <a:pos x="295" y="283"/>
                  </a:cxn>
                </a:cxnLst>
                <a:rect l="0" t="0" r="r" b="b"/>
                <a:pathLst>
                  <a:path w="668" h="612">
                    <a:moveTo>
                      <a:pt x="295" y="283"/>
                    </a:moveTo>
                    <a:lnTo>
                      <a:pt x="168" y="0"/>
                    </a:lnTo>
                    <a:lnTo>
                      <a:pt x="334" y="259"/>
                    </a:lnTo>
                    <a:lnTo>
                      <a:pt x="499" y="0"/>
                    </a:lnTo>
                    <a:lnTo>
                      <a:pt x="371" y="283"/>
                    </a:lnTo>
                    <a:lnTo>
                      <a:pt x="667" y="306"/>
                    </a:lnTo>
                    <a:lnTo>
                      <a:pt x="370" y="328"/>
                    </a:lnTo>
                    <a:lnTo>
                      <a:pt x="499" y="611"/>
                    </a:lnTo>
                    <a:lnTo>
                      <a:pt x="334" y="352"/>
                    </a:lnTo>
                    <a:lnTo>
                      <a:pt x="168" y="611"/>
                    </a:lnTo>
                    <a:lnTo>
                      <a:pt x="294" y="330"/>
                    </a:lnTo>
                    <a:lnTo>
                      <a:pt x="0" y="306"/>
                    </a:lnTo>
                    <a:lnTo>
                      <a:pt x="295" y="283"/>
                    </a:lnTo>
                  </a:path>
                </a:pathLst>
              </a:custGeom>
              <a:solidFill>
                <a:srgbClr val="1534A3"/>
              </a:solidFill>
              <a:ln w="12699" cap="rnd" cmpd="sng">
                <a:noFill/>
                <a:prstDash val="solid"/>
                <a:round/>
                <a:headEnd type="none" w="med" len="med"/>
                <a:tailEnd type="none" w="med" len="med"/>
              </a:ln>
              <a:effectLst/>
            </p:spPr>
            <p:txBody>
              <a:bodyPr/>
              <a:lstStyle/>
              <a:p>
                <a:pPr>
                  <a:defRPr/>
                </a:pPr>
                <a:endParaRPr lang="sr-Latn-CS"/>
              </a:p>
            </p:txBody>
          </p:sp>
          <p:sp>
            <p:nvSpPr>
              <p:cNvPr id="1050" name="Freeform 26"/>
              <p:cNvSpPr>
                <a:spLocks/>
              </p:cNvSpPr>
              <p:nvPr/>
            </p:nvSpPr>
            <p:spPr bwMode="auto">
              <a:xfrm>
                <a:off x="509" y="266"/>
                <a:ext cx="318" cy="392"/>
              </a:xfrm>
              <a:custGeom>
                <a:avLst/>
                <a:gdLst/>
                <a:ahLst/>
                <a:cxnLst>
                  <a:cxn ang="0">
                    <a:pos x="0" y="99"/>
                  </a:cxn>
                  <a:cxn ang="0">
                    <a:pos x="146" y="172"/>
                  </a:cxn>
                  <a:cxn ang="0">
                    <a:pos x="159" y="0"/>
                  </a:cxn>
                  <a:cxn ang="0">
                    <a:pos x="171" y="172"/>
                  </a:cxn>
                  <a:cxn ang="0">
                    <a:pos x="317" y="99"/>
                  </a:cxn>
                  <a:cxn ang="0">
                    <a:pos x="183" y="196"/>
                  </a:cxn>
                  <a:cxn ang="0">
                    <a:pos x="317" y="292"/>
                  </a:cxn>
                  <a:cxn ang="0">
                    <a:pos x="171" y="220"/>
                  </a:cxn>
                  <a:cxn ang="0">
                    <a:pos x="159" y="391"/>
                  </a:cxn>
                  <a:cxn ang="0">
                    <a:pos x="146" y="220"/>
                  </a:cxn>
                  <a:cxn ang="0">
                    <a:pos x="0" y="292"/>
                  </a:cxn>
                  <a:cxn ang="0">
                    <a:pos x="134" y="196"/>
                  </a:cxn>
                  <a:cxn ang="0">
                    <a:pos x="0" y="99"/>
                  </a:cxn>
                </a:cxnLst>
                <a:rect l="0" t="0" r="r" b="b"/>
                <a:pathLst>
                  <a:path w="318" h="392">
                    <a:moveTo>
                      <a:pt x="0" y="99"/>
                    </a:moveTo>
                    <a:lnTo>
                      <a:pt x="146" y="172"/>
                    </a:lnTo>
                    <a:lnTo>
                      <a:pt x="159" y="0"/>
                    </a:lnTo>
                    <a:lnTo>
                      <a:pt x="171" y="172"/>
                    </a:lnTo>
                    <a:lnTo>
                      <a:pt x="317" y="99"/>
                    </a:lnTo>
                    <a:lnTo>
                      <a:pt x="183" y="196"/>
                    </a:lnTo>
                    <a:lnTo>
                      <a:pt x="317" y="292"/>
                    </a:lnTo>
                    <a:lnTo>
                      <a:pt x="171" y="220"/>
                    </a:lnTo>
                    <a:lnTo>
                      <a:pt x="159" y="391"/>
                    </a:lnTo>
                    <a:lnTo>
                      <a:pt x="146" y="220"/>
                    </a:lnTo>
                    <a:lnTo>
                      <a:pt x="0" y="292"/>
                    </a:lnTo>
                    <a:lnTo>
                      <a:pt x="134" y="196"/>
                    </a:lnTo>
                    <a:lnTo>
                      <a:pt x="0" y="99"/>
                    </a:lnTo>
                  </a:path>
                </a:pathLst>
              </a:custGeom>
              <a:solidFill>
                <a:srgbClr val="1A39A6"/>
              </a:solidFill>
              <a:ln w="12699" cap="rnd" cmpd="sng">
                <a:noFill/>
                <a:prstDash val="solid"/>
                <a:round/>
                <a:headEnd type="none" w="med" len="med"/>
                <a:tailEnd type="none" w="med" len="med"/>
              </a:ln>
              <a:effectLst/>
            </p:spPr>
            <p:txBody>
              <a:bodyPr/>
              <a:lstStyle/>
              <a:p>
                <a:pPr>
                  <a:defRPr/>
                </a:pPr>
                <a:endParaRPr lang="sr-Latn-CS"/>
              </a:p>
            </p:txBody>
          </p:sp>
          <p:sp>
            <p:nvSpPr>
              <p:cNvPr id="1051" name="Freeform 27"/>
              <p:cNvSpPr>
                <a:spLocks/>
              </p:cNvSpPr>
              <p:nvPr/>
            </p:nvSpPr>
            <p:spPr bwMode="auto">
              <a:xfrm>
                <a:off x="348" y="169"/>
                <a:ext cx="639" cy="586"/>
              </a:xfrm>
              <a:custGeom>
                <a:avLst/>
                <a:gdLst/>
                <a:ahLst/>
                <a:cxnLst>
                  <a:cxn ang="0">
                    <a:pos x="281" y="270"/>
                  </a:cxn>
                  <a:cxn ang="0">
                    <a:pos x="161" y="0"/>
                  </a:cxn>
                  <a:cxn ang="0">
                    <a:pos x="320" y="246"/>
                  </a:cxn>
                  <a:cxn ang="0">
                    <a:pos x="479" y="0"/>
                  </a:cxn>
                  <a:cxn ang="0">
                    <a:pos x="357" y="270"/>
                  </a:cxn>
                  <a:cxn ang="0">
                    <a:pos x="638" y="293"/>
                  </a:cxn>
                  <a:cxn ang="0">
                    <a:pos x="356" y="315"/>
                  </a:cxn>
                  <a:cxn ang="0">
                    <a:pos x="479" y="585"/>
                  </a:cxn>
                  <a:cxn ang="0">
                    <a:pos x="320" y="339"/>
                  </a:cxn>
                  <a:cxn ang="0">
                    <a:pos x="161" y="585"/>
                  </a:cxn>
                  <a:cxn ang="0">
                    <a:pos x="281" y="316"/>
                  </a:cxn>
                  <a:cxn ang="0">
                    <a:pos x="0" y="293"/>
                  </a:cxn>
                  <a:cxn ang="0">
                    <a:pos x="281" y="270"/>
                  </a:cxn>
                </a:cxnLst>
                <a:rect l="0" t="0" r="r" b="b"/>
                <a:pathLst>
                  <a:path w="639" h="586">
                    <a:moveTo>
                      <a:pt x="281" y="270"/>
                    </a:moveTo>
                    <a:lnTo>
                      <a:pt x="161" y="0"/>
                    </a:lnTo>
                    <a:lnTo>
                      <a:pt x="320" y="246"/>
                    </a:lnTo>
                    <a:lnTo>
                      <a:pt x="479" y="0"/>
                    </a:lnTo>
                    <a:lnTo>
                      <a:pt x="357" y="270"/>
                    </a:lnTo>
                    <a:lnTo>
                      <a:pt x="638" y="293"/>
                    </a:lnTo>
                    <a:lnTo>
                      <a:pt x="356" y="315"/>
                    </a:lnTo>
                    <a:lnTo>
                      <a:pt x="479" y="585"/>
                    </a:lnTo>
                    <a:lnTo>
                      <a:pt x="320" y="339"/>
                    </a:lnTo>
                    <a:lnTo>
                      <a:pt x="161" y="585"/>
                    </a:lnTo>
                    <a:lnTo>
                      <a:pt x="281" y="316"/>
                    </a:lnTo>
                    <a:lnTo>
                      <a:pt x="0" y="293"/>
                    </a:lnTo>
                    <a:lnTo>
                      <a:pt x="281" y="270"/>
                    </a:lnTo>
                  </a:path>
                </a:pathLst>
              </a:custGeom>
              <a:solidFill>
                <a:srgbClr val="1A39A6"/>
              </a:solidFill>
              <a:ln w="12699" cap="rnd" cmpd="sng">
                <a:noFill/>
                <a:prstDash val="solid"/>
                <a:round/>
                <a:headEnd type="none" w="med" len="med"/>
                <a:tailEnd type="none" w="med" len="med"/>
              </a:ln>
              <a:effectLst/>
            </p:spPr>
            <p:txBody>
              <a:bodyPr/>
              <a:lstStyle/>
              <a:p>
                <a:pPr>
                  <a:defRPr/>
                </a:pPr>
                <a:endParaRPr lang="sr-Latn-CS"/>
              </a:p>
            </p:txBody>
          </p:sp>
          <p:sp>
            <p:nvSpPr>
              <p:cNvPr id="1052" name="Freeform 28"/>
              <p:cNvSpPr>
                <a:spLocks/>
              </p:cNvSpPr>
              <p:nvPr/>
            </p:nvSpPr>
            <p:spPr bwMode="auto">
              <a:xfrm>
                <a:off x="515" y="273"/>
                <a:ext cx="306" cy="378"/>
              </a:xfrm>
              <a:custGeom>
                <a:avLst/>
                <a:gdLst/>
                <a:ahLst/>
                <a:cxnLst>
                  <a:cxn ang="0">
                    <a:pos x="0" y="96"/>
                  </a:cxn>
                  <a:cxn ang="0">
                    <a:pos x="140" y="165"/>
                  </a:cxn>
                  <a:cxn ang="0">
                    <a:pos x="153" y="0"/>
                  </a:cxn>
                  <a:cxn ang="0">
                    <a:pos x="165" y="165"/>
                  </a:cxn>
                  <a:cxn ang="0">
                    <a:pos x="305" y="96"/>
                  </a:cxn>
                  <a:cxn ang="0">
                    <a:pos x="177" y="189"/>
                  </a:cxn>
                  <a:cxn ang="0">
                    <a:pos x="305" y="283"/>
                  </a:cxn>
                  <a:cxn ang="0">
                    <a:pos x="165" y="212"/>
                  </a:cxn>
                  <a:cxn ang="0">
                    <a:pos x="153" y="377"/>
                  </a:cxn>
                  <a:cxn ang="0">
                    <a:pos x="140" y="212"/>
                  </a:cxn>
                  <a:cxn ang="0">
                    <a:pos x="0" y="283"/>
                  </a:cxn>
                  <a:cxn ang="0">
                    <a:pos x="128" y="189"/>
                  </a:cxn>
                  <a:cxn ang="0">
                    <a:pos x="0" y="96"/>
                  </a:cxn>
                </a:cxnLst>
                <a:rect l="0" t="0" r="r" b="b"/>
                <a:pathLst>
                  <a:path w="306" h="378">
                    <a:moveTo>
                      <a:pt x="0" y="96"/>
                    </a:moveTo>
                    <a:lnTo>
                      <a:pt x="140" y="165"/>
                    </a:lnTo>
                    <a:lnTo>
                      <a:pt x="153" y="0"/>
                    </a:lnTo>
                    <a:lnTo>
                      <a:pt x="165" y="165"/>
                    </a:lnTo>
                    <a:lnTo>
                      <a:pt x="305" y="96"/>
                    </a:lnTo>
                    <a:lnTo>
                      <a:pt x="177" y="189"/>
                    </a:lnTo>
                    <a:lnTo>
                      <a:pt x="305" y="283"/>
                    </a:lnTo>
                    <a:lnTo>
                      <a:pt x="165" y="212"/>
                    </a:lnTo>
                    <a:lnTo>
                      <a:pt x="153" y="377"/>
                    </a:lnTo>
                    <a:lnTo>
                      <a:pt x="140" y="212"/>
                    </a:lnTo>
                    <a:lnTo>
                      <a:pt x="0" y="283"/>
                    </a:lnTo>
                    <a:lnTo>
                      <a:pt x="128" y="189"/>
                    </a:lnTo>
                    <a:lnTo>
                      <a:pt x="0" y="96"/>
                    </a:lnTo>
                  </a:path>
                </a:pathLst>
              </a:custGeom>
              <a:solidFill>
                <a:srgbClr val="1F3EA9"/>
              </a:solidFill>
              <a:ln w="12699" cap="rnd" cmpd="sng">
                <a:noFill/>
                <a:prstDash val="solid"/>
                <a:round/>
                <a:headEnd type="none" w="med" len="med"/>
                <a:tailEnd type="none" w="med" len="med"/>
              </a:ln>
              <a:effectLst/>
            </p:spPr>
            <p:txBody>
              <a:bodyPr/>
              <a:lstStyle/>
              <a:p>
                <a:pPr>
                  <a:defRPr/>
                </a:pPr>
                <a:endParaRPr lang="sr-Latn-CS"/>
              </a:p>
            </p:txBody>
          </p:sp>
          <p:sp>
            <p:nvSpPr>
              <p:cNvPr id="1053" name="Freeform 29"/>
              <p:cNvSpPr>
                <a:spLocks/>
              </p:cNvSpPr>
              <p:nvPr/>
            </p:nvSpPr>
            <p:spPr bwMode="auto">
              <a:xfrm>
                <a:off x="363" y="182"/>
                <a:ext cx="610" cy="560"/>
              </a:xfrm>
              <a:custGeom>
                <a:avLst/>
                <a:gdLst/>
                <a:ahLst/>
                <a:cxnLst>
                  <a:cxn ang="0">
                    <a:pos x="266" y="257"/>
                  </a:cxn>
                  <a:cxn ang="0">
                    <a:pos x="152" y="0"/>
                  </a:cxn>
                  <a:cxn ang="0">
                    <a:pos x="305" y="233"/>
                  </a:cxn>
                  <a:cxn ang="0">
                    <a:pos x="455" y="0"/>
                  </a:cxn>
                  <a:cxn ang="0">
                    <a:pos x="342" y="257"/>
                  </a:cxn>
                  <a:cxn ang="0">
                    <a:pos x="609" y="280"/>
                  </a:cxn>
                  <a:cxn ang="0">
                    <a:pos x="341" y="302"/>
                  </a:cxn>
                  <a:cxn ang="0">
                    <a:pos x="455" y="559"/>
                  </a:cxn>
                  <a:cxn ang="0">
                    <a:pos x="305" y="326"/>
                  </a:cxn>
                  <a:cxn ang="0">
                    <a:pos x="152" y="559"/>
                  </a:cxn>
                  <a:cxn ang="0">
                    <a:pos x="266" y="304"/>
                  </a:cxn>
                  <a:cxn ang="0">
                    <a:pos x="0" y="280"/>
                  </a:cxn>
                  <a:cxn ang="0">
                    <a:pos x="266" y="257"/>
                  </a:cxn>
                </a:cxnLst>
                <a:rect l="0" t="0" r="r" b="b"/>
                <a:pathLst>
                  <a:path w="610" h="560">
                    <a:moveTo>
                      <a:pt x="266" y="257"/>
                    </a:moveTo>
                    <a:lnTo>
                      <a:pt x="152" y="0"/>
                    </a:lnTo>
                    <a:lnTo>
                      <a:pt x="305" y="233"/>
                    </a:lnTo>
                    <a:lnTo>
                      <a:pt x="455" y="0"/>
                    </a:lnTo>
                    <a:lnTo>
                      <a:pt x="342" y="257"/>
                    </a:lnTo>
                    <a:lnTo>
                      <a:pt x="609" y="280"/>
                    </a:lnTo>
                    <a:lnTo>
                      <a:pt x="341" y="302"/>
                    </a:lnTo>
                    <a:lnTo>
                      <a:pt x="455" y="559"/>
                    </a:lnTo>
                    <a:lnTo>
                      <a:pt x="305" y="326"/>
                    </a:lnTo>
                    <a:lnTo>
                      <a:pt x="152" y="559"/>
                    </a:lnTo>
                    <a:lnTo>
                      <a:pt x="266" y="304"/>
                    </a:lnTo>
                    <a:lnTo>
                      <a:pt x="0" y="280"/>
                    </a:lnTo>
                    <a:lnTo>
                      <a:pt x="266" y="257"/>
                    </a:lnTo>
                  </a:path>
                </a:pathLst>
              </a:custGeom>
              <a:solidFill>
                <a:srgbClr val="1F3EA9"/>
              </a:solidFill>
              <a:ln w="12699" cap="rnd" cmpd="sng">
                <a:noFill/>
                <a:prstDash val="solid"/>
                <a:round/>
                <a:headEnd type="none" w="med" len="med"/>
                <a:tailEnd type="none" w="med" len="med"/>
              </a:ln>
              <a:effectLst/>
            </p:spPr>
            <p:txBody>
              <a:bodyPr/>
              <a:lstStyle/>
              <a:p>
                <a:pPr>
                  <a:defRPr/>
                </a:pPr>
                <a:endParaRPr lang="sr-Latn-CS"/>
              </a:p>
            </p:txBody>
          </p:sp>
          <p:sp>
            <p:nvSpPr>
              <p:cNvPr id="1054" name="Freeform 30"/>
              <p:cNvSpPr>
                <a:spLocks/>
              </p:cNvSpPr>
              <p:nvPr/>
            </p:nvSpPr>
            <p:spPr bwMode="auto">
              <a:xfrm>
                <a:off x="521" y="281"/>
                <a:ext cx="294" cy="363"/>
              </a:xfrm>
              <a:custGeom>
                <a:avLst/>
                <a:gdLst/>
                <a:ahLst/>
                <a:cxnLst>
                  <a:cxn ang="0">
                    <a:pos x="0" y="90"/>
                  </a:cxn>
                  <a:cxn ang="0">
                    <a:pos x="134" y="158"/>
                  </a:cxn>
                  <a:cxn ang="0">
                    <a:pos x="147" y="0"/>
                  </a:cxn>
                  <a:cxn ang="0">
                    <a:pos x="159" y="158"/>
                  </a:cxn>
                  <a:cxn ang="0">
                    <a:pos x="293" y="90"/>
                  </a:cxn>
                  <a:cxn ang="0">
                    <a:pos x="171" y="181"/>
                  </a:cxn>
                  <a:cxn ang="0">
                    <a:pos x="293" y="270"/>
                  </a:cxn>
                  <a:cxn ang="0">
                    <a:pos x="159" y="204"/>
                  </a:cxn>
                  <a:cxn ang="0">
                    <a:pos x="147" y="362"/>
                  </a:cxn>
                  <a:cxn ang="0">
                    <a:pos x="134" y="204"/>
                  </a:cxn>
                  <a:cxn ang="0">
                    <a:pos x="0" y="270"/>
                  </a:cxn>
                  <a:cxn ang="0">
                    <a:pos x="122" y="181"/>
                  </a:cxn>
                  <a:cxn ang="0">
                    <a:pos x="0" y="90"/>
                  </a:cxn>
                </a:cxnLst>
                <a:rect l="0" t="0" r="r" b="b"/>
                <a:pathLst>
                  <a:path w="294" h="363">
                    <a:moveTo>
                      <a:pt x="0" y="90"/>
                    </a:moveTo>
                    <a:lnTo>
                      <a:pt x="134" y="158"/>
                    </a:lnTo>
                    <a:lnTo>
                      <a:pt x="147" y="0"/>
                    </a:lnTo>
                    <a:lnTo>
                      <a:pt x="159" y="158"/>
                    </a:lnTo>
                    <a:lnTo>
                      <a:pt x="293" y="90"/>
                    </a:lnTo>
                    <a:lnTo>
                      <a:pt x="171" y="181"/>
                    </a:lnTo>
                    <a:lnTo>
                      <a:pt x="293" y="270"/>
                    </a:lnTo>
                    <a:lnTo>
                      <a:pt x="159" y="204"/>
                    </a:lnTo>
                    <a:lnTo>
                      <a:pt x="147" y="362"/>
                    </a:lnTo>
                    <a:lnTo>
                      <a:pt x="134" y="204"/>
                    </a:lnTo>
                    <a:lnTo>
                      <a:pt x="0" y="270"/>
                    </a:lnTo>
                    <a:lnTo>
                      <a:pt x="122" y="181"/>
                    </a:lnTo>
                    <a:lnTo>
                      <a:pt x="0" y="90"/>
                    </a:lnTo>
                  </a:path>
                </a:pathLst>
              </a:custGeom>
              <a:solidFill>
                <a:srgbClr val="2645AC"/>
              </a:solidFill>
              <a:ln w="12699" cap="rnd" cmpd="sng">
                <a:noFill/>
                <a:prstDash val="solid"/>
                <a:round/>
                <a:headEnd type="none" w="med" len="med"/>
                <a:tailEnd type="none" w="med" len="med"/>
              </a:ln>
              <a:effectLst/>
            </p:spPr>
            <p:txBody>
              <a:bodyPr/>
              <a:lstStyle/>
              <a:p>
                <a:pPr>
                  <a:defRPr/>
                </a:pPr>
                <a:endParaRPr lang="sr-Latn-CS"/>
              </a:p>
            </p:txBody>
          </p:sp>
          <p:sp>
            <p:nvSpPr>
              <p:cNvPr id="1055" name="Freeform 31"/>
              <p:cNvSpPr>
                <a:spLocks/>
              </p:cNvSpPr>
              <p:nvPr/>
            </p:nvSpPr>
            <p:spPr bwMode="auto">
              <a:xfrm>
                <a:off x="377" y="195"/>
                <a:ext cx="582" cy="534"/>
              </a:xfrm>
              <a:custGeom>
                <a:avLst/>
                <a:gdLst/>
                <a:ahLst/>
                <a:cxnLst>
                  <a:cxn ang="0">
                    <a:pos x="253" y="244"/>
                  </a:cxn>
                  <a:cxn ang="0">
                    <a:pos x="145" y="0"/>
                  </a:cxn>
                  <a:cxn ang="0">
                    <a:pos x="291" y="220"/>
                  </a:cxn>
                  <a:cxn ang="0">
                    <a:pos x="436" y="0"/>
                  </a:cxn>
                  <a:cxn ang="0">
                    <a:pos x="327" y="244"/>
                  </a:cxn>
                  <a:cxn ang="0">
                    <a:pos x="581" y="267"/>
                  </a:cxn>
                  <a:cxn ang="0">
                    <a:pos x="327" y="289"/>
                  </a:cxn>
                  <a:cxn ang="0">
                    <a:pos x="436" y="533"/>
                  </a:cxn>
                  <a:cxn ang="0">
                    <a:pos x="291" y="313"/>
                  </a:cxn>
                  <a:cxn ang="0">
                    <a:pos x="145" y="533"/>
                  </a:cxn>
                  <a:cxn ang="0">
                    <a:pos x="252" y="290"/>
                  </a:cxn>
                  <a:cxn ang="0">
                    <a:pos x="0" y="267"/>
                  </a:cxn>
                  <a:cxn ang="0">
                    <a:pos x="253" y="244"/>
                  </a:cxn>
                </a:cxnLst>
                <a:rect l="0" t="0" r="r" b="b"/>
                <a:pathLst>
                  <a:path w="582" h="534">
                    <a:moveTo>
                      <a:pt x="253" y="244"/>
                    </a:moveTo>
                    <a:lnTo>
                      <a:pt x="145" y="0"/>
                    </a:lnTo>
                    <a:lnTo>
                      <a:pt x="291" y="220"/>
                    </a:lnTo>
                    <a:lnTo>
                      <a:pt x="436" y="0"/>
                    </a:lnTo>
                    <a:lnTo>
                      <a:pt x="327" y="244"/>
                    </a:lnTo>
                    <a:lnTo>
                      <a:pt x="581" y="267"/>
                    </a:lnTo>
                    <a:lnTo>
                      <a:pt x="327" y="289"/>
                    </a:lnTo>
                    <a:lnTo>
                      <a:pt x="436" y="533"/>
                    </a:lnTo>
                    <a:lnTo>
                      <a:pt x="291" y="313"/>
                    </a:lnTo>
                    <a:lnTo>
                      <a:pt x="145" y="533"/>
                    </a:lnTo>
                    <a:lnTo>
                      <a:pt x="252" y="290"/>
                    </a:lnTo>
                    <a:lnTo>
                      <a:pt x="0" y="267"/>
                    </a:lnTo>
                    <a:lnTo>
                      <a:pt x="253" y="244"/>
                    </a:lnTo>
                  </a:path>
                </a:pathLst>
              </a:custGeom>
              <a:solidFill>
                <a:srgbClr val="2645AC"/>
              </a:solidFill>
              <a:ln w="12699" cap="rnd" cmpd="sng">
                <a:noFill/>
                <a:prstDash val="solid"/>
                <a:round/>
                <a:headEnd type="none" w="med" len="med"/>
                <a:tailEnd type="none" w="med" len="med"/>
              </a:ln>
              <a:effectLst/>
            </p:spPr>
            <p:txBody>
              <a:bodyPr/>
              <a:lstStyle/>
              <a:p>
                <a:pPr>
                  <a:defRPr/>
                </a:pPr>
                <a:endParaRPr lang="sr-Latn-CS"/>
              </a:p>
            </p:txBody>
          </p:sp>
          <p:sp>
            <p:nvSpPr>
              <p:cNvPr id="1056" name="Freeform 32"/>
              <p:cNvSpPr>
                <a:spLocks/>
              </p:cNvSpPr>
              <p:nvPr/>
            </p:nvSpPr>
            <p:spPr bwMode="auto">
              <a:xfrm>
                <a:off x="527" y="288"/>
                <a:ext cx="282" cy="348"/>
              </a:xfrm>
              <a:custGeom>
                <a:avLst/>
                <a:gdLst/>
                <a:ahLst/>
                <a:cxnLst>
                  <a:cxn ang="0">
                    <a:pos x="0" y="88"/>
                  </a:cxn>
                  <a:cxn ang="0">
                    <a:pos x="128" y="151"/>
                  </a:cxn>
                  <a:cxn ang="0">
                    <a:pos x="141" y="0"/>
                  </a:cxn>
                  <a:cxn ang="0">
                    <a:pos x="153" y="151"/>
                  </a:cxn>
                  <a:cxn ang="0">
                    <a:pos x="280" y="88"/>
                  </a:cxn>
                  <a:cxn ang="0">
                    <a:pos x="165" y="174"/>
                  </a:cxn>
                  <a:cxn ang="0">
                    <a:pos x="281" y="259"/>
                  </a:cxn>
                  <a:cxn ang="0">
                    <a:pos x="153" y="197"/>
                  </a:cxn>
                  <a:cxn ang="0">
                    <a:pos x="141" y="347"/>
                  </a:cxn>
                  <a:cxn ang="0">
                    <a:pos x="128" y="197"/>
                  </a:cxn>
                  <a:cxn ang="0">
                    <a:pos x="0" y="261"/>
                  </a:cxn>
                  <a:cxn ang="0">
                    <a:pos x="116" y="174"/>
                  </a:cxn>
                  <a:cxn ang="0">
                    <a:pos x="0" y="88"/>
                  </a:cxn>
                </a:cxnLst>
                <a:rect l="0" t="0" r="r" b="b"/>
                <a:pathLst>
                  <a:path w="282" h="348">
                    <a:moveTo>
                      <a:pt x="0" y="88"/>
                    </a:moveTo>
                    <a:lnTo>
                      <a:pt x="128" y="151"/>
                    </a:lnTo>
                    <a:lnTo>
                      <a:pt x="141" y="0"/>
                    </a:lnTo>
                    <a:lnTo>
                      <a:pt x="153" y="151"/>
                    </a:lnTo>
                    <a:lnTo>
                      <a:pt x="280" y="88"/>
                    </a:lnTo>
                    <a:lnTo>
                      <a:pt x="165" y="174"/>
                    </a:lnTo>
                    <a:lnTo>
                      <a:pt x="281" y="259"/>
                    </a:lnTo>
                    <a:lnTo>
                      <a:pt x="153" y="197"/>
                    </a:lnTo>
                    <a:lnTo>
                      <a:pt x="141" y="347"/>
                    </a:lnTo>
                    <a:lnTo>
                      <a:pt x="128" y="197"/>
                    </a:lnTo>
                    <a:lnTo>
                      <a:pt x="0" y="261"/>
                    </a:lnTo>
                    <a:lnTo>
                      <a:pt x="116" y="174"/>
                    </a:lnTo>
                    <a:lnTo>
                      <a:pt x="0" y="88"/>
                    </a:lnTo>
                  </a:path>
                </a:pathLst>
              </a:custGeom>
              <a:solidFill>
                <a:srgbClr val="2C4BAF"/>
              </a:solidFill>
              <a:ln w="12699" cap="rnd" cmpd="sng">
                <a:noFill/>
                <a:prstDash val="solid"/>
                <a:round/>
                <a:headEnd type="none" w="med" len="med"/>
                <a:tailEnd type="none" w="med" len="med"/>
              </a:ln>
              <a:effectLst/>
            </p:spPr>
            <p:txBody>
              <a:bodyPr/>
              <a:lstStyle/>
              <a:p>
                <a:pPr>
                  <a:defRPr/>
                </a:pPr>
                <a:endParaRPr lang="sr-Latn-CS"/>
              </a:p>
            </p:txBody>
          </p:sp>
          <p:sp>
            <p:nvSpPr>
              <p:cNvPr id="1057" name="Freeform 33"/>
              <p:cNvSpPr>
                <a:spLocks/>
              </p:cNvSpPr>
              <p:nvPr/>
            </p:nvSpPr>
            <p:spPr bwMode="auto">
              <a:xfrm>
                <a:off x="391" y="209"/>
                <a:ext cx="553" cy="507"/>
              </a:xfrm>
              <a:custGeom>
                <a:avLst/>
                <a:gdLst/>
                <a:ahLst/>
                <a:cxnLst>
                  <a:cxn ang="0">
                    <a:pos x="239" y="230"/>
                  </a:cxn>
                  <a:cxn ang="0">
                    <a:pos x="139" y="0"/>
                  </a:cxn>
                  <a:cxn ang="0">
                    <a:pos x="277" y="206"/>
                  </a:cxn>
                  <a:cxn ang="0">
                    <a:pos x="414" y="0"/>
                  </a:cxn>
                  <a:cxn ang="0">
                    <a:pos x="313" y="230"/>
                  </a:cxn>
                  <a:cxn ang="0">
                    <a:pos x="552" y="253"/>
                  </a:cxn>
                  <a:cxn ang="0">
                    <a:pos x="312" y="275"/>
                  </a:cxn>
                  <a:cxn ang="0">
                    <a:pos x="414" y="506"/>
                  </a:cxn>
                  <a:cxn ang="0">
                    <a:pos x="277" y="299"/>
                  </a:cxn>
                  <a:cxn ang="0">
                    <a:pos x="139" y="506"/>
                  </a:cxn>
                  <a:cxn ang="0">
                    <a:pos x="238" y="277"/>
                  </a:cxn>
                  <a:cxn ang="0">
                    <a:pos x="0" y="253"/>
                  </a:cxn>
                  <a:cxn ang="0">
                    <a:pos x="239" y="230"/>
                  </a:cxn>
                </a:cxnLst>
                <a:rect l="0" t="0" r="r" b="b"/>
                <a:pathLst>
                  <a:path w="553" h="507">
                    <a:moveTo>
                      <a:pt x="239" y="230"/>
                    </a:moveTo>
                    <a:lnTo>
                      <a:pt x="139" y="0"/>
                    </a:lnTo>
                    <a:lnTo>
                      <a:pt x="277" y="206"/>
                    </a:lnTo>
                    <a:lnTo>
                      <a:pt x="414" y="0"/>
                    </a:lnTo>
                    <a:lnTo>
                      <a:pt x="313" y="230"/>
                    </a:lnTo>
                    <a:lnTo>
                      <a:pt x="552" y="253"/>
                    </a:lnTo>
                    <a:lnTo>
                      <a:pt x="312" y="275"/>
                    </a:lnTo>
                    <a:lnTo>
                      <a:pt x="414" y="506"/>
                    </a:lnTo>
                    <a:lnTo>
                      <a:pt x="277" y="299"/>
                    </a:lnTo>
                    <a:lnTo>
                      <a:pt x="139" y="506"/>
                    </a:lnTo>
                    <a:lnTo>
                      <a:pt x="238" y="277"/>
                    </a:lnTo>
                    <a:lnTo>
                      <a:pt x="0" y="253"/>
                    </a:lnTo>
                    <a:lnTo>
                      <a:pt x="239" y="230"/>
                    </a:lnTo>
                  </a:path>
                </a:pathLst>
              </a:custGeom>
              <a:solidFill>
                <a:srgbClr val="2C4BAF"/>
              </a:solidFill>
              <a:ln w="12699" cap="rnd" cmpd="sng">
                <a:noFill/>
                <a:prstDash val="solid"/>
                <a:round/>
                <a:headEnd type="none" w="med" len="med"/>
                <a:tailEnd type="none" w="med" len="med"/>
              </a:ln>
              <a:effectLst/>
            </p:spPr>
            <p:txBody>
              <a:bodyPr/>
              <a:lstStyle/>
              <a:p>
                <a:pPr>
                  <a:defRPr/>
                </a:pPr>
                <a:endParaRPr lang="sr-Latn-CS"/>
              </a:p>
            </p:txBody>
          </p:sp>
          <p:sp>
            <p:nvSpPr>
              <p:cNvPr id="1058" name="Freeform 34"/>
              <p:cNvSpPr>
                <a:spLocks/>
              </p:cNvSpPr>
              <p:nvPr/>
            </p:nvSpPr>
            <p:spPr bwMode="auto">
              <a:xfrm>
                <a:off x="533" y="296"/>
                <a:ext cx="270" cy="332"/>
              </a:xfrm>
              <a:custGeom>
                <a:avLst/>
                <a:gdLst/>
                <a:ahLst/>
                <a:cxnLst>
                  <a:cxn ang="0">
                    <a:pos x="0" y="84"/>
                  </a:cxn>
                  <a:cxn ang="0">
                    <a:pos x="122" y="143"/>
                  </a:cxn>
                  <a:cxn ang="0">
                    <a:pos x="135" y="0"/>
                  </a:cxn>
                  <a:cxn ang="0">
                    <a:pos x="147" y="143"/>
                  </a:cxn>
                  <a:cxn ang="0">
                    <a:pos x="268" y="82"/>
                  </a:cxn>
                  <a:cxn ang="0">
                    <a:pos x="159" y="166"/>
                  </a:cxn>
                  <a:cxn ang="0">
                    <a:pos x="269" y="249"/>
                  </a:cxn>
                  <a:cxn ang="0">
                    <a:pos x="147" y="189"/>
                  </a:cxn>
                  <a:cxn ang="0">
                    <a:pos x="135" y="331"/>
                  </a:cxn>
                  <a:cxn ang="0">
                    <a:pos x="122" y="189"/>
                  </a:cxn>
                  <a:cxn ang="0">
                    <a:pos x="0" y="249"/>
                  </a:cxn>
                  <a:cxn ang="0">
                    <a:pos x="110" y="166"/>
                  </a:cxn>
                  <a:cxn ang="0">
                    <a:pos x="0" y="84"/>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solidFill>
                <a:srgbClr val="3352B3"/>
              </a:solidFill>
              <a:ln w="12699" cap="rnd" cmpd="sng">
                <a:noFill/>
                <a:prstDash val="solid"/>
                <a:round/>
                <a:headEnd type="none" w="med" len="med"/>
                <a:tailEnd type="none" w="med" len="med"/>
              </a:ln>
              <a:effectLst/>
            </p:spPr>
            <p:txBody>
              <a:bodyPr/>
              <a:lstStyle/>
              <a:p>
                <a:pPr>
                  <a:defRPr/>
                </a:pPr>
                <a:endParaRPr lang="sr-Latn-CS"/>
              </a:p>
            </p:txBody>
          </p:sp>
          <p:sp>
            <p:nvSpPr>
              <p:cNvPr id="1059" name="Freeform 35"/>
              <p:cNvSpPr>
                <a:spLocks/>
              </p:cNvSpPr>
              <p:nvPr/>
            </p:nvSpPr>
            <p:spPr bwMode="auto">
              <a:xfrm>
                <a:off x="405" y="222"/>
                <a:ext cx="525" cy="480"/>
              </a:xfrm>
              <a:custGeom>
                <a:avLst/>
                <a:gdLst/>
                <a:ahLst/>
                <a:cxnLst>
                  <a:cxn ang="0">
                    <a:pos x="225" y="217"/>
                  </a:cxn>
                  <a:cxn ang="0">
                    <a:pos x="133" y="0"/>
                  </a:cxn>
                  <a:cxn ang="0">
                    <a:pos x="263" y="193"/>
                  </a:cxn>
                  <a:cxn ang="0">
                    <a:pos x="393" y="0"/>
                  </a:cxn>
                  <a:cxn ang="0">
                    <a:pos x="299" y="217"/>
                  </a:cxn>
                  <a:cxn ang="0">
                    <a:pos x="524" y="240"/>
                  </a:cxn>
                  <a:cxn ang="0">
                    <a:pos x="298" y="262"/>
                  </a:cxn>
                  <a:cxn ang="0">
                    <a:pos x="393" y="479"/>
                  </a:cxn>
                  <a:cxn ang="0">
                    <a:pos x="263" y="286"/>
                  </a:cxn>
                  <a:cxn ang="0">
                    <a:pos x="133" y="479"/>
                  </a:cxn>
                  <a:cxn ang="0">
                    <a:pos x="224" y="263"/>
                  </a:cxn>
                  <a:cxn ang="0">
                    <a:pos x="0" y="240"/>
                  </a:cxn>
                  <a:cxn ang="0">
                    <a:pos x="225" y="217"/>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solidFill>
                <a:srgbClr val="3352B3"/>
              </a:solidFill>
              <a:ln w="12699" cap="rnd" cmpd="sng">
                <a:noFill/>
                <a:prstDash val="solid"/>
                <a:round/>
                <a:headEnd type="none" w="med" len="med"/>
                <a:tailEnd type="none" w="med" len="med"/>
              </a:ln>
              <a:effectLst/>
            </p:spPr>
            <p:txBody>
              <a:bodyPr/>
              <a:lstStyle/>
              <a:p>
                <a:pPr>
                  <a:defRPr/>
                </a:pPr>
                <a:endParaRPr lang="sr-Latn-CS"/>
              </a:p>
            </p:txBody>
          </p:sp>
          <p:sp>
            <p:nvSpPr>
              <p:cNvPr id="1060" name="Freeform 36"/>
              <p:cNvSpPr>
                <a:spLocks/>
              </p:cNvSpPr>
              <p:nvPr/>
            </p:nvSpPr>
            <p:spPr bwMode="auto">
              <a:xfrm>
                <a:off x="538" y="303"/>
                <a:ext cx="259" cy="318"/>
              </a:xfrm>
              <a:custGeom>
                <a:avLst/>
                <a:gdLst/>
                <a:ahLst/>
                <a:cxnLst>
                  <a:cxn ang="0">
                    <a:pos x="0" y="80"/>
                  </a:cxn>
                  <a:cxn ang="0">
                    <a:pos x="117" y="136"/>
                  </a:cxn>
                  <a:cxn ang="0">
                    <a:pos x="129" y="0"/>
                  </a:cxn>
                  <a:cxn ang="0">
                    <a:pos x="142" y="136"/>
                  </a:cxn>
                  <a:cxn ang="0">
                    <a:pos x="258" y="80"/>
                  </a:cxn>
                  <a:cxn ang="0">
                    <a:pos x="154" y="159"/>
                  </a:cxn>
                  <a:cxn ang="0">
                    <a:pos x="258" y="239"/>
                  </a:cxn>
                  <a:cxn ang="0">
                    <a:pos x="142" y="182"/>
                  </a:cxn>
                  <a:cxn ang="0">
                    <a:pos x="130" y="317"/>
                  </a:cxn>
                  <a:cxn ang="0">
                    <a:pos x="117" y="182"/>
                  </a:cxn>
                  <a:cxn ang="0">
                    <a:pos x="0" y="239"/>
                  </a:cxn>
                  <a:cxn ang="0">
                    <a:pos x="105" y="159"/>
                  </a:cxn>
                  <a:cxn ang="0">
                    <a:pos x="0" y="80"/>
                  </a:cxn>
                </a:cxnLst>
                <a:rect l="0" t="0" r="r" b="b"/>
                <a:pathLst>
                  <a:path w="259" h="318">
                    <a:moveTo>
                      <a:pt x="0" y="80"/>
                    </a:moveTo>
                    <a:lnTo>
                      <a:pt x="117" y="136"/>
                    </a:lnTo>
                    <a:lnTo>
                      <a:pt x="129" y="0"/>
                    </a:lnTo>
                    <a:lnTo>
                      <a:pt x="142" y="136"/>
                    </a:lnTo>
                    <a:lnTo>
                      <a:pt x="258" y="80"/>
                    </a:lnTo>
                    <a:lnTo>
                      <a:pt x="154" y="159"/>
                    </a:lnTo>
                    <a:lnTo>
                      <a:pt x="258" y="239"/>
                    </a:lnTo>
                    <a:lnTo>
                      <a:pt x="142" y="182"/>
                    </a:lnTo>
                    <a:lnTo>
                      <a:pt x="130" y="317"/>
                    </a:lnTo>
                    <a:lnTo>
                      <a:pt x="117" y="182"/>
                    </a:lnTo>
                    <a:lnTo>
                      <a:pt x="0" y="239"/>
                    </a:lnTo>
                    <a:lnTo>
                      <a:pt x="105" y="159"/>
                    </a:lnTo>
                    <a:lnTo>
                      <a:pt x="0" y="80"/>
                    </a:lnTo>
                  </a:path>
                </a:pathLst>
              </a:custGeom>
              <a:solidFill>
                <a:srgbClr val="3B5BB6"/>
              </a:solidFill>
              <a:ln w="12699" cap="rnd" cmpd="sng">
                <a:noFill/>
                <a:prstDash val="solid"/>
                <a:round/>
                <a:headEnd type="none" w="med" len="med"/>
                <a:tailEnd type="none" w="med" len="med"/>
              </a:ln>
              <a:effectLst/>
            </p:spPr>
            <p:txBody>
              <a:bodyPr/>
              <a:lstStyle/>
              <a:p>
                <a:pPr>
                  <a:defRPr/>
                </a:pPr>
                <a:endParaRPr lang="sr-Latn-CS"/>
              </a:p>
            </p:txBody>
          </p:sp>
          <p:sp>
            <p:nvSpPr>
              <p:cNvPr id="1061" name="Freeform 37"/>
              <p:cNvSpPr>
                <a:spLocks/>
              </p:cNvSpPr>
              <p:nvPr/>
            </p:nvSpPr>
            <p:spPr bwMode="auto">
              <a:xfrm>
                <a:off x="420" y="235"/>
                <a:ext cx="496" cy="454"/>
              </a:xfrm>
              <a:custGeom>
                <a:avLst/>
                <a:gdLst/>
                <a:ahLst/>
                <a:cxnLst>
                  <a:cxn ang="0">
                    <a:pos x="210" y="204"/>
                  </a:cxn>
                  <a:cxn ang="0">
                    <a:pos x="125" y="1"/>
                  </a:cxn>
                  <a:cxn ang="0">
                    <a:pos x="248" y="180"/>
                  </a:cxn>
                  <a:cxn ang="0">
                    <a:pos x="369" y="0"/>
                  </a:cxn>
                  <a:cxn ang="0">
                    <a:pos x="284" y="204"/>
                  </a:cxn>
                  <a:cxn ang="0">
                    <a:pos x="495" y="227"/>
                  </a:cxn>
                  <a:cxn ang="0">
                    <a:pos x="283" y="249"/>
                  </a:cxn>
                  <a:cxn ang="0">
                    <a:pos x="370" y="453"/>
                  </a:cxn>
                  <a:cxn ang="0">
                    <a:pos x="248" y="273"/>
                  </a:cxn>
                  <a:cxn ang="0">
                    <a:pos x="125" y="453"/>
                  </a:cxn>
                  <a:cxn ang="0">
                    <a:pos x="209" y="251"/>
                  </a:cxn>
                  <a:cxn ang="0">
                    <a:pos x="0" y="227"/>
                  </a:cxn>
                  <a:cxn ang="0">
                    <a:pos x="210" y="204"/>
                  </a:cxn>
                </a:cxnLst>
                <a:rect l="0" t="0" r="r" b="b"/>
                <a:pathLst>
                  <a:path w="496" h="454">
                    <a:moveTo>
                      <a:pt x="210" y="204"/>
                    </a:moveTo>
                    <a:lnTo>
                      <a:pt x="125" y="1"/>
                    </a:lnTo>
                    <a:lnTo>
                      <a:pt x="248" y="180"/>
                    </a:lnTo>
                    <a:lnTo>
                      <a:pt x="369" y="0"/>
                    </a:lnTo>
                    <a:lnTo>
                      <a:pt x="284" y="204"/>
                    </a:lnTo>
                    <a:lnTo>
                      <a:pt x="495" y="227"/>
                    </a:lnTo>
                    <a:lnTo>
                      <a:pt x="283" y="249"/>
                    </a:lnTo>
                    <a:lnTo>
                      <a:pt x="370" y="453"/>
                    </a:lnTo>
                    <a:lnTo>
                      <a:pt x="248" y="273"/>
                    </a:lnTo>
                    <a:lnTo>
                      <a:pt x="125" y="453"/>
                    </a:lnTo>
                    <a:lnTo>
                      <a:pt x="209" y="251"/>
                    </a:lnTo>
                    <a:lnTo>
                      <a:pt x="0" y="227"/>
                    </a:lnTo>
                    <a:lnTo>
                      <a:pt x="210" y="204"/>
                    </a:lnTo>
                  </a:path>
                </a:pathLst>
              </a:custGeom>
              <a:solidFill>
                <a:srgbClr val="3B5BB6"/>
              </a:solidFill>
              <a:ln w="12699" cap="rnd" cmpd="sng">
                <a:noFill/>
                <a:prstDash val="solid"/>
                <a:round/>
                <a:headEnd type="none" w="med" len="med"/>
                <a:tailEnd type="none" w="med" len="med"/>
              </a:ln>
              <a:effectLst/>
            </p:spPr>
            <p:txBody>
              <a:bodyPr/>
              <a:lstStyle/>
              <a:p>
                <a:pPr>
                  <a:defRPr/>
                </a:pPr>
                <a:endParaRPr lang="sr-Latn-CS"/>
              </a:p>
            </p:txBody>
          </p:sp>
          <p:sp>
            <p:nvSpPr>
              <p:cNvPr id="1062" name="Freeform 38"/>
              <p:cNvSpPr>
                <a:spLocks/>
              </p:cNvSpPr>
              <p:nvPr/>
            </p:nvSpPr>
            <p:spPr bwMode="auto">
              <a:xfrm>
                <a:off x="544" y="311"/>
                <a:ext cx="247" cy="303"/>
              </a:xfrm>
              <a:custGeom>
                <a:avLst/>
                <a:gdLst/>
                <a:ahLst/>
                <a:cxnLst>
                  <a:cxn ang="0">
                    <a:pos x="0" y="76"/>
                  </a:cxn>
                  <a:cxn ang="0">
                    <a:pos x="111" y="128"/>
                  </a:cxn>
                  <a:cxn ang="0">
                    <a:pos x="124" y="0"/>
                  </a:cxn>
                  <a:cxn ang="0">
                    <a:pos x="136" y="128"/>
                  </a:cxn>
                  <a:cxn ang="0">
                    <a:pos x="246" y="76"/>
                  </a:cxn>
                  <a:cxn ang="0">
                    <a:pos x="148" y="151"/>
                  </a:cxn>
                  <a:cxn ang="0">
                    <a:pos x="246" y="227"/>
                  </a:cxn>
                  <a:cxn ang="0">
                    <a:pos x="136" y="173"/>
                  </a:cxn>
                  <a:cxn ang="0">
                    <a:pos x="124" y="302"/>
                  </a:cxn>
                  <a:cxn ang="0">
                    <a:pos x="111" y="173"/>
                  </a:cxn>
                  <a:cxn ang="0">
                    <a:pos x="0" y="227"/>
                  </a:cxn>
                  <a:cxn ang="0">
                    <a:pos x="99" y="151"/>
                  </a:cxn>
                  <a:cxn ang="0">
                    <a:pos x="0" y="76"/>
                  </a:cxn>
                </a:cxnLst>
                <a:rect l="0" t="0" r="r" b="b"/>
                <a:pathLst>
                  <a:path w="247" h="303">
                    <a:moveTo>
                      <a:pt x="0" y="76"/>
                    </a:moveTo>
                    <a:lnTo>
                      <a:pt x="111" y="128"/>
                    </a:lnTo>
                    <a:lnTo>
                      <a:pt x="124" y="0"/>
                    </a:lnTo>
                    <a:lnTo>
                      <a:pt x="136" y="128"/>
                    </a:lnTo>
                    <a:lnTo>
                      <a:pt x="246" y="76"/>
                    </a:lnTo>
                    <a:lnTo>
                      <a:pt x="148" y="151"/>
                    </a:lnTo>
                    <a:lnTo>
                      <a:pt x="246" y="227"/>
                    </a:lnTo>
                    <a:lnTo>
                      <a:pt x="136" y="173"/>
                    </a:lnTo>
                    <a:lnTo>
                      <a:pt x="124" y="302"/>
                    </a:lnTo>
                    <a:lnTo>
                      <a:pt x="111" y="173"/>
                    </a:lnTo>
                    <a:lnTo>
                      <a:pt x="0" y="227"/>
                    </a:lnTo>
                    <a:lnTo>
                      <a:pt x="99" y="151"/>
                    </a:lnTo>
                    <a:lnTo>
                      <a:pt x="0" y="76"/>
                    </a:lnTo>
                  </a:path>
                </a:pathLst>
              </a:custGeom>
              <a:solidFill>
                <a:srgbClr val="4464B9"/>
              </a:solidFill>
              <a:ln w="12699" cap="rnd" cmpd="sng">
                <a:noFill/>
                <a:prstDash val="solid"/>
                <a:round/>
                <a:headEnd type="none" w="med" len="med"/>
                <a:tailEnd type="none" w="med" len="med"/>
              </a:ln>
              <a:effectLst/>
            </p:spPr>
            <p:txBody>
              <a:bodyPr/>
              <a:lstStyle/>
              <a:p>
                <a:pPr>
                  <a:defRPr/>
                </a:pPr>
                <a:endParaRPr lang="sr-Latn-CS"/>
              </a:p>
            </p:txBody>
          </p:sp>
          <p:sp>
            <p:nvSpPr>
              <p:cNvPr id="1063" name="Freeform 39"/>
              <p:cNvSpPr>
                <a:spLocks/>
              </p:cNvSpPr>
              <p:nvPr/>
            </p:nvSpPr>
            <p:spPr bwMode="auto">
              <a:xfrm>
                <a:off x="434" y="248"/>
                <a:ext cx="467" cy="428"/>
              </a:xfrm>
              <a:custGeom>
                <a:avLst/>
                <a:gdLst/>
                <a:ahLst/>
                <a:cxnLst>
                  <a:cxn ang="0">
                    <a:pos x="196" y="191"/>
                  </a:cxn>
                  <a:cxn ang="0">
                    <a:pos x="118" y="0"/>
                  </a:cxn>
                  <a:cxn ang="0">
                    <a:pos x="234" y="167"/>
                  </a:cxn>
                  <a:cxn ang="0">
                    <a:pos x="350" y="0"/>
                  </a:cxn>
                  <a:cxn ang="0">
                    <a:pos x="270" y="191"/>
                  </a:cxn>
                  <a:cxn ang="0">
                    <a:pos x="466" y="214"/>
                  </a:cxn>
                  <a:cxn ang="0">
                    <a:pos x="269" y="236"/>
                  </a:cxn>
                  <a:cxn ang="0">
                    <a:pos x="350" y="427"/>
                  </a:cxn>
                  <a:cxn ang="0">
                    <a:pos x="234" y="260"/>
                  </a:cxn>
                  <a:cxn ang="0">
                    <a:pos x="118" y="427"/>
                  </a:cxn>
                  <a:cxn ang="0">
                    <a:pos x="195" y="237"/>
                  </a:cxn>
                  <a:cxn ang="0">
                    <a:pos x="0" y="214"/>
                  </a:cxn>
                  <a:cxn ang="0">
                    <a:pos x="196" y="191"/>
                  </a:cxn>
                </a:cxnLst>
                <a:rect l="0" t="0" r="r" b="b"/>
                <a:pathLst>
                  <a:path w="467" h="428">
                    <a:moveTo>
                      <a:pt x="196" y="191"/>
                    </a:moveTo>
                    <a:lnTo>
                      <a:pt x="118" y="0"/>
                    </a:lnTo>
                    <a:lnTo>
                      <a:pt x="234" y="167"/>
                    </a:lnTo>
                    <a:lnTo>
                      <a:pt x="350" y="0"/>
                    </a:lnTo>
                    <a:lnTo>
                      <a:pt x="270" y="191"/>
                    </a:lnTo>
                    <a:lnTo>
                      <a:pt x="466" y="214"/>
                    </a:lnTo>
                    <a:lnTo>
                      <a:pt x="269" y="236"/>
                    </a:lnTo>
                    <a:lnTo>
                      <a:pt x="350" y="427"/>
                    </a:lnTo>
                    <a:lnTo>
                      <a:pt x="234" y="260"/>
                    </a:lnTo>
                    <a:lnTo>
                      <a:pt x="118" y="427"/>
                    </a:lnTo>
                    <a:lnTo>
                      <a:pt x="195" y="237"/>
                    </a:lnTo>
                    <a:lnTo>
                      <a:pt x="0" y="214"/>
                    </a:lnTo>
                    <a:lnTo>
                      <a:pt x="196" y="191"/>
                    </a:lnTo>
                  </a:path>
                </a:pathLst>
              </a:custGeom>
              <a:solidFill>
                <a:srgbClr val="4464B9"/>
              </a:solidFill>
              <a:ln w="12699" cap="rnd" cmpd="sng">
                <a:noFill/>
                <a:prstDash val="solid"/>
                <a:round/>
                <a:headEnd type="none" w="med" len="med"/>
                <a:tailEnd type="none" w="med" len="med"/>
              </a:ln>
              <a:effectLst/>
            </p:spPr>
            <p:txBody>
              <a:bodyPr/>
              <a:lstStyle/>
              <a:p>
                <a:pPr>
                  <a:defRPr/>
                </a:pPr>
                <a:endParaRPr lang="sr-Latn-CS"/>
              </a:p>
            </p:txBody>
          </p:sp>
          <p:sp>
            <p:nvSpPr>
              <p:cNvPr id="1064" name="Freeform 40"/>
              <p:cNvSpPr>
                <a:spLocks/>
              </p:cNvSpPr>
              <p:nvPr/>
            </p:nvSpPr>
            <p:spPr bwMode="auto">
              <a:xfrm>
                <a:off x="550" y="318"/>
                <a:ext cx="235" cy="289"/>
              </a:xfrm>
              <a:custGeom>
                <a:avLst/>
                <a:gdLst/>
                <a:ahLst/>
                <a:cxnLst>
                  <a:cxn ang="0">
                    <a:pos x="0" y="71"/>
                  </a:cxn>
                  <a:cxn ang="0">
                    <a:pos x="105" y="121"/>
                  </a:cxn>
                  <a:cxn ang="0">
                    <a:pos x="118" y="0"/>
                  </a:cxn>
                  <a:cxn ang="0">
                    <a:pos x="130" y="121"/>
                  </a:cxn>
                  <a:cxn ang="0">
                    <a:pos x="234" y="71"/>
                  </a:cxn>
                  <a:cxn ang="0">
                    <a:pos x="142" y="144"/>
                  </a:cxn>
                  <a:cxn ang="0">
                    <a:pos x="234" y="215"/>
                  </a:cxn>
                  <a:cxn ang="0">
                    <a:pos x="130" y="167"/>
                  </a:cxn>
                  <a:cxn ang="0">
                    <a:pos x="118" y="288"/>
                  </a:cxn>
                  <a:cxn ang="0">
                    <a:pos x="105" y="167"/>
                  </a:cxn>
                  <a:cxn ang="0">
                    <a:pos x="0" y="217"/>
                  </a:cxn>
                  <a:cxn ang="0">
                    <a:pos x="93" y="144"/>
                  </a:cxn>
                  <a:cxn ang="0">
                    <a:pos x="0" y="71"/>
                  </a:cxn>
                </a:cxnLst>
                <a:rect l="0" t="0" r="r" b="b"/>
                <a:pathLst>
                  <a:path w="235" h="289">
                    <a:moveTo>
                      <a:pt x="0" y="71"/>
                    </a:moveTo>
                    <a:lnTo>
                      <a:pt x="105" y="121"/>
                    </a:lnTo>
                    <a:lnTo>
                      <a:pt x="118" y="0"/>
                    </a:lnTo>
                    <a:lnTo>
                      <a:pt x="130" y="121"/>
                    </a:lnTo>
                    <a:lnTo>
                      <a:pt x="234" y="71"/>
                    </a:lnTo>
                    <a:lnTo>
                      <a:pt x="142" y="144"/>
                    </a:lnTo>
                    <a:lnTo>
                      <a:pt x="234" y="215"/>
                    </a:lnTo>
                    <a:lnTo>
                      <a:pt x="130" y="167"/>
                    </a:lnTo>
                    <a:lnTo>
                      <a:pt x="118" y="288"/>
                    </a:lnTo>
                    <a:lnTo>
                      <a:pt x="105" y="167"/>
                    </a:lnTo>
                    <a:lnTo>
                      <a:pt x="0" y="217"/>
                    </a:lnTo>
                    <a:lnTo>
                      <a:pt x="93" y="144"/>
                    </a:lnTo>
                    <a:lnTo>
                      <a:pt x="0" y="71"/>
                    </a:lnTo>
                  </a:path>
                </a:pathLst>
              </a:custGeom>
              <a:solidFill>
                <a:srgbClr val="4E6EBC"/>
              </a:solidFill>
              <a:ln w="12699" cap="rnd" cmpd="sng">
                <a:noFill/>
                <a:prstDash val="solid"/>
                <a:round/>
                <a:headEnd type="none" w="med" len="med"/>
                <a:tailEnd type="none" w="med" len="med"/>
              </a:ln>
              <a:effectLst/>
            </p:spPr>
            <p:txBody>
              <a:bodyPr/>
              <a:lstStyle/>
              <a:p>
                <a:pPr>
                  <a:defRPr/>
                </a:pPr>
                <a:endParaRPr lang="sr-Latn-CS"/>
              </a:p>
            </p:txBody>
          </p:sp>
          <p:sp>
            <p:nvSpPr>
              <p:cNvPr id="1065" name="Freeform 41"/>
              <p:cNvSpPr>
                <a:spLocks/>
              </p:cNvSpPr>
              <p:nvPr/>
            </p:nvSpPr>
            <p:spPr bwMode="auto">
              <a:xfrm>
                <a:off x="448" y="262"/>
                <a:ext cx="439" cy="401"/>
              </a:xfrm>
              <a:custGeom>
                <a:avLst/>
                <a:gdLst/>
                <a:ahLst/>
                <a:cxnLst>
                  <a:cxn ang="0">
                    <a:pos x="182" y="177"/>
                  </a:cxn>
                  <a:cxn ang="0">
                    <a:pos x="111" y="0"/>
                  </a:cxn>
                  <a:cxn ang="0">
                    <a:pos x="220" y="153"/>
                  </a:cxn>
                  <a:cxn ang="0">
                    <a:pos x="329" y="0"/>
                  </a:cxn>
                  <a:cxn ang="0">
                    <a:pos x="256" y="177"/>
                  </a:cxn>
                  <a:cxn ang="0">
                    <a:pos x="438" y="200"/>
                  </a:cxn>
                  <a:cxn ang="0">
                    <a:pos x="255" y="222"/>
                  </a:cxn>
                  <a:cxn ang="0">
                    <a:pos x="329" y="400"/>
                  </a:cxn>
                  <a:cxn ang="0">
                    <a:pos x="220" y="246"/>
                  </a:cxn>
                  <a:cxn ang="0">
                    <a:pos x="111" y="400"/>
                  </a:cxn>
                  <a:cxn ang="0">
                    <a:pos x="182" y="223"/>
                  </a:cxn>
                  <a:cxn ang="0">
                    <a:pos x="0" y="200"/>
                  </a:cxn>
                  <a:cxn ang="0">
                    <a:pos x="182" y="177"/>
                  </a:cxn>
                </a:cxnLst>
                <a:rect l="0" t="0" r="r" b="b"/>
                <a:pathLst>
                  <a:path w="439" h="401">
                    <a:moveTo>
                      <a:pt x="182" y="177"/>
                    </a:moveTo>
                    <a:lnTo>
                      <a:pt x="111" y="0"/>
                    </a:lnTo>
                    <a:lnTo>
                      <a:pt x="220" y="153"/>
                    </a:lnTo>
                    <a:lnTo>
                      <a:pt x="329" y="0"/>
                    </a:lnTo>
                    <a:lnTo>
                      <a:pt x="256" y="177"/>
                    </a:lnTo>
                    <a:lnTo>
                      <a:pt x="438" y="200"/>
                    </a:lnTo>
                    <a:lnTo>
                      <a:pt x="255" y="222"/>
                    </a:lnTo>
                    <a:lnTo>
                      <a:pt x="329" y="400"/>
                    </a:lnTo>
                    <a:lnTo>
                      <a:pt x="220" y="246"/>
                    </a:lnTo>
                    <a:lnTo>
                      <a:pt x="111" y="400"/>
                    </a:lnTo>
                    <a:lnTo>
                      <a:pt x="182" y="223"/>
                    </a:lnTo>
                    <a:lnTo>
                      <a:pt x="0" y="200"/>
                    </a:lnTo>
                    <a:lnTo>
                      <a:pt x="182" y="177"/>
                    </a:lnTo>
                  </a:path>
                </a:pathLst>
              </a:custGeom>
              <a:solidFill>
                <a:srgbClr val="4E6EBC"/>
              </a:solidFill>
              <a:ln w="12699" cap="rnd" cmpd="sng">
                <a:noFill/>
                <a:prstDash val="solid"/>
                <a:round/>
                <a:headEnd type="none" w="med" len="med"/>
                <a:tailEnd type="none" w="med" len="med"/>
              </a:ln>
              <a:effectLst/>
            </p:spPr>
            <p:txBody>
              <a:bodyPr/>
              <a:lstStyle/>
              <a:p>
                <a:pPr>
                  <a:defRPr/>
                </a:pPr>
                <a:endParaRPr lang="sr-Latn-CS"/>
              </a:p>
            </p:txBody>
          </p:sp>
          <p:sp>
            <p:nvSpPr>
              <p:cNvPr id="1066" name="Freeform 42"/>
              <p:cNvSpPr>
                <a:spLocks/>
              </p:cNvSpPr>
              <p:nvPr/>
            </p:nvSpPr>
            <p:spPr bwMode="auto">
              <a:xfrm>
                <a:off x="556" y="325"/>
                <a:ext cx="223" cy="274"/>
              </a:xfrm>
              <a:custGeom>
                <a:avLst/>
                <a:gdLst/>
                <a:ahLst/>
                <a:cxnLst>
                  <a:cxn ang="0">
                    <a:pos x="0" y="69"/>
                  </a:cxn>
                  <a:cxn ang="0">
                    <a:pos x="99" y="114"/>
                  </a:cxn>
                  <a:cxn ang="0">
                    <a:pos x="112" y="0"/>
                  </a:cxn>
                  <a:cxn ang="0">
                    <a:pos x="124" y="114"/>
                  </a:cxn>
                  <a:cxn ang="0">
                    <a:pos x="222" y="69"/>
                  </a:cxn>
                  <a:cxn ang="0">
                    <a:pos x="136" y="137"/>
                  </a:cxn>
                  <a:cxn ang="0">
                    <a:pos x="222" y="206"/>
                  </a:cxn>
                  <a:cxn ang="0">
                    <a:pos x="124" y="159"/>
                  </a:cxn>
                  <a:cxn ang="0">
                    <a:pos x="112" y="273"/>
                  </a:cxn>
                  <a:cxn ang="0">
                    <a:pos x="99" y="159"/>
                  </a:cxn>
                  <a:cxn ang="0">
                    <a:pos x="0" y="206"/>
                  </a:cxn>
                  <a:cxn ang="0">
                    <a:pos x="87" y="137"/>
                  </a:cxn>
                  <a:cxn ang="0">
                    <a:pos x="0" y="69"/>
                  </a:cxn>
                </a:cxnLst>
                <a:rect l="0" t="0" r="r" b="b"/>
                <a:pathLst>
                  <a:path w="223" h="274">
                    <a:moveTo>
                      <a:pt x="0" y="69"/>
                    </a:moveTo>
                    <a:lnTo>
                      <a:pt x="99" y="114"/>
                    </a:lnTo>
                    <a:lnTo>
                      <a:pt x="112" y="0"/>
                    </a:lnTo>
                    <a:lnTo>
                      <a:pt x="124" y="114"/>
                    </a:lnTo>
                    <a:lnTo>
                      <a:pt x="222" y="69"/>
                    </a:lnTo>
                    <a:lnTo>
                      <a:pt x="136" y="137"/>
                    </a:lnTo>
                    <a:lnTo>
                      <a:pt x="222" y="206"/>
                    </a:lnTo>
                    <a:lnTo>
                      <a:pt x="124" y="159"/>
                    </a:lnTo>
                    <a:lnTo>
                      <a:pt x="112" y="273"/>
                    </a:lnTo>
                    <a:lnTo>
                      <a:pt x="99" y="159"/>
                    </a:lnTo>
                    <a:lnTo>
                      <a:pt x="0" y="206"/>
                    </a:lnTo>
                    <a:lnTo>
                      <a:pt x="87" y="137"/>
                    </a:lnTo>
                    <a:lnTo>
                      <a:pt x="0" y="69"/>
                    </a:lnTo>
                  </a:path>
                </a:pathLst>
              </a:custGeom>
              <a:solidFill>
                <a:srgbClr val="5A79C0"/>
              </a:solidFill>
              <a:ln w="12699" cap="rnd" cmpd="sng">
                <a:noFill/>
                <a:prstDash val="solid"/>
                <a:round/>
                <a:headEnd type="none" w="med" len="med"/>
                <a:tailEnd type="none" w="med" len="med"/>
              </a:ln>
              <a:effectLst/>
            </p:spPr>
            <p:txBody>
              <a:bodyPr/>
              <a:lstStyle/>
              <a:p>
                <a:pPr>
                  <a:defRPr/>
                </a:pPr>
                <a:endParaRPr lang="sr-Latn-CS"/>
              </a:p>
            </p:txBody>
          </p:sp>
          <p:sp>
            <p:nvSpPr>
              <p:cNvPr id="1067" name="Freeform 43"/>
              <p:cNvSpPr>
                <a:spLocks/>
              </p:cNvSpPr>
              <p:nvPr/>
            </p:nvSpPr>
            <p:spPr bwMode="auto">
              <a:xfrm>
                <a:off x="463" y="274"/>
                <a:ext cx="410" cy="376"/>
              </a:xfrm>
              <a:custGeom>
                <a:avLst/>
                <a:gdLst/>
                <a:ahLst/>
                <a:cxnLst>
                  <a:cxn ang="0">
                    <a:pos x="167" y="165"/>
                  </a:cxn>
                  <a:cxn ang="0">
                    <a:pos x="102" y="0"/>
                  </a:cxn>
                  <a:cxn ang="0">
                    <a:pos x="205" y="141"/>
                  </a:cxn>
                  <a:cxn ang="0">
                    <a:pos x="305" y="0"/>
                  </a:cxn>
                  <a:cxn ang="0">
                    <a:pos x="241" y="165"/>
                  </a:cxn>
                  <a:cxn ang="0">
                    <a:pos x="409" y="188"/>
                  </a:cxn>
                  <a:cxn ang="0">
                    <a:pos x="240" y="210"/>
                  </a:cxn>
                  <a:cxn ang="0">
                    <a:pos x="305" y="375"/>
                  </a:cxn>
                  <a:cxn ang="0">
                    <a:pos x="205" y="234"/>
                  </a:cxn>
                  <a:cxn ang="0">
                    <a:pos x="102" y="375"/>
                  </a:cxn>
                  <a:cxn ang="0">
                    <a:pos x="166" y="211"/>
                  </a:cxn>
                  <a:cxn ang="0">
                    <a:pos x="0" y="188"/>
                  </a:cxn>
                  <a:cxn ang="0">
                    <a:pos x="167" y="165"/>
                  </a:cxn>
                </a:cxnLst>
                <a:rect l="0" t="0" r="r" b="b"/>
                <a:pathLst>
                  <a:path w="410" h="376">
                    <a:moveTo>
                      <a:pt x="167" y="165"/>
                    </a:moveTo>
                    <a:lnTo>
                      <a:pt x="102" y="0"/>
                    </a:lnTo>
                    <a:lnTo>
                      <a:pt x="205" y="141"/>
                    </a:lnTo>
                    <a:lnTo>
                      <a:pt x="305" y="0"/>
                    </a:lnTo>
                    <a:lnTo>
                      <a:pt x="241" y="165"/>
                    </a:lnTo>
                    <a:lnTo>
                      <a:pt x="409" y="188"/>
                    </a:lnTo>
                    <a:lnTo>
                      <a:pt x="240" y="210"/>
                    </a:lnTo>
                    <a:lnTo>
                      <a:pt x="305" y="375"/>
                    </a:lnTo>
                    <a:lnTo>
                      <a:pt x="205" y="234"/>
                    </a:lnTo>
                    <a:lnTo>
                      <a:pt x="102" y="375"/>
                    </a:lnTo>
                    <a:lnTo>
                      <a:pt x="166" y="211"/>
                    </a:lnTo>
                    <a:lnTo>
                      <a:pt x="0" y="188"/>
                    </a:lnTo>
                    <a:lnTo>
                      <a:pt x="167" y="165"/>
                    </a:lnTo>
                  </a:path>
                </a:pathLst>
              </a:custGeom>
              <a:solidFill>
                <a:srgbClr val="5A79C0"/>
              </a:solidFill>
              <a:ln w="12699" cap="rnd" cmpd="sng">
                <a:noFill/>
                <a:prstDash val="solid"/>
                <a:round/>
                <a:headEnd type="none" w="med" len="med"/>
                <a:tailEnd type="none" w="med" len="med"/>
              </a:ln>
              <a:effectLst/>
            </p:spPr>
            <p:txBody>
              <a:bodyPr/>
              <a:lstStyle/>
              <a:p>
                <a:pPr>
                  <a:defRPr/>
                </a:pPr>
                <a:endParaRPr lang="sr-Latn-CS"/>
              </a:p>
            </p:txBody>
          </p:sp>
          <p:sp>
            <p:nvSpPr>
              <p:cNvPr id="1068" name="Freeform 44"/>
              <p:cNvSpPr>
                <a:spLocks/>
              </p:cNvSpPr>
              <p:nvPr/>
            </p:nvSpPr>
            <p:spPr bwMode="auto">
              <a:xfrm>
                <a:off x="562" y="332"/>
                <a:ext cx="211" cy="260"/>
              </a:xfrm>
              <a:custGeom>
                <a:avLst/>
                <a:gdLst/>
                <a:ahLst/>
                <a:cxnLst>
                  <a:cxn ang="0">
                    <a:pos x="0" y="66"/>
                  </a:cxn>
                  <a:cxn ang="0">
                    <a:pos x="93" y="107"/>
                  </a:cxn>
                  <a:cxn ang="0">
                    <a:pos x="106" y="0"/>
                  </a:cxn>
                  <a:cxn ang="0">
                    <a:pos x="118" y="107"/>
                  </a:cxn>
                  <a:cxn ang="0">
                    <a:pos x="210" y="66"/>
                  </a:cxn>
                  <a:cxn ang="0">
                    <a:pos x="130" y="130"/>
                  </a:cxn>
                  <a:cxn ang="0">
                    <a:pos x="210" y="195"/>
                  </a:cxn>
                  <a:cxn ang="0">
                    <a:pos x="118" y="152"/>
                  </a:cxn>
                  <a:cxn ang="0">
                    <a:pos x="106" y="259"/>
                  </a:cxn>
                  <a:cxn ang="0">
                    <a:pos x="93" y="152"/>
                  </a:cxn>
                  <a:cxn ang="0">
                    <a:pos x="0" y="195"/>
                  </a:cxn>
                  <a:cxn ang="0">
                    <a:pos x="81" y="130"/>
                  </a:cxn>
                  <a:cxn ang="0">
                    <a:pos x="0" y="66"/>
                  </a:cxn>
                </a:cxnLst>
                <a:rect l="0" t="0" r="r" b="b"/>
                <a:pathLst>
                  <a:path w="211" h="260">
                    <a:moveTo>
                      <a:pt x="0" y="66"/>
                    </a:moveTo>
                    <a:lnTo>
                      <a:pt x="93" y="107"/>
                    </a:lnTo>
                    <a:lnTo>
                      <a:pt x="106" y="0"/>
                    </a:lnTo>
                    <a:lnTo>
                      <a:pt x="118" y="107"/>
                    </a:lnTo>
                    <a:lnTo>
                      <a:pt x="210" y="66"/>
                    </a:lnTo>
                    <a:lnTo>
                      <a:pt x="130" y="130"/>
                    </a:lnTo>
                    <a:lnTo>
                      <a:pt x="210" y="195"/>
                    </a:lnTo>
                    <a:lnTo>
                      <a:pt x="118" y="152"/>
                    </a:lnTo>
                    <a:lnTo>
                      <a:pt x="106" y="259"/>
                    </a:lnTo>
                    <a:lnTo>
                      <a:pt x="93" y="152"/>
                    </a:lnTo>
                    <a:lnTo>
                      <a:pt x="0" y="195"/>
                    </a:lnTo>
                    <a:lnTo>
                      <a:pt x="81" y="130"/>
                    </a:lnTo>
                    <a:lnTo>
                      <a:pt x="0" y="66"/>
                    </a:lnTo>
                  </a:path>
                </a:pathLst>
              </a:custGeom>
              <a:solidFill>
                <a:srgbClr val="6885C3"/>
              </a:solidFill>
              <a:ln w="12699" cap="rnd" cmpd="sng">
                <a:noFill/>
                <a:prstDash val="solid"/>
                <a:round/>
                <a:headEnd type="none" w="med" len="med"/>
                <a:tailEnd type="none" w="med" len="med"/>
              </a:ln>
              <a:effectLst/>
            </p:spPr>
            <p:txBody>
              <a:bodyPr/>
              <a:lstStyle/>
              <a:p>
                <a:pPr>
                  <a:defRPr/>
                </a:pPr>
                <a:endParaRPr lang="sr-Latn-CS"/>
              </a:p>
            </p:txBody>
          </p:sp>
          <p:sp>
            <p:nvSpPr>
              <p:cNvPr id="1069" name="Freeform 45"/>
              <p:cNvSpPr>
                <a:spLocks/>
              </p:cNvSpPr>
              <p:nvPr/>
            </p:nvSpPr>
            <p:spPr bwMode="auto">
              <a:xfrm>
                <a:off x="477" y="287"/>
                <a:ext cx="382" cy="350"/>
              </a:xfrm>
              <a:custGeom>
                <a:avLst/>
                <a:gdLst/>
                <a:ahLst/>
                <a:cxnLst>
                  <a:cxn ang="0">
                    <a:pos x="153" y="153"/>
                  </a:cxn>
                  <a:cxn ang="0">
                    <a:pos x="95" y="0"/>
                  </a:cxn>
                  <a:cxn ang="0">
                    <a:pos x="191" y="128"/>
                  </a:cxn>
                  <a:cxn ang="0">
                    <a:pos x="284" y="0"/>
                  </a:cxn>
                  <a:cxn ang="0">
                    <a:pos x="227" y="153"/>
                  </a:cxn>
                  <a:cxn ang="0">
                    <a:pos x="381" y="175"/>
                  </a:cxn>
                  <a:cxn ang="0">
                    <a:pos x="226" y="196"/>
                  </a:cxn>
                  <a:cxn ang="0">
                    <a:pos x="284" y="349"/>
                  </a:cxn>
                  <a:cxn ang="0">
                    <a:pos x="191" y="221"/>
                  </a:cxn>
                  <a:cxn ang="0">
                    <a:pos x="95" y="349"/>
                  </a:cxn>
                  <a:cxn ang="0">
                    <a:pos x="152" y="198"/>
                  </a:cxn>
                  <a:cxn ang="0">
                    <a:pos x="0" y="175"/>
                  </a:cxn>
                  <a:cxn ang="0">
                    <a:pos x="153" y="153"/>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solidFill>
                <a:srgbClr val="6885C3"/>
              </a:solidFill>
              <a:ln w="12699" cap="rnd" cmpd="sng">
                <a:noFill/>
                <a:prstDash val="solid"/>
                <a:round/>
                <a:headEnd type="none" w="med" len="med"/>
                <a:tailEnd type="none" w="med" len="med"/>
              </a:ln>
              <a:effectLst/>
            </p:spPr>
            <p:txBody>
              <a:bodyPr/>
              <a:lstStyle/>
              <a:p>
                <a:pPr>
                  <a:defRPr/>
                </a:pPr>
                <a:endParaRPr lang="sr-Latn-CS"/>
              </a:p>
            </p:txBody>
          </p:sp>
          <p:sp>
            <p:nvSpPr>
              <p:cNvPr id="1070" name="Freeform 46"/>
              <p:cNvSpPr>
                <a:spLocks/>
              </p:cNvSpPr>
              <p:nvPr/>
            </p:nvSpPr>
            <p:spPr bwMode="auto">
              <a:xfrm>
                <a:off x="568" y="340"/>
                <a:ext cx="199" cy="245"/>
              </a:xfrm>
              <a:custGeom>
                <a:avLst/>
                <a:gdLst/>
                <a:ahLst/>
                <a:cxnLst>
                  <a:cxn ang="0">
                    <a:pos x="0" y="60"/>
                  </a:cxn>
                  <a:cxn ang="0">
                    <a:pos x="87" y="99"/>
                  </a:cxn>
                  <a:cxn ang="0">
                    <a:pos x="100" y="0"/>
                  </a:cxn>
                  <a:cxn ang="0">
                    <a:pos x="111" y="99"/>
                  </a:cxn>
                  <a:cxn ang="0">
                    <a:pos x="198" y="60"/>
                  </a:cxn>
                  <a:cxn ang="0">
                    <a:pos x="124" y="122"/>
                  </a:cxn>
                  <a:cxn ang="0">
                    <a:pos x="198" y="182"/>
                  </a:cxn>
                  <a:cxn ang="0">
                    <a:pos x="111" y="144"/>
                  </a:cxn>
                  <a:cxn ang="0">
                    <a:pos x="100" y="244"/>
                  </a:cxn>
                  <a:cxn ang="0">
                    <a:pos x="87" y="144"/>
                  </a:cxn>
                  <a:cxn ang="0">
                    <a:pos x="0" y="182"/>
                  </a:cxn>
                  <a:cxn ang="0">
                    <a:pos x="75" y="122"/>
                  </a:cxn>
                  <a:cxn ang="0">
                    <a:pos x="0" y="60"/>
                  </a:cxn>
                </a:cxnLst>
                <a:rect l="0" t="0" r="r" b="b"/>
                <a:pathLst>
                  <a:path w="199" h="245">
                    <a:moveTo>
                      <a:pt x="0" y="60"/>
                    </a:moveTo>
                    <a:lnTo>
                      <a:pt x="87" y="99"/>
                    </a:lnTo>
                    <a:lnTo>
                      <a:pt x="100" y="0"/>
                    </a:lnTo>
                    <a:lnTo>
                      <a:pt x="111" y="99"/>
                    </a:lnTo>
                    <a:lnTo>
                      <a:pt x="198" y="60"/>
                    </a:lnTo>
                    <a:lnTo>
                      <a:pt x="124" y="122"/>
                    </a:lnTo>
                    <a:lnTo>
                      <a:pt x="198" y="182"/>
                    </a:lnTo>
                    <a:lnTo>
                      <a:pt x="111" y="144"/>
                    </a:lnTo>
                    <a:lnTo>
                      <a:pt x="100" y="244"/>
                    </a:lnTo>
                    <a:lnTo>
                      <a:pt x="87" y="144"/>
                    </a:lnTo>
                    <a:lnTo>
                      <a:pt x="0" y="182"/>
                    </a:lnTo>
                    <a:lnTo>
                      <a:pt x="75" y="122"/>
                    </a:lnTo>
                    <a:lnTo>
                      <a:pt x="0" y="60"/>
                    </a:lnTo>
                  </a:path>
                </a:pathLst>
              </a:custGeom>
              <a:solidFill>
                <a:srgbClr val="7992C6"/>
              </a:solidFill>
              <a:ln w="12699" cap="rnd" cmpd="sng">
                <a:noFill/>
                <a:prstDash val="solid"/>
                <a:round/>
                <a:headEnd type="none" w="med" len="med"/>
                <a:tailEnd type="none" w="med" len="med"/>
              </a:ln>
              <a:effectLst/>
            </p:spPr>
            <p:txBody>
              <a:bodyPr/>
              <a:lstStyle/>
              <a:p>
                <a:pPr>
                  <a:defRPr/>
                </a:pPr>
                <a:endParaRPr lang="sr-Latn-CS"/>
              </a:p>
            </p:txBody>
          </p:sp>
          <p:sp>
            <p:nvSpPr>
              <p:cNvPr id="1071" name="Freeform 47"/>
              <p:cNvSpPr>
                <a:spLocks/>
              </p:cNvSpPr>
              <p:nvPr/>
            </p:nvSpPr>
            <p:spPr bwMode="auto">
              <a:xfrm>
                <a:off x="492" y="302"/>
                <a:ext cx="351" cy="321"/>
              </a:xfrm>
              <a:custGeom>
                <a:avLst/>
                <a:gdLst/>
                <a:ahLst/>
                <a:cxnLst>
                  <a:cxn ang="0">
                    <a:pos x="138" y="138"/>
                  </a:cxn>
                  <a:cxn ang="0">
                    <a:pos x="89" y="0"/>
                  </a:cxn>
                  <a:cxn ang="0">
                    <a:pos x="176" y="113"/>
                  </a:cxn>
                  <a:cxn ang="0">
                    <a:pos x="263" y="0"/>
                  </a:cxn>
                  <a:cxn ang="0">
                    <a:pos x="212" y="138"/>
                  </a:cxn>
                  <a:cxn ang="0">
                    <a:pos x="350" y="160"/>
                  </a:cxn>
                  <a:cxn ang="0">
                    <a:pos x="211" y="181"/>
                  </a:cxn>
                  <a:cxn ang="0">
                    <a:pos x="263" y="319"/>
                  </a:cxn>
                  <a:cxn ang="0">
                    <a:pos x="176" y="206"/>
                  </a:cxn>
                  <a:cxn ang="0">
                    <a:pos x="89" y="320"/>
                  </a:cxn>
                  <a:cxn ang="0">
                    <a:pos x="138" y="182"/>
                  </a:cxn>
                  <a:cxn ang="0">
                    <a:pos x="0" y="160"/>
                  </a:cxn>
                  <a:cxn ang="0">
                    <a:pos x="138" y="138"/>
                  </a:cxn>
                </a:cxnLst>
                <a:rect l="0" t="0" r="r" b="b"/>
                <a:pathLst>
                  <a:path w="351" h="321">
                    <a:moveTo>
                      <a:pt x="138" y="138"/>
                    </a:moveTo>
                    <a:lnTo>
                      <a:pt x="89" y="0"/>
                    </a:lnTo>
                    <a:lnTo>
                      <a:pt x="176" y="113"/>
                    </a:lnTo>
                    <a:lnTo>
                      <a:pt x="263" y="0"/>
                    </a:lnTo>
                    <a:lnTo>
                      <a:pt x="212" y="138"/>
                    </a:lnTo>
                    <a:lnTo>
                      <a:pt x="350" y="160"/>
                    </a:lnTo>
                    <a:lnTo>
                      <a:pt x="211" y="181"/>
                    </a:lnTo>
                    <a:lnTo>
                      <a:pt x="263" y="319"/>
                    </a:lnTo>
                    <a:lnTo>
                      <a:pt x="176" y="206"/>
                    </a:lnTo>
                    <a:lnTo>
                      <a:pt x="89" y="320"/>
                    </a:lnTo>
                    <a:lnTo>
                      <a:pt x="138" y="182"/>
                    </a:lnTo>
                    <a:lnTo>
                      <a:pt x="0" y="160"/>
                    </a:lnTo>
                    <a:lnTo>
                      <a:pt x="138" y="138"/>
                    </a:lnTo>
                  </a:path>
                </a:pathLst>
              </a:custGeom>
              <a:solidFill>
                <a:srgbClr val="7992C6"/>
              </a:solidFill>
              <a:ln w="12699" cap="rnd" cmpd="sng">
                <a:noFill/>
                <a:prstDash val="solid"/>
                <a:round/>
                <a:headEnd type="none" w="med" len="med"/>
                <a:tailEnd type="none" w="med" len="med"/>
              </a:ln>
              <a:effectLst/>
            </p:spPr>
            <p:txBody>
              <a:bodyPr/>
              <a:lstStyle/>
              <a:p>
                <a:pPr>
                  <a:defRPr/>
                </a:pPr>
                <a:endParaRPr lang="sr-Latn-CS"/>
              </a:p>
            </p:txBody>
          </p:sp>
          <p:sp>
            <p:nvSpPr>
              <p:cNvPr id="1072" name="Freeform 48"/>
              <p:cNvSpPr>
                <a:spLocks/>
              </p:cNvSpPr>
              <p:nvPr/>
            </p:nvSpPr>
            <p:spPr bwMode="auto">
              <a:xfrm>
                <a:off x="574" y="347"/>
                <a:ext cx="187" cy="231"/>
              </a:xfrm>
              <a:custGeom>
                <a:avLst/>
                <a:gdLst/>
                <a:ahLst/>
                <a:cxnLst>
                  <a:cxn ang="0">
                    <a:pos x="0" y="58"/>
                  </a:cxn>
                  <a:cxn ang="0">
                    <a:pos x="81" y="92"/>
                  </a:cxn>
                  <a:cxn ang="0">
                    <a:pos x="94" y="0"/>
                  </a:cxn>
                  <a:cxn ang="0">
                    <a:pos x="105" y="92"/>
                  </a:cxn>
                  <a:cxn ang="0">
                    <a:pos x="186" y="58"/>
                  </a:cxn>
                  <a:cxn ang="0">
                    <a:pos x="118" y="115"/>
                  </a:cxn>
                  <a:cxn ang="0">
                    <a:pos x="186" y="173"/>
                  </a:cxn>
                  <a:cxn ang="0">
                    <a:pos x="105" y="137"/>
                  </a:cxn>
                  <a:cxn ang="0">
                    <a:pos x="94" y="230"/>
                  </a:cxn>
                  <a:cxn ang="0">
                    <a:pos x="81" y="137"/>
                  </a:cxn>
                  <a:cxn ang="0">
                    <a:pos x="0" y="173"/>
                  </a:cxn>
                  <a:cxn ang="0">
                    <a:pos x="69" y="115"/>
                  </a:cxn>
                  <a:cxn ang="0">
                    <a:pos x="0" y="58"/>
                  </a:cxn>
                </a:cxnLst>
                <a:rect l="0" t="0" r="r" b="b"/>
                <a:pathLst>
                  <a:path w="187" h="231">
                    <a:moveTo>
                      <a:pt x="0" y="58"/>
                    </a:moveTo>
                    <a:lnTo>
                      <a:pt x="81" y="92"/>
                    </a:lnTo>
                    <a:lnTo>
                      <a:pt x="94" y="0"/>
                    </a:lnTo>
                    <a:lnTo>
                      <a:pt x="105" y="92"/>
                    </a:lnTo>
                    <a:lnTo>
                      <a:pt x="186" y="58"/>
                    </a:lnTo>
                    <a:lnTo>
                      <a:pt x="118" y="115"/>
                    </a:lnTo>
                    <a:lnTo>
                      <a:pt x="186" y="173"/>
                    </a:lnTo>
                    <a:lnTo>
                      <a:pt x="105" y="137"/>
                    </a:lnTo>
                    <a:lnTo>
                      <a:pt x="94" y="230"/>
                    </a:lnTo>
                    <a:lnTo>
                      <a:pt x="81" y="137"/>
                    </a:lnTo>
                    <a:lnTo>
                      <a:pt x="0" y="173"/>
                    </a:lnTo>
                    <a:lnTo>
                      <a:pt x="69" y="115"/>
                    </a:lnTo>
                    <a:lnTo>
                      <a:pt x="0" y="58"/>
                    </a:lnTo>
                  </a:path>
                </a:pathLst>
              </a:custGeom>
              <a:solidFill>
                <a:srgbClr val="8BA0CA"/>
              </a:solidFill>
              <a:ln w="12699" cap="rnd" cmpd="sng">
                <a:noFill/>
                <a:prstDash val="solid"/>
                <a:round/>
                <a:headEnd type="none" w="med" len="med"/>
                <a:tailEnd type="none" w="med" len="med"/>
              </a:ln>
              <a:effectLst/>
            </p:spPr>
            <p:txBody>
              <a:bodyPr/>
              <a:lstStyle/>
              <a:p>
                <a:pPr>
                  <a:defRPr/>
                </a:pPr>
                <a:endParaRPr lang="sr-Latn-CS"/>
              </a:p>
            </p:txBody>
          </p:sp>
          <p:sp>
            <p:nvSpPr>
              <p:cNvPr id="1073" name="Freeform 49"/>
              <p:cNvSpPr>
                <a:spLocks/>
              </p:cNvSpPr>
              <p:nvPr/>
            </p:nvSpPr>
            <p:spPr bwMode="auto">
              <a:xfrm>
                <a:off x="507" y="315"/>
                <a:ext cx="322" cy="295"/>
              </a:xfrm>
              <a:custGeom>
                <a:avLst/>
                <a:gdLst/>
                <a:ahLst/>
                <a:cxnLst>
                  <a:cxn ang="0">
                    <a:pos x="123" y="125"/>
                  </a:cxn>
                  <a:cxn ang="0">
                    <a:pos x="81" y="0"/>
                  </a:cxn>
                  <a:cxn ang="0">
                    <a:pos x="161" y="100"/>
                  </a:cxn>
                  <a:cxn ang="0">
                    <a:pos x="240" y="0"/>
                  </a:cxn>
                  <a:cxn ang="0">
                    <a:pos x="197" y="125"/>
                  </a:cxn>
                  <a:cxn ang="0">
                    <a:pos x="321" y="147"/>
                  </a:cxn>
                  <a:cxn ang="0">
                    <a:pos x="196" y="168"/>
                  </a:cxn>
                  <a:cxn ang="0">
                    <a:pos x="240" y="293"/>
                  </a:cxn>
                  <a:cxn ang="0">
                    <a:pos x="161" y="193"/>
                  </a:cxn>
                  <a:cxn ang="0">
                    <a:pos x="81" y="294"/>
                  </a:cxn>
                  <a:cxn ang="0">
                    <a:pos x="122" y="170"/>
                  </a:cxn>
                  <a:cxn ang="0">
                    <a:pos x="0" y="147"/>
                  </a:cxn>
                  <a:cxn ang="0">
                    <a:pos x="123" y="125"/>
                  </a:cxn>
                </a:cxnLst>
                <a:rect l="0" t="0" r="r" b="b"/>
                <a:pathLst>
                  <a:path w="322" h="295">
                    <a:moveTo>
                      <a:pt x="123" y="125"/>
                    </a:moveTo>
                    <a:lnTo>
                      <a:pt x="81" y="0"/>
                    </a:lnTo>
                    <a:lnTo>
                      <a:pt x="161" y="100"/>
                    </a:lnTo>
                    <a:lnTo>
                      <a:pt x="240" y="0"/>
                    </a:lnTo>
                    <a:lnTo>
                      <a:pt x="197" y="125"/>
                    </a:lnTo>
                    <a:lnTo>
                      <a:pt x="321" y="147"/>
                    </a:lnTo>
                    <a:lnTo>
                      <a:pt x="196" y="168"/>
                    </a:lnTo>
                    <a:lnTo>
                      <a:pt x="240" y="293"/>
                    </a:lnTo>
                    <a:lnTo>
                      <a:pt x="161" y="193"/>
                    </a:lnTo>
                    <a:lnTo>
                      <a:pt x="81" y="294"/>
                    </a:lnTo>
                    <a:lnTo>
                      <a:pt x="122" y="170"/>
                    </a:lnTo>
                    <a:lnTo>
                      <a:pt x="0" y="147"/>
                    </a:lnTo>
                    <a:lnTo>
                      <a:pt x="123" y="125"/>
                    </a:lnTo>
                  </a:path>
                </a:pathLst>
              </a:custGeom>
              <a:solidFill>
                <a:srgbClr val="8BA0CA"/>
              </a:solidFill>
              <a:ln w="12699" cap="rnd" cmpd="sng">
                <a:noFill/>
                <a:prstDash val="solid"/>
                <a:round/>
                <a:headEnd type="none" w="med" len="med"/>
                <a:tailEnd type="none" w="med" len="med"/>
              </a:ln>
              <a:effectLst/>
            </p:spPr>
            <p:txBody>
              <a:bodyPr/>
              <a:lstStyle/>
              <a:p>
                <a:pPr>
                  <a:defRPr/>
                </a:pPr>
                <a:endParaRPr lang="sr-Latn-CS"/>
              </a:p>
            </p:txBody>
          </p:sp>
          <p:sp>
            <p:nvSpPr>
              <p:cNvPr id="1074" name="Freeform 50"/>
              <p:cNvSpPr>
                <a:spLocks/>
              </p:cNvSpPr>
              <p:nvPr/>
            </p:nvSpPr>
            <p:spPr bwMode="auto">
              <a:xfrm>
                <a:off x="580" y="354"/>
                <a:ext cx="176" cy="217"/>
              </a:xfrm>
              <a:custGeom>
                <a:avLst/>
                <a:gdLst/>
                <a:ahLst/>
                <a:cxnLst>
                  <a:cxn ang="0">
                    <a:pos x="0" y="55"/>
                  </a:cxn>
                  <a:cxn ang="0">
                    <a:pos x="76" y="85"/>
                  </a:cxn>
                  <a:cxn ang="0">
                    <a:pos x="88" y="0"/>
                  </a:cxn>
                  <a:cxn ang="0">
                    <a:pos x="99" y="85"/>
                  </a:cxn>
                  <a:cxn ang="0">
                    <a:pos x="174" y="53"/>
                  </a:cxn>
                  <a:cxn ang="0">
                    <a:pos x="112" y="108"/>
                  </a:cxn>
                  <a:cxn ang="0">
                    <a:pos x="175" y="161"/>
                  </a:cxn>
                  <a:cxn ang="0">
                    <a:pos x="99" y="130"/>
                  </a:cxn>
                  <a:cxn ang="0">
                    <a:pos x="88" y="216"/>
                  </a:cxn>
                  <a:cxn ang="0">
                    <a:pos x="76" y="130"/>
                  </a:cxn>
                  <a:cxn ang="0">
                    <a:pos x="0" y="161"/>
                  </a:cxn>
                  <a:cxn ang="0">
                    <a:pos x="63" y="108"/>
                  </a:cxn>
                  <a:cxn ang="0">
                    <a:pos x="0" y="55"/>
                  </a:cxn>
                </a:cxnLst>
                <a:rect l="0" t="0" r="r" b="b"/>
                <a:pathLst>
                  <a:path w="176" h="217">
                    <a:moveTo>
                      <a:pt x="0" y="55"/>
                    </a:moveTo>
                    <a:lnTo>
                      <a:pt x="76" y="85"/>
                    </a:lnTo>
                    <a:lnTo>
                      <a:pt x="88" y="0"/>
                    </a:lnTo>
                    <a:lnTo>
                      <a:pt x="99" y="85"/>
                    </a:lnTo>
                    <a:lnTo>
                      <a:pt x="174" y="53"/>
                    </a:lnTo>
                    <a:lnTo>
                      <a:pt x="112" y="108"/>
                    </a:lnTo>
                    <a:lnTo>
                      <a:pt x="175" y="161"/>
                    </a:lnTo>
                    <a:lnTo>
                      <a:pt x="99" y="130"/>
                    </a:lnTo>
                    <a:lnTo>
                      <a:pt x="88" y="216"/>
                    </a:lnTo>
                    <a:lnTo>
                      <a:pt x="76" y="130"/>
                    </a:lnTo>
                    <a:lnTo>
                      <a:pt x="0" y="161"/>
                    </a:lnTo>
                    <a:lnTo>
                      <a:pt x="63" y="108"/>
                    </a:lnTo>
                    <a:lnTo>
                      <a:pt x="0" y="55"/>
                    </a:lnTo>
                  </a:path>
                </a:pathLst>
              </a:custGeom>
              <a:solidFill>
                <a:srgbClr val="A0B0CE"/>
              </a:solidFill>
              <a:ln w="12699" cap="rnd" cmpd="sng">
                <a:noFill/>
                <a:prstDash val="solid"/>
                <a:round/>
                <a:headEnd type="none" w="med" len="med"/>
                <a:tailEnd type="none" w="med" len="med"/>
              </a:ln>
              <a:effectLst/>
            </p:spPr>
            <p:txBody>
              <a:bodyPr/>
              <a:lstStyle/>
              <a:p>
                <a:pPr>
                  <a:defRPr/>
                </a:pPr>
                <a:endParaRPr lang="sr-Latn-CS"/>
              </a:p>
            </p:txBody>
          </p:sp>
          <p:sp>
            <p:nvSpPr>
              <p:cNvPr id="1075" name="Freeform 51"/>
              <p:cNvSpPr>
                <a:spLocks/>
              </p:cNvSpPr>
              <p:nvPr/>
            </p:nvSpPr>
            <p:spPr bwMode="auto">
              <a:xfrm>
                <a:off x="521" y="328"/>
                <a:ext cx="294" cy="269"/>
              </a:xfrm>
              <a:custGeom>
                <a:avLst/>
                <a:gdLst/>
                <a:ahLst/>
                <a:cxnLst>
                  <a:cxn ang="0">
                    <a:pos x="109" y="112"/>
                  </a:cxn>
                  <a:cxn ang="0">
                    <a:pos x="74" y="0"/>
                  </a:cxn>
                  <a:cxn ang="0">
                    <a:pos x="147" y="87"/>
                  </a:cxn>
                  <a:cxn ang="0">
                    <a:pos x="219" y="0"/>
                  </a:cxn>
                  <a:cxn ang="0">
                    <a:pos x="183" y="112"/>
                  </a:cxn>
                  <a:cxn ang="0">
                    <a:pos x="293" y="134"/>
                  </a:cxn>
                  <a:cxn ang="0">
                    <a:pos x="182" y="155"/>
                  </a:cxn>
                  <a:cxn ang="0">
                    <a:pos x="219" y="267"/>
                  </a:cxn>
                  <a:cxn ang="0">
                    <a:pos x="147" y="180"/>
                  </a:cxn>
                  <a:cxn ang="0">
                    <a:pos x="74" y="268"/>
                  </a:cxn>
                  <a:cxn ang="0">
                    <a:pos x="108" y="157"/>
                  </a:cxn>
                  <a:cxn ang="0">
                    <a:pos x="0" y="134"/>
                  </a:cxn>
                  <a:cxn ang="0">
                    <a:pos x="109" y="112"/>
                  </a:cxn>
                </a:cxnLst>
                <a:rect l="0" t="0" r="r" b="b"/>
                <a:pathLst>
                  <a:path w="294" h="269">
                    <a:moveTo>
                      <a:pt x="109" y="112"/>
                    </a:moveTo>
                    <a:lnTo>
                      <a:pt x="74" y="0"/>
                    </a:lnTo>
                    <a:lnTo>
                      <a:pt x="147" y="87"/>
                    </a:lnTo>
                    <a:lnTo>
                      <a:pt x="219" y="0"/>
                    </a:lnTo>
                    <a:lnTo>
                      <a:pt x="183" y="112"/>
                    </a:lnTo>
                    <a:lnTo>
                      <a:pt x="293" y="134"/>
                    </a:lnTo>
                    <a:lnTo>
                      <a:pt x="182" y="155"/>
                    </a:lnTo>
                    <a:lnTo>
                      <a:pt x="219" y="267"/>
                    </a:lnTo>
                    <a:lnTo>
                      <a:pt x="147" y="180"/>
                    </a:lnTo>
                    <a:lnTo>
                      <a:pt x="74" y="268"/>
                    </a:lnTo>
                    <a:lnTo>
                      <a:pt x="108" y="157"/>
                    </a:lnTo>
                    <a:lnTo>
                      <a:pt x="0" y="134"/>
                    </a:lnTo>
                    <a:lnTo>
                      <a:pt x="109" y="112"/>
                    </a:lnTo>
                  </a:path>
                </a:pathLst>
              </a:custGeom>
              <a:solidFill>
                <a:srgbClr val="A0B0CE"/>
              </a:solidFill>
              <a:ln w="12699" cap="rnd" cmpd="sng">
                <a:noFill/>
                <a:prstDash val="solid"/>
                <a:round/>
                <a:headEnd type="none" w="med" len="med"/>
                <a:tailEnd type="none" w="med" len="med"/>
              </a:ln>
              <a:effectLst/>
            </p:spPr>
            <p:txBody>
              <a:bodyPr/>
              <a:lstStyle/>
              <a:p>
                <a:pPr>
                  <a:defRPr/>
                </a:pPr>
                <a:endParaRPr lang="sr-Latn-CS"/>
              </a:p>
            </p:txBody>
          </p:sp>
          <p:sp>
            <p:nvSpPr>
              <p:cNvPr id="1076" name="Freeform 52"/>
              <p:cNvSpPr>
                <a:spLocks/>
              </p:cNvSpPr>
              <p:nvPr/>
            </p:nvSpPr>
            <p:spPr bwMode="auto">
              <a:xfrm>
                <a:off x="586" y="361"/>
                <a:ext cx="164" cy="202"/>
              </a:xfrm>
              <a:custGeom>
                <a:avLst/>
                <a:gdLst/>
                <a:ahLst/>
                <a:cxnLst>
                  <a:cxn ang="0">
                    <a:pos x="0" y="51"/>
                  </a:cxn>
                  <a:cxn ang="0">
                    <a:pos x="70" y="78"/>
                  </a:cxn>
                  <a:cxn ang="0">
                    <a:pos x="82" y="0"/>
                  </a:cxn>
                  <a:cxn ang="0">
                    <a:pos x="93" y="78"/>
                  </a:cxn>
                  <a:cxn ang="0">
                    <a:pos x="162" y="51"/>
                  </a:cxn>
                  <a:cxn ang="0">
                    <a:pos x="106" y="101"/>
                  </a:cxn>
                  <a:cxn ang="0">
                    <a:pos x="163" y="150"/>
                  </a:cxn>
                  <a:cxn ang="0">
                    <a:pos x="93" y="123"/>
                  </a:cxn>
                  <a:cxn ang="0">
                    <a:pos x="82" y="201"/>
                  </a:cxn>
                  <a:cxn ang="0">
                    <a:pos x="70" y="123"/>
                  </a:cxn>
                  <a:cxn ang="0">
                    <a:pos x="0" y="150"/>
                  </a:cxn>
                  <a:cxn ang="0">
                    <a:pos x="57" y="101"/>
                  </a:cxn>
                  <a:cxn ang="0">
                    <a:pos x="0" y="51"/>
                  </a:cxn>
                </a:cxnLst>
                <a:rect l="0" t="0" r="r" b="b"/>
                <a:pathLst>
                  <a:path w="164" h="202">
                    <a:moveTo>
                      <a:pt x="0" y="51"/>
                    </a:moveTo>
                    <a:lnTo>
                      <a:pt x="70" y="78"/>
                    </a:lnTo>
                    <a:lnTo>
                      <a:pt x="82" y="0"/>
                    </a:lnTo>
                    <a:lnTo>
                      <a:pt x="93" y="78"/>
                    </a:lnTo>
                    <a:lnTo>
                      <a:pt x="162" y="51"/>
                    </a:lnTo>
                    <a:lnTo>
                      <a:pt x="106" y="101"/>
                    </a:lnTo>
                    <a:lnTo>
                      <a:pt x="163" y="150"/>
                    </a:lnTo>
                    <a:lnTo>
                      <a:pt x="93" y="123"/>
                    </a:lnTo>
                    <a:lnTo>
                      <a:pt x="82" y="201"/>
                    </a:lnTo>
                    <a:lnTo>
                      <a:pt x="70" y="123"/>
                    </a:lnTo>
                    <a:lnTo>
                      <a:pt x="0" y="150"/>
                    </a:lnTo>
                    <a:lnTo>
                      <a:pt x="57" y="101"/>
                    </a:lnTo>
                    <a:lnTo>
                      <a:pt x="0" y="51"/>
                    </a:lnTo>
                  </a:path>
                </a:pathLst>
              </a:custGeom>
              <a:solidFill>
                <a:srgbClr val="B9C2D2"/>
              </a:solidFill>
              <a:ln w="12699" cap="rnd" cmpd="sng">
                <a:noFill/>
                <a:prstDash val="solid"/>
                <a:round/>
                <a:headEnd type="none" w="med" len="med"/>
                <a:tailEnd type="none" w="med" len="med"/>
              </a:ln>
              <a:effectLst/>
            </p:spPr>
            <p:txBody>
              <a:bodyPr/>
              <a:lstStyle/>
              <a:p>
                <a:pPr>
                  <a:defRPr/>
                </a:pPr>
                <a:endParaRPr lang="sr-Latn-CS"/>
              </a:p>
            </p:txBody>
          </p:sp>
          <p:sp>
            <p:nvSpPr>
              <p:cNvPr id="1077" name="Freeform 53"/>
              <p:cNvSpPr>
                <a:spLocks/>
              </p:cNvSpPr>
              <p:nvPr/>
            </p:nvSpPr>
            <p:spPr bwMode="auto">
              <a:xfrm>
                <a:off x="535" y="341"/>
                <a:ext cx="265" cy="242"/>
              </a:xfrm>
              <a:custGeom>
                <a:avLst/>
                <a:gdLst/>
                <a:ahLst/>
                <a:cxnLst>
                  <a:cxn ang="0">
                    <a:pos x="95" y="99"/>
                  </a:cxn>
                  <a:cxn ang="0">
                    <a:pos x="67" y="0"/>
                  </a:cxn>
                  <a:cxn ang="0">
                    <a:pos x="133" y="75"/>
                  </a:cxn>
                  <a:cxn ang="0">
                    <a:pos x="199" y="0"/>
                  </a:cxn>
                  <a:cxn ang="0">
                    <a:pos x="169" y="99"/>
                  </a:cxn>
                  <a:cxn ang="0">
                    <a:pos x="264" y="121"/>
                  </a:cxn>
                  <a:cxn ang="0">
                    <a:pos x="168" y="142"/>
                  </a:cxn>
                  <a:cxn ang="0">
                    <a:pos x="199" y="241"/>
                  </a:cxn>
                  <a:cxn ang="0">
                    <a:pos x="133" y="166"/>
                  </a:cxn>
                  <a:cxn ang="0">
                    <a:pos x="67" y="241"/>
                  </a:cxn>
                  <a:cxn ang="0">
                    <a:pos x="95" y="143"/>
                  </a:cxn>
                  <a:cxn ang="0">
                    <a:pos x="0" y="121"/>
                  </a:cxn>
                  <a:cxn ang="0">
                    <a:pos x="95" y="99"/>
                  </a:cxn>
                </a:cxnLst>
                <a:rect l="0" t="0" r="r" b="b"/>
                <a:pathLst>
                  <a:path w="265" h="242">
                    <a:moveTo>
                      <a:pt x="95" y="99"/>
                    </a:moveTo>
                    <a:lnTo>
                      <a:pt x="67" y="0"/>
                    </a:lnTo>
                    <a:lnTo>
                      <a:pt x="133" y="75"/>
                    </a:lnTo>
                    <a:lnTo>
                      <a:pt x="199" y="0"/>
                    </a:lnTo>
                    <a:lnTo>
                      <a:pt x="169" y="99"/>
                    </a:lnTo>
                    <a:lnTo>
                      <a:pt x="264" y="121"/>
                    </a:lnTo>
                    <a:lnTo>
                      <a:pt x="168" y="142"/>
                    </a:lnTo>
                    <a:lnTo>
                      <a:pt x="199" y="241"/>
                    </a:lnTo>
                    <a:lnTo>
                      <a:pt x="133" y="166"/>
                    </a:lnTo>
                    <a:lnTo>
                      <a:pt x="67" y="241"/>
                    </a:lnTo>
                    <a:lnTo>
                      <a:pt x="95" y="143"/>
                    </a:lnTo>
                    <a:lnTo>
                      <a:pt x="0" y="121"/>
                    </a:lnTo>
                    <a:lnTo>
                      <a:pt x="95" y="99"/>
                    </a:lnTo>
                  </a:path>
                </a:pathLst>
              </a:custGeom>
              <a:solidFill>
                <a:srgbClr val="B9C2D2"/>
              </a:solidFill>
              <a:ln w="12699" cap="rnd" cmpd="sng">
                <a:noFill/>
                <a:prstDash val="solid"/>
                <a:round/>
                <a:headEnd type="none" w="med" len="med"/>
                <a:tailEnd type="none" w="med" len="med"/>
              </a:ln>
              <a:effectLst/>
            </p:spPr>
            <p:txBody>
              <a:bodyPr/>
              <a:lstStyle/>
              <a:p>
                <a:pPr>
                  <a:defRPr/>
                </a:pPr>
                <a:endParaRPr lang="sr-Latn-CS"/>
              </a:p>
            </p:txBody>
          </p:sp>
          <p:sp>
            <p:nvSpPr>
              <p:cNvPr id="1078" name="Freeform 54"/>
              <p:cNvSpPr>
                <a:spLocks/>
              </p:cNvSpPr>
              <p:nvPr/>
            </p:nvSpPr>
            <p:spPr bwMode="auto">
              <a:xfrm>
                <a:off x="592" y="368"/>
                <a:ext cx="152" cy="188"/>
              </a:xfrm>
              <a:custGeom>
                <a:avLst/>
                <a:gdLst/>
                <a:ahLst/>
                <a:cxnLst>
                  <a:cxn ang="0">
                    <a:pos x="0" y="48"/>
                  </a:cxn>
                  <a:cxn ang="0">
                    <a:pos x="64" y="71"/>
                  </a:cxn>
                  <a:cxn ang="0">
                    <a:pos x="76" y="0"/>
                  </a:cxn>
                  <a:cxn ang="0">
                    <a:pos x="87" y="71"/>
                  </a:cxn>
                  <a:cxn ang="0">
                    <a:pos x="151" y="48"/>
                  </a:cxn>
                  <a:cxn ang="0">
                    <a:pos x="100" y="94"/>
                  </a:cxn>
                  <a:cxn ang="0">
                    <a:pos x="151" y="141"/>
                  </a:cxn>
                  <a:cxn ang="0">
                    <a:pos x="87" y="116"/>
                  </a:cxn>
                  <a:cxn ang="0">
                    <a:pos x="76" y="187"/>
                  </a:cxn>
                  <a:cxn ang="0">
                    <a:pos x="64" y="116"/>
                  </a:cxn>
                  <a:cxn ang="0">
                    <a:pos x="0" y="141"/>
                  </a:cxn>
                  <a:cxn ang="0">
                    <a:pos x="51" y="94"/>
                  </a:cxn>
                  <a:cxn ang="0">
                    <a:pos x="0" y="48"/>
                  </a:cxn>
                </a:cxnLst>
                <a:rect l="0" t="0" r="r" b="b"/>
                <a:pathLst>
                  <a:path w="152" h="188">
                    <a:moveTo>
                      <a:pt x="0" y="48"/>
                    </a:moveTo>
                    <a:lnTo>
                      <a:pt x="64" y="71"/>
                    </a:lnTo>
                    <a:lnTo>
                      <a:pt x="76" y="0"/>
                    </a:lnTo>
                    <a:lnTo>
                      <a:pt x="87" y="71"/>
                    </a:lnTo>
                    <a:lnTo>
                      <a:pt x="151" y="48"/>
                    </a:lnTo>
                    <a:lnTo>
                      <a:pt x="100" y="94"/>
                    </a:lnTo>
                    <a:lnTo>
                      <a:pt x="151" y="141"/>
                    </a:lnTo>
                    <a:lnTo>
                      <a:pt x="87" y="116"/>
                    </a:lnTo>
                    <a:lnTo>
                      <a:pt x="76" y="187"/>
                    </a:lnTo>
                    <a:lnTo>
                      <a:pt x="64" y="116"/>
                    </a:lnTo>
                    <a:lnTo>
                      <a:pt x="0" y="141"/>
                    </a:lnTo>
                    <a:lnTo>
                      <a:pt x="51" y="94"/>
                    </a:lnTo>
                    <a:lnTo>
                      <a:pt x="0" y="48"/>
                    </a:lnTo>
                  </a:path>
                </a:pathLst>
              </a:custGeom>
              <a:solidFill>
                <a:srgbClr val="D9D9D9"/>
              </a:solidFill>
              <a:ln w="12699" cap="rnd" cmpd="sng">
                <a:noFill/>
                <a:prstDash val="solid"/>
                <a:round/>
                <a:headEnd type="none" w="med" len="med"/>
                <a:tailEnd type="none" w="med" len="med"/>
              </a:ln>
              <a:effectLst/>
            </p:spPr>
            <p:txBody>
              <a:bodyPr/>
              <a:lstStyle/>
              <a:p>
                <a:pPr>
                  <a:defRPr/>
                </a:pPr>
                <a:endParaRPr lang="sr-Latn-CS"/>
              </a:p>
            </p:txBody>
          </p:sp>
          <p:sp>
            <p:nvSpPr>
              <p:cNvPr id="1079" name="Freeform 55"/>
              <p:cNvSpPr>
                <a:spLocks/>
              </p:cNvSpPr>
              <p:nvPr/>
            </p:nvSpPr>
            <p:spPr bwMode="auto">
              <a:xfrm>
                <a:off x="550" y="354"/>
                <a:ext cx="236" cy="216"/>
              </a:xfrm>
              <a:custGeom>
                <a:avLst/>
                <a:gdLst/>
                <a:ahLst/>
                <a:cxnLst>
                  <a:cxn ang="0">
                    <a:pos x="80" y="86"/>
                  </a:cxn>
                  <a:cxn ang="0">
                    <a:pos x="58" y="0"/>
                  </a:cxn>
                  <a:cxn ang="0">
                    <a:pos x="118" y="62"/>
                  </a:cxn>
                  <a:cxn ang="0">
                    <a:pos x="175" y="0"/>
                  </a:cxn>
                  <a:cxn ang="0">
                    <a:pos x="154" y="86"/>
                  </a:cxn>
                  <a:cxn ang="0">
                    <a:pos x="235" y="108"/>
                  </a:cxn>
                  <a:cxn ang="0">
                    <a:pos x="153" y="129"/>
                  </a:cxn>
                  <a:cxn ang="0">
                    <a:pos x="175" y="215"/>
                  </a:cxn>
                  <a:cxn ang="0">
                    <a:pos x="118" y="153"/>
                  </a:cxn>
                  <a:cxn ang="0">
                    <a:pos x="58" y="215"/>
                  </a:cxn>
                  <a:cxn ang="0">
                    <a:pos x="80" y="130"/>
                  </a:cxn>
                  <a:cxn ang="0">
                    <a:pos x="0" y="108"/>
                  </a:cxn>
                  <a:cxn ang="0">
                    <a:pos x="80" y="86"/>
                  </a:cxn>
                </a:cxnLst>
                <a:rect l="0" t="0" r="r" b="b"/>
                <a:pathLst>
                  <a:path w="236" h="216">
                    <a:moveTo>
                      <a:pt x="80" y="86"/>
                    </a:moveTo>
                    <a:lnTo>
                      <a:pt x="58" y="0"/>
                    </a:lnTo>
                    <a:lnTo>
                      <a:pt x="118" y="62"/>
                    </a:lnTo>
                    <a:lnTo>
                      <a:pt x="175" y="0"/>
                    </a:lnTo>
                    <a:lnTo>
                      <a:pt x="154" y="86"/>
                    </a:lnTo>
                    <a:lnTo>
                      <a:pt x="235" y="108"/>
                    </a:lnTo>
                    <a:lnTo>
                      <a:pt x="153" y="129"/>
                    </a:lnTo>
                    <a:lnTo>
                      <a:pt x="175" y="215"/>
                    </a:lnTo>
                    <a:lnTo>
                      <a:pt x="118" y="153"/>
                    </a:lnTo>
                    <a:lnTo>
                      <a:pt x="58" y="215"/>
                    </a:lnTo>
                    <a:lnTo>
                      <a:pt x="80" y="130"/>
                    </a:lnTo>
                    <a:lnTo>
                      <a:pt x="0" y="108"/>
                    </a:lnTo>
                    <a:lnTo>
                      <a:pt x="80" y="86"/>
                    </a:lnTo>
                  </a:path>
                </a:pathLst>
              </a:custGeom>
              <a:solidFill>
                <a:srgbClr val="D9D9D9"/>
              </a:solidFill>
              <a:ln w="12699" cap="rnd" cmpd="sng">
                <a:noFill/>
                <a:prstDash val="solid"/>
                <a:round/>
                <a:headEnd type="none" w="med" len="med"/>
                <a:tailEnd type="none" w="med" len="med"/>
              </a:ln>
              <a:effectLst/>
            </p:spPr>
            <p:txBody>
              <a:bodyPr/>
              <a:lstStyle/>
              <a:p>
                <a:pPr>
                  <a:defRPr/>
                </a:pPr>
                <a:endParaRPr lang="sr-Latn-CS"/>
              </a:p>
            </p:txBody>
          </p:sp>
          <p:sp>
            <p:nvSpPr>
              <p:cNvPr id="1080" name="Freeform 56"/>
              <p:cNvSpPr>
                <a:spLocks/>
              </p:cNvSpPr>
              <p:nvPr/>
            </p:nvSpPr>
            <p:spPr bwMode="auto">
              <a:xfrm>
                <a:off x="598" y="376"/>
                <a:ext cx="140" cy="173"/>
              </a:xfrm>
              <a:custGeom>
                <a:avLst/>
                <a:gdLst/>
                <a:ahLst/>
                <a:cxnLst>
                  <a:cxn ang="0">
                    <a:pos x="0" y="42"/>
                  </a:cxn>
                  <a:cxn ang="0">
                    <a:pos x="58" y="63"/>
                  </a:cxn>
                  <a:cxn ang="0">
                    <a:pos x="70" y="0"/>
                  </a:cxn>
                  <a:cxn ang="0">
                    <a:pos x="81" y="63"/>
                  </a:cxn>
                  <a:cxn ang="0">
                    <a:pos x="139" y="42"/>
                  </a:cxn>
                  <a:cxn ang="0">
                    <a:pos x="94" y="86"/>
                  </a:cxn>
                  <a:cxn ang="0">
                    <a:pos x="139" y="128"/>
                  </a:cxn>
                  <a:cxn ang="0">
                    <a:pos x="81" y="108"/>
                  </a:cxn>
                  <a:cxn ang="0">
                    <a:pos x="70" y="172"/>
                  </a:cxn>
                  <a:cxn ang="0">
                    <a:pos x="58" y="108"/>
                  </a:cxn>
                  <a:cxn ang="0">
                    <a:pos x="0" y="128"/>
                  </a:cxn>
                  <a:cxn ang="0">
                    <a:pos x="45" y="86"/>
                  </a:cxn>
                  <a:cxn ang="0">
                    <a:pos x="0" y="42"/>
                  </a:cxn>
                </a:cxnLst>
                <a:rect l="0" t="0" r="r" b="b"/>
                <a:pathLst>
                  <a:path w="140" h="173">
                    <a:moveTo>
                      <a:pt x="0" y="42"/>
                    </a:moveTo>
                    <a:lnTo>
                      <a:pt x="58" y="63"/>
                    </a:lnTo>
                    <a:lnTo>
                      <a:pt x="70" y="0"/>
                    </a:lnTo>
                    <a:lnTo>
                      <a:pt x="81" y="63"/>
                    </a:lnTo>
                    <a:lnTo>
                      <a:pt x="139" y="42"/>
                    </a:lnTo>
                    <a:lnTo>
                      <a:pt x="94" y="86"/>
                    </a:lnTo>
                    <a:lnTo>
                      <a:pt x="139" y="128"/>
                    </a:lnTo>
                    <a:lnTo>
                      <a:pt x="81" y="108"/>
                    </a:lnTo>
                    <a:lnTo>
                      <a:pt x="70" y="172"/>
                    </a:lnTo>
                    <a:lnTo>
                      <a:pt x="58" y="108"/>
                    </a:lnTo>
                    <a:lnTo>
                      <a:pt x="0" y="128"/>
                    </a:lnTo>
                    <a:lnTo>
                      <a:pt x="45" y="86"/>
                    </a:lnTo>
                    <a:lnTo>
                      <a:pt x="0" y="42"/>
                    </a:lnTo>
                  </a:path>
                </a:pathLst>
              </a:custGeom>
              <a:solidFill>
                <a:srgbClr val="F9F9F9"/>
              </a:solidFill>
              <a:ln w="12699" cap="rnd" cmpd="sng">
                <a:noFill/>
                <a:prstDash val="solid"/>
                <a:round/>
                <a:headEnd type="none" w="med" len="med"/>
                <a:tailEnd type="none" w="med" len="med"/>
              </a:ln>
              <a:effectLst/>
            </p:spPr>
            <p:txBody>
              <a:bodyPr/>
              <a:lstStyle/>
              <a:p>
                <a:pPr>
                  <a:defRPr/>
                </a:pPr>
                <a:endParaRPr lang="sr-Latn-CS"/>
              </a:p>
            </p:txBody>
          </p:sp>
        </p:grpSp>
      </p:grpSp>
      <p:sp>
        <p:nvSpPr>
          <p:cNvPr id="1083" name="Rectangle 59"/>
          <p:cNvSpPr>
            <a:spLocks noGrp="1" noChangeArrowheads="1"/>
          </p:cNvSpPr>
          <p:nvPr>
            <p:ph type="title"/>
          </p:nvPr>
        </p:nvSpPr>
        <p:spPr bwMode="auto">
          <a:xfrm>
            <a:off x="1371600" y="476250"/>
            <a:ext cx="7086600" cy="1276350"/>
          </a:xfrm>
          <a:prstGeom prst="rect">
            <a:avLst/>
          </a:prstGeom>
          <a:noFill/>
          <a:ln w="12699">
            <a:noFill/>
            <a:miter lim="800000"/>
            <a:headEnd/>
            <a:tailEnd/>
          </a:ln>
          <a:effec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28676" name="Rectangle 60"/>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1085" name="Rectangle 61"/>
          <p:cNvSpPr>
            <a:spLocks noChangeArrowheads="1"/>
          </p:cNvSpPr>
          <p:nvPr/>
        </p:nvSpPr>
        <p:spPr bwMode="auto">
          <a:xfrm>
            <a:off x="92075" y="6486525"/>
            <a:ext cx="952500" cy="301625"/>
          </a:xfrm>
          <a:prstGeom prst="rect">
            <a:avLst/>
          </a:prstGeom>
          <a:noFill/>
          <a:ln w="12699">
            <a:noFill/>
            <a:miter lim="800000"/>
            <a:headEnd/>
            <a:tailEnd/>
          </a:ln>
          <a:effectLst/>
        </p:spPr>
        <p:txBody>
          <a:bodyPr wrap="none" lIns="90488" tIns="44450" rIns="90488" bIns="44450" anchor="ctr">
            <a:spAutoFit/>
          </a:bodyPr>
          <a:lstStyle/>
          <a:p>
            <a:pPr>
              <a:defRPr/>
            </a:pPr>
            <a:r>
              <a:rPr lang="en-US" sz="1400" i="0"/>
              <a:t>Chapter 1</a:t>
            </a:r>
          </a:p>
        </p:txBody>
      </p:sp>
      <p:sp>
        <p:nvSpPr>
          <p:cNvPr id="1086" name="Rectangle 62"/>
          <p:cNvSpPr>
            <a:spLocks noChangeArrowheads="1"/>
          </p:cNvSpPr>
          <p:nvPr/>
        </p:nvSpPr>
        <p:spPr bwMode="auto">
          <a:xfrm>
            <a:off x="4019550" y="6486525"/>
            <a:ext cx="1108075" cy="301625"/>
          </a:xfrm>
          <a:prstGeom prst="rect">
            <a:avLst/>
          </a:prstGeom>
          <a:noFill/>
          <a:ln w="12699">
            <a:noFill/>
            <a:miter lim="800000"/>
            <a:headEnd/>
            <a:tailEnd/>
          </a:ln>
          <a:effectLst/>
        </p:spPr>
        <p:txBody>
          <a:bodyPr wrap="none" lIns="90488" tIns="44450" rIns="90488" bIns="44450" anchor="ctr">
            <a:spAutoFit/>
          </a:bodyPr>
          <a:lstStyle/>
          <a:p>
            <a:pPr algn="ctr">
              <a:defRPr/>
            </a:pPr>
            <a:fld id="{89616447-E51D-4854-92DF-C993B8F25E27}" type="datetime1">
              <a:rPr lang="en-US" sz="1400" i="0"/>
              <a:pPr algn="ctr">
                <a:defRPr/>
              </a:pPr>
              <a:t>11/3/2020</a:t>
            </a:fld>
            <a:endParaRPr lang="en-US" sz="1400" i="0"/>
          </a:p>
        </p:txBody>
      </p:sp>
      <p:sp>
        <p:nvSpPr>
          <p:cNvPr id="1087" name="Rectangle 63"/>
          <p:cNvSpPr>
            <a:spLocks noChangeArrowheads="1"/>
          </p:cNvSpPr>
          <p:nvPr/>
        </p:nvSpPr>
        <p:spPr bwMode="auto">
          <a:xfrm>
            <a:off x="8645525" y="6486525"/>
            <a:ext cx="406400" cy="301625"/>
          </a:xfrm>
          <a:prstGeom prst="rect">
            <a:avLst/>
          </a:prstGeom>
          <a:noFill/>
          <a:ln w="12699">
            <a:noFill/>
            <a:miter lim="800000"/>
            <a:headEnd/>
            <a:tailEnd/>
          </a:ln>
          <a:effectLst/>
        </p:spPr>
        <p:txBody>
          <a:bodyPr wrap="none" lIns="90488" tIns="44450" rIns="90488" bIns="44450"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r"/>
            <a:fld id="{D715DD21-DA6B-45E9-8177-04964A0630E5}" type="slidenum">
              <a:rPr lang="en-US" altLang="sr-Latn-RS" sz="1400" i="0"/>
              <a:pPr algn="r"/>
              <a:t>‹#›</a:t>
            </a:fld>
            <a:endParaRPr lang="en-US" altLang="sr-Latn-RS" sz="1400" i="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Book Antiqua" pitchFamily="18" charset="0"/>
        </a:defRPr>
      </a:lvl2pPr>
      <a:lvl3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Book Antiqua" pitchFamily="18" charset="0"/>
        </a:defRPr>
      </a:lvl3pPr>
      <a:lvl4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Book Antiqua" pitchFamily="18" charset="0"/>
        </a:defRPr>
      </a:lvl4pPr>
      <a:lvl5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Book Antiqua" pitchFamily="18" charset="0"/>
        </a:defRPr>
      </a:lvl5pPr>
      <a:lvl6pPr marL="457200"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Book Antiqua" pitchFamily="18" charset="0"/>
        </a:defRPr>
      </a:lvl6pPr>
      <a:lvl7pPr marL="914400"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Book Antiqua" pitchFamily="18" charset="0"/>
        </a:defRPr>
      </a:lvl7pPr>
      <a:lvl8pPr marL="1371600"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Book Antiqua" pitchFamily="18" charset="0"/>
        </a:defRPr>
      </a:lvl8pPr>
      <a:lvl9pPr marL="1828800"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Book Antiqua"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Monotype Sorts" pitchFamily="2" charset="2"/>
        <a:buChar char="u"/>
        <a:defRPr sz="28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Monotype Sorts" pitchFamily="2" charset="2"/>
        <a:buChar char="u"/>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96.xml"/><Relationship Id="rId1" Type="http://schemas.openxmlformats.org/officeDocument/2006/relationships/slideLayout" Target="../slideLayouts/slideLayout2.xml"/><Relationship Id="rId5" Type="http://schemas.openxmlformats.org/officeDocument/2006/relationships/image" Target="file:///F:\Documents%20and%20Settings\Zoran%20Cekerevac\My%20Documents\FIM_KS\Udzbenik%20Mreze\mreza2.BMP" TargetMode="External"/><Relationship Id="rId4" Type="http://schemas.openxmlformats.org/officeDocument/2006/relationships/image" Target="../media/image59.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6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63.wmf"/></Relationships>
</file>

<file path=ppt/slides/_rels/slide14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file:///F:\Documents%20and%20Settings\Zoran%20Cekerevac\My%20Documents\FIM_KS\Udzbenik%20Mreze\MREZA8.BMP" TargetMode="External"/><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73.gif"/></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hyperlink" Target="2014/DNS%20&#8212;%20&#1042;&#1080;&#1082;&#1080;&#1087;&#1077;&#1076;&#1080;&#1112;&#1072;.htm" TargetMode="External"/><Relationship Id="rId4" Type="http://schemas.openxmlformats.org/officeDocument/2006/relationships/hyperlink" Target="file:///C:\Users\Zoran%20&#268;ekerevac\Desktop\FPIM%20Nastava\Kompjuterske%20mre&#382;e\2014\DHCP%20&#8212;%20&#1042;&#1080;&#1082;&#1080;&#1087;&#1077;&#1076;&#1080;&#1112;&#1072;.htm"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comments" Target="../comments/comment1.xml"/><Relationship Id="rId5" Type="http://schemas.openxmlformats.org/officeDocument/2006/relationships/image" Target="../media/image2.wmf"/><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3" Type="http://schemas.openxmlformats.org/officeDocument/2006/relationships/hyperlink" Target="https://itservices.stanford.edu/strategy/platforms/server-os" TargetMode="Externa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wmf"/><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comments" Target="../comments/comment2.xml"/><Relationship Id="rId4" Type="http://schemas.openxmlformats.org/officeDocument/2006/relationships/image" Target="../media/image2.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wmf"/></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7.emf"/><Relationship Id="rId5" Type="http://schemas.openxmlformats.org/officeDocument/2006/relationships/oleObject" Target="../embeddings/oleObject9.bin"/><Relationship Id="rId4" Type="http://schemas.openxmlformats.org/officeDocument/2006/relationships/image" Target="../media/image8.jpeg"/></Relationships>
</file>

<file path=ppt/slides/_rels/slide3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notesSlide" Target="../notesSlides/notesSlide18.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9.emf"/><Relationship Id="rId5" Type="http://schemas.openxmlformats.org/officeDocument/2006/relationships/oleObject" Target="../embeddings/oleObject10.bin"/><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9.xml"/><Relationship Id="rId7"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3.bin"/><Relationship Id="rId5" Type="http://schemas.openxmlformats.org/officeDocument/2006/relationships/image" Target="../media/image12.emf"/><Relationship Id="rId4" Type="http://schemas.openxmlformats.org/officeDocument/2006/relationships/oleObject" Target="../embeddings/oleObject12.bin"/><Relationship Id="rId9" Type="http://schemas.openxmlformats.org/officeDocument/2006/relationships/image" Target="../media/image14.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3.emf"/><Relationship Id="rId5" Type="http://schemas.openxmlformats.org/officeDocument/2006/relationships/oleObject" Target="../embeddings/oleObject16.bin"/><Relationship Id="rId10" Type="http://schemas.openxmlformats.org/officeDocument/2006/relationships/image" Target="../media/image15.emf"/><Relationship Id="rId4" Type="http://schemas.openxmlformats.org/officeDocument/2006/relationships/image" Target="../media/image12.emf"/><Relationship Id="rId9" Type="http://schemas.openxmlformats.org/officeDocument/2006/relationships/oleObject" Target="../embeddings/oleObject18.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7.emf"/><Relationship Id="rId5" Type="http://schemas.openxmlformats.org/officeDocument/2006/relationships/oleObject" Target="../embeddings/oleObject20.bin"/><Relationship Id="rId4" Type="http://schemas.openxmlformats.org/officeDocument/2006/relationships/image" Target="../media/image16.wm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2.bin"/><Relationship Id="rId5" Type="http://schemas.openxmlformats.org/officeDocument/2006/relationships/image" Target="../media/image18.wmf"/><Relationship Id="rId4" Type="http://schemas.openxmlformats.org/officeDocument/2006/relationships/oleObject" Target="../embeddings/oleObject21.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0.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20.wmf"/></Relationships>
</file>

<file path=ppt/slides/_rels/slide45.xml.rels><?xml version="1.0" encoding="UTF-8" standalone="yes"?>
<Relationships xmlns="http://schemas.openxmlformats.org/package/2006/relationships"><Relationship Id="rId8" Type="http://schemas.openxmlformats.org/officeDocument/2006/relationships/hyperlink" Target="https://sr.wikipedia.org/wiki/DHCP" TargetMode="External"/><Relationship Id="rId3" Type="http://schemas.openxmlformats.org/officeDocument/2006/relationships/notesSlide" Target="../notesSlides/notesSlide21.xml"/><Relationship Id="rId7" Type="http://schemas.openxmlformats.org/officeDocument/2006/relationships/hyperlink" Target="https://sr.wikipedia.org/wiki/%D0%94%D0%9D%D0%A1" TargetMode="External"/><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hyperlink" Target="https://sr.wikipedia.org/wiki/SMTP" TargetMode="External"/><Relationship Id="rId11" Type="http://schemas.openxmlformats.org/officeDocument/2006/relationships/image" Target="../media/image20.wmf"/><Relationship Id="rId5" Type="http://schemas.openxmlformats.org/officeDocument/2006/relationships/hyperlink" Target="https://sr.wikipedia.org/wiki/%D0%A2%D0%B5%D0%BB%D0%BD%D0%B5%D1%82" TargetMode="External"/><Relationship Id="rId10" Type="http://schemas.openxmlformats.org/officeDocument/2006/relationships/oleObject" Target="../embeddings/oleObject25.bin"/><Relationship Id="rId4" Type="http://schemas.openxmlformats.org/officeDocument/2006/relationships/hyperlink" Target="https://sr.wikipedia.org/wiki/FTP" TargetMode="External"/><Relationship Id="rId9" Type="http://schemas.openxmlformats.org/officeDocument/2006/relationships/hyperlink" Target="https://sr.wikipedia.org/wiki/%D0%A5%D0%A2%D0%A2%D0%9F" TargetMode="Externa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1.wm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1.wmf"/><Relationship Id="rId4" Type="http://schemas.openxmlformats.org/officeDocument/2006/relationships/oleObject" Target="../embeddings/oleObject27.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22.wmf"/></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22.wmf"/><Relationship Id="rId5" Type="http://schemas.openxmlformats.org/officeDocument/2006/relationships/oleObject" Target="../embeddings/oleObject29.bin"/><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22.wmf"/><Relationship Id="rId4" Type="http://schemas.openxmlformats.org/officeDocument/2006/relationships/oleObject" Target="../embeddings/oleObject30.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en.wikipedia.org/wiki/System_network_architectur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en.wikipedia.org/wiki/DECnet" TargetMode="External"/><Relationship Id="rId5" Type="http://schemas.openxmlformats.org/officeDocument/2006/relationships/hyperlink" Target="http://en.wikipedia.org/wiki/NetWare" TargetMode="External"/><Relationship Id="rId4" Type="http://schemas.openxmlformats.org/officeDocument/2006/relationships/hyperlink" Target="http://en.wikipedia.org/wiki/Appletalk"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6" Type="http://schemas.openxmlformats.org/officeDocument/2006/relationships/hyperlink" Target="https://sr.wikipedia.org/w/index.php?title=NetBIOS&amp;action=edit&amp;redlink=1" TargetMode="External"/><Relationship Id="rId21" Type="http://schemas.openxmlformats.org/officeDocument/2006/relationships/hyperlink" Target="https://sr.wikipedia.org/wiki/MIME" TargetMode="External"/><Relationship Id="rId42" Type="http://schemas.openxmlformats.org/officeDocument/2006/relationships/hyperlink" Target="https://sr.wikipedia.org/wiki/IPv4" TargetMode="External"/><Relationship Id="rId47" Type="http://schemas.openxmlformats.org/officeDocument/2006/relationships/hyperlink" Target="https://sr.wikipedia.org/w/index.php?title=IPsec&amp;action=edit&amp;redlink=1" TargetMode="External"/><Relationship Id="rId63" Type="http://schemas.openxmlformats.org/officeDocument/2006/relationships/hyperlink" Target="https://sr.wikipedia.org/w/index.php?title=RS-449&amp;action=edit&amp;redlink=1" TargetMode="External"/><Relationship Id="rId68" Type="http://schemas.openxmlformats.org/officeDocument/2006/relationships/hyperlink" Target="https://sr.wikipedia.org/w/index.php?title=T1(Networking)&amp;action=edit&amp;redlink=1" TargetMode="External"/><Relationship Id="rId16" Type="http://schemas.openxmlformats.org/officeDocument/2006/relationships/hyperlink" Target="https://sr.wikipedia.org/w/index.php?title=NTP_(%D0%BF%D1%80%D0%BE%D1%82%D0%BE%D0%BA%D0%BE%D0%BB)&amp;action=edit&amp;redlink=1" TargetMode="External"/><Relationship Id="rId11" Type="http://schemas.openxmlformats.org/officeDocument/2006/relationships/hyperlink" Target="https://sr.wikipedia.org/wiki/NNTP" TargetMode="External"/><Relationship Id="rId24" Type="http://schemas.openxmlformats.org/officeDocument/2006/relationships/hyperlink" Target="https://sr.wikipedia.org/wiki/SSL" TargetMode="External"/><Relationship Id="rId32" Type="http://schemas.openxmlformats.org/officeDocument/2006/relationships/hyperlink" Target="https://sr.wikipedia.org/wiki/SIP_(protokol)" TargetMode="External"/><Relationship Id="rId37" Type="http://schemas.openxmlformats.org/officeDocument/2006/relationships/hyperlink" Target="https://sr.wikipedia.org/wiki/UDP_(protokol)" TargetMode="External"/><Relationship Id="rId40" Type="http://schemas.openxmlformats.org/officeDocument/2006/relationships/hyperlink" Target="https://sr.wikipedia.org/wiki/%D0%A1%D0%BB%D0%BE%D1%98_%D0%BC%D1%80%D0%B5%D0%B6%D0%B5" TargetMode="External"/><Relationship Id="rId45" Type="http://schemas.openxmlformats.org/officeDocument/2006/relationships/hyperlink" Target="https://sr.wikipedia.org/wiki/ARP" TargetMode="External"/><Relationship Id="rId53" Type="http://schemas.openxmlformats.org/officeDocument/2006/relationships/hyperlink" Target="https://sr.wikipedia.org/w/index.php?title=HDLC&amp;action=edit&amp;redlink=1" TargetMode="External"/><Relationship Id="rId58" Type="http://schemas.openxmlformats.org/officeDocument/2006/relationships/hyperlink" Target="https://sr.wikipedia.org/w/index.php?title=Frame_relay&amp;action=edit&amp;redlink=1" TargetMode="External"/><Relationship Id="rId66" Type="http://schemas.openxmlformats.org/officeDocument/2006/relationships/hyperlink" Target="https://sr.wikipedia.org/w/index.php?title=I.430&amp;action=edit&amp;redlink=1" TargetMode="External"/><Relationship Id="rId74" Type="http://schemas.openxmlformats.org/officeDocument/2006/relationships/hyperlink" Target="https://sr.wikipedia.org/w/index.php?title=IEEE_802.11&amp;action=edit&amp;redlink=1" TargetMode="External"/><Relationship Id="rId79" Type="http://schemas.openxmlformats.org/officeDocument/2006/relationships/hyperlink" Target="https://sr.wikipedia.org/w/index.php?title=Firewire&amp;action=edit&amp;redlink=1" TargetMode="External"/><Relationship Id="rId5" Type="http://schemas.openxmlformats.org/officeDocument/2006/relationships/hyperlink" Target="https://sr.wikipedia.org/wiki/FTP" TargetMode="External"/><Relationship Id="rId61" Type="http://schemas.openxmlformats.org/officeDocument/2006/relationships/hyperlink" Target="https://sr.wikipedia.org/wiki/Token_Ring" TargetMode="External"/><Relationship Id="rId19" Type="http://schemas.openxmlformats.org/officeDocument/2006/relationships/hyperlink" Target="https://sr.wikipedia.org/w/index.php?title=Netconf&amp;action=edit&amp;redlink=1" TargetMode="External"/><Relationship Id="rId14" Type="http://schemas.openxmlformats.org/officeDocument/2006/relationships/hyperlink" Target="https://sr.wikipedia.org/w/index.php?title=Gopher&amp;action=edit&amp;redlink=1" TargetMode="External"/><Relationship Id="rId22" Type="http://schemas.openxmlformats.org/officeDocument/2006/relationships/hyperlink" Target="https://sr.wikipedia.org/w/index.php?title=XDR&amp;action=edit&amp;redlink=1" TargetMode="External"/><Relationship Id="rId27" Type="http://schemas.openxmlformats.org/officeDocument/2006/relationships/hyperlink" Target="https://sr.wikipedia.org/wiki/PAP" TargetMode="External"/><Relationship Id="rId30" Type="http://schemas.openxmlformats.org/officeDocument/2006/relationships/hyperlink" Target="https://sr.wikipedia.org/w/index.php?title=Named_Pipes&amp;action=edit&amp;redlink=1" TargetMode="External"/><Relationship Id="rId35" Type="http://schemas.openxmlformats.org/officeDocument/2006/relationships/hyperlink" Target="https://sr.wikipedia.org/wiki/%D0%A2%D1%80%D0%B0%D0%BD%D1%81%D0%BF%D0%BE%D1%80%D1%82%D0%BD%D0%B8_%D1%81%D0%BB%D0%BE%D1%98" TargetMode="External"/><Relationship Id="rId43" Type="http://schemas.openxmlformats.org/officeDocument/2006/relationships/hyperlink" Target="https://sr.wikipedia.org/wiki/IPv6" TargetMode="External"/><Relationship Id="rId48" Type="http://schemas.openxmlformats.org/officeDocument/2006/relationships/hyperlink" Target="https://sr.wikipedia.org/w/index.php?title=IGMP&amp;action=edit&amp;redlink=1" TargetMode="External"/><Relationship Id="rId56" Type="http://schemas.openxmlformats.org/officeDocument/2006/relationships/hyperlink" Target="https://sr.wikipedia.org/w/index.php?title=SLIP&amp;action=edit&amp;redlink=1" TargetMode="External"/><Relationship Id="rId64" Type="http://schemas.openxmlformats.org/officeDocument/2006/relationships/hyperlink" Target="https://sr.wikipedia.org/w/index.php?title=V.35&amp;action=edit&amp;redlink=1" TargetMode="External"/><Relationship Id="rId69" Type="http://schemas.openxmlformats.org/officeDocument/2006/relationships/hyperlink" Target="https://sr.wikipedia.org/w/index.php?title=E-carrier&amp;action=edit&amp;redlink=1" TargetMode="External"/><Relationship Id="rId77" Type="http://schemas.openxmlformats.org/officeDocument/2006/relationships/hyperlink" Target="https://sr.wikipedia.org/wiki/Universal_Serial_Bus" TargetMode="External"/><Relationship Id="rId8" Type="http://schemas.openxmlformats.org/officeDocument/2006/relationships/hyperlink" Target="https://sr.wikipedia.org/wiki/DHCP" TargetMode="External"/><Relationship Id="rId51" Type="http://schemas.openxmlformats.org/officeDocument/2006/relationships/hyperlink" Target="https://sr.wikipedia.org/wiki/%D0%A1%D0%BB%D0%BE%D1%98_%D0%B2%D0%B5%D0%B7%D0%B5" TargetMode="External"/><Relationship Id="rId72" Type="http://schemas.openxmlformats.org/officeDocument/2006/relationships/hyperlink" Target="https://sr.wikipedia.org/w/index.php?title=Optical_Transport_Network&amp;action=edit&amp;redlink=1" TargetMode="External"/><Relationship Id="rId3" Type="http://schemas.openxmlformats.org/officeDocument/2006/relationships/hyperlink" Target="https://sr.wikipedia.org/wiki/%D0%A1%D0%BB%D0%BE%D1%98_%D0%B0%D0%BF%D0%BB%D0%B8%D0%BA%D0%B0%D1%86%D0%B8%D1%98%D0%B5" TargetMode="External"/><Relationship Id="rId12" Type="http://schemas.openxmlformats.org/officeDocument/2006/relationships/hyperlink" Target="https://sr.wikipedia.org/wiki/Session_Initiation_Protocol" TargetMode="External"/><Relationship Id="rId17" Type="http://schemas.openxmlformats.org/officeDocument/2006/relationships/hyperlink" Target="https://sr.wikipedia.org/wiki/SMPP" TargetMode="External"/><Relationship Id="rId25" Type="http://schemas.openxmlformats.org/officeDocument/2006/relationships/hyperlink" Target="https://sr.wikipedia.org/wiki/%D0%A1%D0%BB%D0%BE%D1%98_%D1%81%D0%B5%D1%81%D0%B8%D1%98%D0%B5" TargetMode="External"/><Relationship Id="rId33" Type="http://schemas.openxmlformats.org/officeDocument/2006/relationships/hyperlink" Target="https://sr.wikipedia.org/w/index.php?title=L2TP&amp;action=edit&amp;redlink=1" TargetMode="External"/><Relationship Id="rId38" Type="http://schemas.openxmlformats.org/officeDocument/2006/relationships/hyperlink" Target="https://sr.wikipedia.org/wiki/SCTP" TargetMode="External"/><Relationship Id="rId46" Type="http://schemas.openxmlformats.org/officeDocument/2006/relationships/hyperlink" Target="https://sr.wikipedia.org/wiki/RARP" TargetMode="External"/><Relationship Id="rId59" Type="http://schemas.openxmlformats.org/officeDocument/2006/relationships/hyperlink" Target="https://sr.wikipedia.org/w/index.php?title=G.hn&amp;action=edit&amp;redlink=1" TargetMode="External"/><Relationship Id="rId67" Type="http://schemas.openxmlformats.org/officeDocument/2006/relationships/hyperlink" Target="https://sr.wikipedia.org/w/index.php?title=I.431&amp;action=edit&amp;redlink=1" TargetMode="External"/><Relationship Id="rId20" Type="http://schemas.openxmlformats.org/officeDocument/2006/relationships/hyperlink" Target="https://sr.wikipedia.org/wiki/%D0%A1%D0%BB%D0%BE%D1%98_%D0%BF%D1%80%D0%B5%D0%B7%D0%B5%D0%BD%D1%82%D0%B0%D1%86%D0%B8%D1%98%D0%B5" TargetMode="External"/><Relationship Id="rId41" Type="http://schemas.openxmlformats.org/officeDocument/2006/relationships/hyperlink" Target="https://sr.wikipedia.org/wiki/%D0%98%D0%BD%D1%82%D0%B5%D1%80%D0%BD%D0%B5%D1%82_%D0%BF%D1%80%D0%BE%D1%82%D0%BE%D0%BA%D0%BE%D0%BB" TargetMode="External"/><Relationship Id="rId54" Type="http://schemas.openxmlformats.org/officeDocument/2006/relationships/hyperlink" Target="https://sr.wikipedia.org/wiki/Frame_Relay" TargetMode="External"/><Relationship Id="rId62" Type="http://schemas.openxmlformats.org/officeDocument/2006/relationships/hyperlink" Target="https://sr.wikipedia.org/w/index.php?title=RS-232&amp;action=edit&amp;redlink=1" TargetMode="External"/><Relationship Id="rId70" Type="http://schemas.openxmlformats.org/officeDocument/2006/relationships/hyperlink" Target="https://sr.wikipedia.org/w/index.php?title=Plain_old_telephone_service&amp;action=edit&amp;redlink=1" TargetMode="External"/><Relationship Id="rId75" Type="http://schemas.openxmlformats.org/officeDocument/2006/relationships/hyperlink" Target="https://sr.wikipedia.org/w/index.php?title=IEEE_802.15&amp;action=edit&amp;redlink=1" TargetMode="External"/><Relationship Id="rId1" Type="http://schemas.openxmlformats.org/officeDocument/2006/relationships/slideLayout" Target="../slideLayouts/slideLayout2.xml"/><Relationship Id="rId6" Type="http://schemas.openxmlformats.org/officeDocument/2006/relationships/hyperlink" Target="https://sr.wikipedia.org/wiki/%D0%A2%D0%B5%D0%BB%D0%BD%D0%B5%D1%82" TargetMode="External"/><Relationship Id="rId15" Type="http://schemas.openxmlformats.org/officeDocument/2006/relationships/hyperlink" Target="https://sr.wikipedia.org/w/index.php?title=NFS&amp;action=edit&amp;redlink=1" TargetMode="External"/><Relationship Id="rId23" Type="http://schemas.openxmlformats.org/officeDocument/2006/relationships/hyperlink" Target="https://sr.wikipedia.org/w/index.php?title=TLS&amp;action=edit&amp;redlink=1" TargetMode="External"/><Relationship Id="rId28" Type="http://schemas.openxmlformats.org/officeDocument/2006/relationships/hyperlink" Target="https://sr.wikipedia.org/wiki/CHAP" TargetMode="External"/><Relationship Id="rId36" Type="http://schemas.openxmlformats.org/officeDocument/2006/relationships/hyperlink" Target="https://sr.wikipedia.org/wiki/%D0%A2%D1%80%D0%B0%D0%BD%D1%81%D0%BC%D0%B8%D1%81%D0%B8%D0%BE%D0%BD%D0%B8_%D0%BA%D0%BE%D0%BD%D1%82%D1%80%D0%BE%D0%BB%D0%BD%D0%B8_%D0%BF%D1%80%D0%BE%D1%82%D0%BE%D0%BA%D0%BE%D0%BB" TargetMode="External"/><Relationship Id="rId49" Type="http://schemas.openxmlformats.org/officeDocument/2006/relationships/hyperlink" Target="https://sr.wikipedia.org/w/index.php?title=IPX&amp;action=edit&amp;redlink=1" TargetMode="External"/><Relationship Id="rId57" Type="http://schemas.openxmlformats.org/officeDocument/2006/relationships/hyperlink" Target="https://sr.wikipedia.org/w/index.php?title=IEEE_802.3&amp;action=edit&amp;redlink=1" TargetMode="External"/><Relationship Id="rId10" Type="http://schemas.openxmlformats.org/officeDocument/2006/relationships/hyperlink" Target="https://sr.wikipedia.org/wiki/SMTP" TargetMode="External"/><Relationship Id="rId31" Type="http://schemas.openxmlformats.org/officeDocument/2006/relationships/hyperlink" Target="https://sr.wikipedia.org/w/index.php?title=Session_Announcement_Protocol&amp;action=edit&amp;redlink=1" TargetMode="External"/><Relationship Id="rId44" Type="http://schemas.openxmlformats.org/officeDocument/2006/relationships/hyperlink" Target="https://sr.wikipedia.org/wiki/ICMP" TargetMode="External"/><Relationship Id="rId52" Type="http://schemas.openxmlformats.org/officeDocument/2006/relationships/hyperlink" Target="https://sr.wikipedia.org/w/index.php?title=PPP_(%D0%BF%D1%80%D0%BE%D1%82%D0%BE%D0%BA%D0%BE%D0%BB)&amp;action=edit&amp;redlink=1" TargetMode="External"/><Relationship Id="rId60" Type="http://schemas.openxmlformats.org/officeDocument/2006/relationships/hyperlink" Target="https://sr.wikipedia.org/wiki/%D0%A4%D0%B8%D0%B7%D0%B8%D1%87%D0%BA%D0%B8_%D1%81%D0%BB%D0%BE%D1%98" TargetMode="External"/><Relationship Id="rId65" Type="http://schemas.openxmlformats.org/officeDocument/2006/relationships/hyperlink" Target="https://sr.wikipedia.org/w/index.php?title=V.34&amp;action=edit&amp;redlink=1" TargetMode="External"/><Relationship Id="rId73" Type="http://schemas.openxmlformats.org/officeDocument/2006/relationships/hyperlink" Target="https://sr.wikipedia.org/wiki/DSL" TargetMode="External"/><Relationship Id="rId78" Type="http://schemas.openxmlformats.org/officeDocument/2006/relationships/hyperlink" Target="https://sr.wikipedia.org/wiki/Bluetooth" TargetMode="External"/><Relationship Id="rId4" Type="http://schemas.openxmlformats.org/officeDocument/2006/relationships/hyperlink" Target="https://sr.wikipedia.org/wiki/%D0%A5%D0%A2%D0%A2%D0%9F" TargetMode="External"/><Relationship Id="rId9" Type="http://schemas.openxmlformats.org/officeDocument/2006/relationships/hyperlink" Target="https://sr.wikipedia.org/wiki/POP_(protokol)" TargetMode="External"/><Relationship Id="rId13" Type="http://schemas.openxmlformats.org/officeDocument/2006/relationships/hyperlink" Target="https://sr.wikipedia.org/w/index.php?title=SSI&amp;action=edit&amp;redlink=1" TargetMode="External"/><Relationship Id="rId18" Type="http://schemas.openxmlformats.org/officeDocument/2006/relationships/hyperlink" Target="https://sr.wikipedia.org/w/index.php?title=SNMP&amp;action=edit&amp;redlink=1" TargetMode="External"/><Relationship Id="rId39" Type="http://schemas.openxmlformats.org/officeDocument/2006/relationships/hyperlink" Target="https://sr.wikipedia.org/wiki/DCCP" TargetMode="External"/><Relationship Id="rId34" Type="http://schemas.openxmlformats.org/officeDocument/2006/relationships/hyperlink" Target="https://sr.wikipedia.org/w/index.php?title=PPTP&amp;action=edit&amp;redlink=1" TargetMode="External"/><Relationship Id="rId50" Type="http://schemas.openxmlformats.org/officeDocument/2006/relationships/hyperlink" Target="https://sr.wikipedia.org/w/index.php?title=AppleTalk&amp;action=edit&amp;redlink=1" TargetMode="External"/><Relationship Id="rId55" Type="http://schemas.openxmlformats.org/officeDocument/2006/relationships/hyperlink" Target="https://sr.wikipedia.org/w/index.php?title=CSLIP&amp;action=edit&amp;redlink=1" TargetMode="External"/><Relationship Id="rId76" Type="http://schemas.openxmlformats.org/officeDocument/2006/relationships/hyperlink" Target="https://sr.wikipedia.org/wiki/Ethernet" TargetMode="External"/><Relationship Id="rId7" Type="http://schemas.openxmlformats.org/officeDocument/2006/relationships/hyperlink" Target="https://sr.wikipedia.org/wiki/%D0%94%D0%9D%D0%A1" TargetMode="External"/><Relationship Id="rId71" Type="http://schemas.openxmlformats.org/officeDocument/2006/relationships/hyperlink" Target="https://sr.wikipedia.org/w/index.php?title=SONET/SDH&amp;action=edit&amp;redlink=1" TargetMode="External"/><Relationship Id="rId2" Type="http://schemas.openxmlformats.org/officeDocument/2006/relationships/notesSlide" Target="../notesSlides/notesSlide36.xml"/><Relationship Id="rId29" Type="http://schemas.openxmlformats.org/officeDocument/2006/relationships/hyperlink" Target="https://sr.wikipedia.org/wiki/SSH"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hyperlink" Target="https://en.wikipedia.org/wiki/Local_area_network" TargetMode="External"/><Relationship Id="rId13" Type="http://schemas.openxmlformats.org/officeDocument/2006/relationships/hyperlink" Target="https://en.wikipedia.org/wiki/Backbone_network" TargetMode="External"/><Relationship Id="rId18" Type="http://schemas.openxmlformats.org/officeDocument/2006/relationships/hyperlink" Target="https://en.wikipedia.org/wiki/Internet" TargetMode="External"/><Relationship Id="rId3" Type="http://schemas.openxmlformats.org/officeDocument/2006/relationships/hyperlink" Target="https://en.wikipedia.org/wiki/Nanonetwork" TargetMode="External"/><Relationship Id="rId7" Type="http://schemas.openxmlformats.org/officeDocument/2006/relationships/hyperlink" Target="https://en.wikipedia.org/wiki/Near-me_area_network" TargetMode="External"/><Relationship Id="rId12" Type="http://schemas.openxmlformats.org/officeDocument/2006/relationships/hyperlink" Target="https://en.wikipedia.org/wiki/Campus_network" TargetMode="External"/><Relationship Id="rId17" Type="http://schemas.openxmlformats.org/officeDocument/2006/relationships/hyperlink" Target="https://en.wikipedia.org/wiki/Internet_area_network" TargetMode="External"/><Relationship Id="rId2" Type="http://schemas.openxmlformats.org/officeDocument/2006/relationships/notesSlide" Target="../notesSlides/notesSlide42.xml"/><Relationship Id="rId16" Type="http://schemas.openxmlformats.org/officeDocument/2006/relationships/hyperlink" Target="https://en.wikipedia.org/wiki/Wide_area_network" TargetMode="External"/><Relationship Id="rId20"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hyperlink" Target="https://en.wikipedia.org/wiki/Personal_area_network" TargetMode="External"/><Relationship Id="rId11" Type="http://schemas.openxmlformats.org/officeDocument/2006/relationships/hyperlink" Target="https://en.wikipedia.org/wiki/Wireless_LAN" TargetMode="External"/><Relationship Id="rId5" Type="http://schemas.openxmlformats.org/officeDocument/2006/relationships/hyperlink" Target="https://en.wikipedia.org/wiki/Body_area_network" TargetMode="External"/><Relationship Id="rId15" Type="http://schemas.openxmlformats.org/officeDocument/2006/relationships/hyperlink" Target="https://en.wikipedia.org/wiki/Municipal_wireless_network" TargetMode="External"/><Relationship Id="rId10" Type="http://schemas.openxmlformats.org/officeDocument/2006/relationships/hyperlink" Target="https://en.wikipedia.org/wiki/Storage_area_network" TargetMode="External"/><Relationship Id="rId19" Type="http://schemas.openxmlformats.org/officeDocument/2006/relationships/hyperlink" Target="https://en.wikipedia.org/wiki/Interplanetary_Internet" TargetMode="External"/><Relationship Id="rId4" Type="http://schemas.openxmlformats.org/officeDocument/2006/relationships/hyperlink" Target="https://en.wikipedia.org/wiki/Near-field_communication" TargetMode="External"/><Relationship Id="rId9" Type="http://schemas.openxmlformats.org/officeDocument/2006/relationships/hyperlink" Target="https://en.wikipedia.org/wiki/Home_network" TargetMode="External"/><Relationship Id="rId14" Type="http://schemas.openxmlformats.org/officeDocument/2006/relationships/hyperlink" Target="https://en.wikipedia.org/wiki/Metropolitan_area_network" TargetMode="Externa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45.xml"/><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32.bin"/><Relationship Id="rId5" Type="http://schemas.openxmlformats.org/officeDocument/2006/relationships/image" Target="../media/image36.wmf"/><Relationship Id="rId10" Type="http://schemas.openxmlformats.org/officeDocument/2006/relationships/oleObject" Target="../embeddings/oleObject36.bin"/><Relationship Id="rId4" Type="http://schemas.openxmlformats.org/officeDocument/2006/relationships/oleObject" Target="../embeddings/oleObject31.bin"/><Relationship Id="rId9" Type="http://schemas.openxmlformats.org/officeDocument/2006/relationships/oleObject" Target="../embeddings/oleObject35.bin"/></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oleObject" Target="../embeddings/oleObject45.bin"/><Relationship Id="rId18" Type="http://schemas.openxmlformats.org/officeDocument/2006/relationships/oleObject" Target="../embeddings/oleObject50.bin"/><Relationship Id="rId3" Type="http://schemas.openxmlformats.org/officeDocument/2006/relationships/notesSlide" Target="../notesSlides/notesSlide47.xml"/><Relationship Id="rId21" Type="http://schemas.openxmlformats.org/officeDocument/2006/relationships/oleObject" Target="../embeddings/oleObject53.bin"/><Relationship Id="rId7" Type="http://schemas.openxmlformats.org/officeDocument/2006/relationships/oleObject" Target="../embeddings/oleObject39.bin"/><Relationship Id="rId12" Type="http://schemas.openxmlformats.org/officeDocument/2006/relationships/oleObject" Target="../embeddings/oleObject44.bin"/><Relationship Id="rId17" Type="http://schemas.openxmlformats.org/officeDocument/2006/relationships/oleObject" Target="../embeddings/oleObject49.bin"/><Relationship Id="rId2" Type="http://schemas.openxmlformats.org/officeDocument/2006/relationships/slideLayout" Target="../slideLayouts/slideLayout2.xml"/><Relationship Id="rId16" Type="http://schemas.openxmlformats.org/officeDocument/2006/relationships/oleObject" Target="../embeddings/oleObject48.bin"/><Relationship Id="rId20" Type="http://schemas.openxmlformats.org/officeDocument/2006/relationships/oleObject" Target="../embeddings/oleObject52.bin"/><Relationship Id="rId1" Type="http://schemas.openxmlformats.org/officeDocument/2006/relationships/vmlDrawing" Target="../drawings/vmlDrawing24.vml"/><Relationship Id="rId6" Type="http://schemas.openxmlformats.org/officeDocument/2006/relationships/oleObject" Target="../embeddings/oleObject38.bin"/><Relationship Id="rId11" Type="http://schemas.openxmlformats.org/officeDocument/2006/relationships/oleObject" Target="../embeddings/oleObject43.bin"/><Relationship Id="rId5" Type="http://schemas.openxmlformats.org/officeDocument/2006/relationships/image" Target="../media/image36.wmf"/><Relationship Id="rId15" Type="http://schemas.openxmlformats.org/officeDocument/2006/relationships/oleObject" Target="../embeddings/oleObject47.bin"/><Relationship Id="rId10" Type="http://schemas.openxmlformats.org/officeDocument/2006/relationships/oleObject" Target="../embeddings/oleObject42.bin"/><Relationship Id="rId19" Type="http://schemas.openxmlformats.org/officeDocument/2006/relationships/oleObject" Target="../embeddings/oleObject51.bin"/><Relationship Id="rId4" Type="http://schemas.openxmlformats.org/officeDocument/2006/relationships/oleObject" Target="../embeddings/oleObject37.bin"/><Relationship Id="rId9" Type="http://schemas.openxmlformats.org/officeDocument/2006/relationships/oleObject" Target="../embeddings/oleObject41.bin"/><Relationship Id="rId14" Type="http://schemas.openxmlformats.org/officeDocument/2006/relationships/oleObject" Target="../embeddings/oleObject46.bin"/><Relationship Id="rId22" Type="http://schemas.openxmlformats.org/officeDocument/2006/relationships/oleObject" Target="../embeddings/oleObject54.bin"/></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oleObject" Target="../embeddings/oleObject62.bin"/><Relationship Id="rId18" Type="http://schemas.openxmlformats.org/officeDocument/2006/relationships/oleObject" Target="../embeddings/oleObject67.bin"/><Relationship Id="rId3" Type="http://schemas.openxmlformats.org/officeDocument/2006/relationships/notesSlide" Target="../notesSlides/notesSlide49.xml"/><Relationship Id="rId21" Type="http://schemas.openxmlformats.org/officeDocument/2006/relationships/oleObject" Target="../embeddings/oleObject70.bin"/><Relationship Id="rId7" Type="http://schemas.openxmlformats.org/officeDocument/2006/relationships/image" Target="../media/image36.wmf"/><Relationship Id="rId12" Type="http://schemas.openxmlformats.org/officeDocument/2006/relationships/oleObject" Target="../embeddings/oleObject61.bin"/><Relationship Id="rId17" Type="http://schemas.openxmlformats.org/officeDocument/2006/relationships/oleObject" Target="../embeddings/oleObject66.bin"/><Relationship Id="rId2" Type="http://schemas.openxmlformats.org/officeDocument/2006/relationships/slideLayout" Target="../slideLayouts/slideLayout2.xml"/><Relationship Id="rId16" Type="http://schemas.openxmlformats.org/officeDocument/2006/relationships/oleObject" Target="../embeddings/oleObject65.bin"/><Relationship Id="rId20" Type="http://schemas.openxmlformats.org/officeDocument/2006/relationships/oleObject" Target="../embeddings/oleObject69.bin"/><Relationship Id="rId1" Type="http://schemas.openxmlformats.org/officeDocument/2006/relationships/vmlDrawing" Target="../drawings/vmlDrawing25.vml"/><Relationship Id="rId6" Type="http://schemas.openxmlformats.org/officeDocument/2006/relationships/oleObject" Target="../embeddings/oleObject56.bin"/><Relationship Id="rId11" Type="http://schemas.openxmlformats.org/officeDocument/2006/relationships/oleObject" Target="../embeddings/oleObject60.bin"/><Relationship Id="rId24" Type="http://schemas.openxmlformats.org/officeDocument/2006/relationships/oleObject" Target="../embeddings/oleObject73.bin"/><Relationship Id="rId5" Type="http://schemas.openxmlformats.org/officeDocument/2006/relationships/image" Target="../media/image37.wmf"/><Relationship Id="rId15" Type="http://schemas.openxmlformats.org/officeDocument/2006/relationships/oleObject" Target="../embeddings/oleObject64.bin"/><Relationship Id="rId23" Type="http://schemas.openxmlformats.org/officeDocument/2006/relationships/oleObject" Target="../embeddings/oleObject72.bin"/><Relationship Id="rId10" Type="http://schemas.openxmlformats.org/officeDocument/2006/relationships/oleObject" Target="../embeddings/oleObject59.bin"/><Relationship Id="rId19" Type="http://schemas.openxmlformats.org/officeDocument/2006/relationships/oleObject" Target="../embeddings/oleObject68.bin"/><Relationship Id="rId4" Type="http://schemas.openxmlformats.org/officeDocument/2006/relationships/oleObject" Target="../embeddings/oleObject55.bin"/><Relationship Id="rId9" Type="http://schemas.openxmlformats.org/officeDocument/2006/relationships/oleObject" Target="../embeddings/oleObject58.bin"/><Relationship Id="rId14" Type="http://schemas.openxmlformats.org/officeDocument/2006/relationships/oleObject" Target="../embeddings/oleObject63.bin"/><Relationship Id="rId22" Type="http://schemas.openxmlformats.org/officeDocument/2006/relationships/oleObject" Target="../embeddings/oleObject71.bin"/></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39.gif"/><Relationship Id="rId5" Type="http://schemas.openxmlformats.org/officeDocument/2006/relationships/image" Target="../media/image38.wmf"/><Relationship Id="rId4" Type="http://schemas.openxmlformats.org/officeDocument/2006/relationships/oleObject" Target="../embeddings/oleObject74.bin"/></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ideo" Target="https://www.youtube.com/embed/7JCxkbHOsdA?feature=oembed" TargetMode="External"/><Relationship Id="rId4" Type="http://schemas.openxmlformats.org/officeDocument/2006/relationships/image" Target="../media/image42.jpeg"/></Relationships>
</file>

<file path=ppt/slides/_rels/slide9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2.xml"/><Relationship Id="rId1" Type="http://schemas.openxmlformats.org/officeDocument/2006/relationships/video" Target="https://www.youtube.com/embed/-d7kzKCNgTM?feature=oembed" TargetMode="Externa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2.xml"/><Relationship Id="rId1" Type="http://schemas.openxmlformats.org/officeDocument/2006/relationships/video" Target="https://www.youtube.com/embed/5L78ospGAwM?feature=oembed" TargetMode="External"/></Relationships>
</file>

<file path=ppt/slides/_rels/slide9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2.xml"/><Relationship Id="rId1" Type="http://schemas.openxmlformats.org/officeDocument/2006/relationships/video" Target="https://www.youtube.com/embed/p72R2uGglnU?feature=oembed" TargetMode="Externa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ubtitle 2"/>
          <p:cNvSpPr>
            <a:spLocks noGrp="1"/>
          </p:cNvSpPr>
          <p:nvPr>
            <p:ph type="subTitle" idx="1"/>
          </p:nvPr>
        </p:nvSpPr>
        <p:spPr>
          <a:xfrm>
            <a:off x="1371600" y="4725144"/>
            <a:ext cx="6400800" cy="1224136"/>
          </a:xfrm>
        </p:spPr>
        <p:txBody>
          <a:bodyPr/>
          <a:lstStyle/>
          <a:p>
            <a:r>
              <a:rPr lang="sr-Cyrl-RS" altLang="sr-Latn-RS" dirty="0">
                <a:solidFill>
                  <a:schemeClr val="tx2">
                    <a:lumMod val="60000"/>
                    <a:lumOff val="40000"/>
                  </a:schemeClr>
                </a:solidFill>
              </a:rPr>
              <a:t>д</a:t>
            </a:r>
            <a:r>
              <a:rPr lang="sr-Cyrl-CS" altLang="sr-Latn-RS" dirty="0">
                <a:solidFill>
                  <a:schemeClr val="tx2">
                    <a:lumMod val="60000"/>
                    <a:lumOff val="40000"/>
                  </a:schemeClr>
                </a:solidFill>
              </a:rPr>
              <a:t>р Зоран Чекеревац</a:t>
            </a:r>
            <a:endParaRPr lang="sr-Latn-RS" altLang="sr-Latn-RS" dirty="0">
              <a:solidFill>
                <a:schemeClr val="tx2">
                  <a:lumMod val="60000"/>
                  <a:lumOff val="40000"/>
                </a:schemeClr>
              </a:solidFill>
            </a:endParaRPr>
          </a:p>
          <a:p>
            <a:r>
              <a:rPr lang="en-US" altLang="sr-Latn-RS" sz="2400" dirty="0">
                <a:solidFill>
                  <a:srgbClr val="FFFF00"/>
                </a:solidFill>
                <a:latin typeface="Arial" panose="020B0604020202020204" pitchFamily="34" charset="0"/>
              </a:rPr>
              <a:t>ep_zc@hotmail.com</a:t>
            </a:r>
            <a:endParaRPr lang="sr-Latn-RS" altLang="sr-Latn-RS" sz="2400" dirty="0">
              <a:solidFill>
                <a:schemeClr val="tx2">
                  <a:lumMod val="60000"/>
                  <a:lumOff val="40000"/>
                </a:schemeClr>
              </a:solidFill>
            </a:endParaRPr>
          </a:p>
        </p:txBody>
      </p:sp>
      <p:sp>
        <p:nvSpPr>
          <p:cNvPr id="2" name="Title 1"/>
          <p:cNvSpPr>
            <a:spLocks noGrp="1"/>
          </p:cNvSpPr>
          <p:nvPr>
            <p:ph type="title"/>
          </p:nvPr>
        </p:nvSpPr>
        <p:spPr>
          <a:xfrm>
            <a:off x="107504" y="2130425"/>
            <a:ext cx="8784976" cy="2162671"/>
          </a:xfrm>
        </p:spPr>
        <p:txBody>
          <a:bodyPr/>
          <a:lstStyle/>
          <a:p>
            <a:pPr algn="ctr">
              <a:defRPr/>
            </a:pPr>
            <a:r>
              <a:rPr lang="sr-Cyrl-RS" sz="6000" b="1" i="0" dirty="0">
                <a:latin typeface="Resavska BG" panose="02000603060000020004" pitchFamily="50" charset="-18"/>
                <a:ea typeface="Microsoft YaHei UI Light" panose="020B0502040204020203" pitchFamily="34" charset="-122"/>
                <a:cs typeface="Arial" panose="020B0604020202020204" pitchFamily="34" charset="0"/>
              </a:rPr>
              <a:t>Интернет технологије</a:t>
            </a:r>
            <a:br>
              <a:rPr lang="sr-Cyrl-RS" sz="3600" b="1" dirty="0">
                <a:latin typeface="Resavska BG" panose="02000603060000020004" pitchFamily="50" charset="-18"/>
                <a:ea typeface="Microsoft YaHei UI Light" panose="020B0502040204020203" pitchFamily="34" charset="-122"/>
                <a:cs typeface="Arial" panose="020B0604020202020204" pitchFamily="34" charset="0"/>
              </a:rPr>
            </a:br>
            <a:r>
              <a:rPr lang="sr-Cyrl-CS" sz="3600" b="1" dirty="0">
                <a:latin typeface="Resavska BG" panose="02000603060000020004" pitchFamily="50" charset="-18"/>
                <a:ea typeface="Microsoft YaHei UI Light" panose="020B0502040204020203" pitchFamily="34" charset="-122"/>
                <a:cs typeface="Arial" panose="020B0604020202020204" pitchFamily="34" charset="0"/>
              </a:rPr>
              <a:t>1. део</a:t>
            </a:r>
            <a:endParaRPr lang="sr-Latn-CS" sz="3600" b="1" dirty="0">
              <a:latin typeface="Resavska BG" panose="02000603060000020004" pitchFamily="50" charset="-18"/>
              <a:ea typeface="Microsoft YaHei UI Light" panose="020B0502040204020203" pitchFamily="34" charset="-122"/>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357188" y="1412776"/>
            <a:ext cx="8572500" cy="5184576"/>
          </a:xfrm>
        </p:spPr>
        <p:txBody>
          <a:bodyPr/>
          <a:lstStyle/>
          <a:p>
            <a:r>
              <a:rPr lang="en-US" altLang="sr-Latn-RS" sz="2600" dirty="0">
                <a:latin typeface="Arial" panose="020B0604020202020204" pitchFamily="34" charset="0"/>
                <a:cs typeface="Arial" panose="020B0604020202020204" pitchFamily="34" charset="0"/>
              </a:rPr>
              <a:t>1940 –</a:t>
            </a:r>
            <a:r>
              <a:rPr lang="sr-Cyrl-RS" sz="2600" dirty="0">
                <a:latin typeface="Arial" panose="020B0604020202020204" pitchFamily="34" charset="0"/>
                <a:cs typeface="Arial" panose="020B0604020202020204" pitchFamily="34" charset="0"/>
              </a:rPr>
              <a:t>Први пренос инструкција на великом растојању; Стибиц је успео да телеграфским линијама пошаље инструкције са свог </a:t>
            </a:r>
            <a:r>
              <a:rPr lang="sr-Cyrl-RS" sz="2600" i="1" dirty="0">
                <a:latin typeface="Arial" panose="020B0604020202020204" pitchFamily="34" charset="0"/>
                <a:cs typeface="Arial" panose="020B0604020202020204" pitchFamily="34" charset="0"/>
              </a:rPr>
              <a:t>Model K </a:t>
            </a:r>
            <a:r>
              <a:rPr lang="sr-Cyrl-RS" sz="2600" dirty="0">
                <a:latin typeface="Arial" panose="020B0604020202020204" pitchFamily="34" charset="0"/>
                <a:cs typeface="Arial" panose="020B0604020202020204" pitchFamily="34" charset="0"/>
              </a:rPr>
              <a:t>из Darthmouth универзитета (New Hampshire) на </a:t>
            </a:r>
            <a:r>
              <a:rPr lang="sr-Cyrl-RS" sz="2600" i="1" dirty="0">
                <a:latin typeface="Arial" panose="020B0604020202020204" pitchFamily="34" charset="0"/>
                <a:cs typeface="Arial" panose="020B0604020202020204" pitchFamily="34" charset="0"/>
              </a:rPr>
              <a:t>Complex Number Calculator</a:t>
            </a:r>
            <a:r>
              <a:rPr lang="sr-Cyrl-RS" sz="2600" dirty="0">
                <a:latin typeface="Arial" panose="020B0604020202020204" pitchFamily="34" charset="0"/>
                <a:cs typeface="Arial" panose="020B0604020202020204" pitchFamily="34" charset="0"/>
              </a:rPr>
              <a:t> у New Yorku, и да прими резултате истим путем.</a:t>
            </a:r>
            <a:endParaRPr lang="en-US" altLang="sr-Latn-RS" sz="2600" dirty="0">
              <a:latin typeface="Arial" panose="020B0604020202020204" pitchFamily="34" charset="0"/>
              <a:cs typeface="Arial" panose="020B0604020202020204" pitchFamily="34" charset="0"/>
            </a:endParaRPr>
          </a:p>
          <a:p>
            <a:r>
              <a:rPr lang="sr-Cyrl-CS" altLang="sr-Latn-RS" sz="2600" dirty="0">
                <a:latin typeface="Arial" panose="020B0604020202020204" pitchFamily="34" charset="0"/>
                <a:cs typeface="Arial" panose="020B0604020202020204" pitchFamily="34" charset="0"/>
              </a:rPr>
              <a:t>1946 – </a:t>
            </a:r>
            <a:r>
              <a:rPr lang="sr-Latn-CS" altLang="sr-Latn-RS" sz="2600" dirty="0">
                <a:latin typeface="Arial" panose="020B0604020202020204" pitchFamily="34" charset="0"/>
                <a:cs typeface="Arial" panose="020B0604020202020204" pitchFamily="34" charset="0"/>
              </a:rPr>
              <a:t>ENIAC</a:t>
            </a:r>
            <a:r>
              <a:rPr lang="sr-Cyrl-CS" altLang="sr-Latn-RS" sz="2600" dirty="0">
                <a:latin typeface="Arial" panose="020B0604020202020204" pitchFamily="34" charset="0"/>
                <a:cs typeface="Arial" panose="020B0604020202020204" pitchFamily="34" charset="0"/>
              </a:rPr>
              <a:t> прошао контролу</a:t>
            </a:r>
          </a:p>
          <a:p>
            <a:pPr algn="just"/>
            <a:r>
              <a:rPr lang="en-US" altLang="sr-Latn-RS" sz="2600" dirty="0">
                <a:latin typeface="Arial" panose="020B0604020202020204" pitchFamily="34" charset="0"/>
                <a:cs typeface="Arial" panose="020B0604020202020204" pitchFamily="34" charset="0"/>
              </a:rPr>
              <a:t>1950 – </a:t>
            </a:r>
            <a:r>
              <a:rPr lang="sr-Cyrl-CS" altLang="sr-Latn-RS" sz="2600" dirty="0">
                <a:latin typeface="Arial" panose="020B0604020202020204" pitchFamily="34" charset="0"/>
                <a:cs typeface="Arial" panose="020B0604020202020204" pitchFamily="34" charset="0"/>
              </a:rPr>
              <a:t>Прелазак са папирних датотека на рачунарске пословне системе са дискретним датотекама</a:t>
            </a:r>
            <a:endParaRPr lang="en-US" altLang="sr-Latn-RS" sz="2600" dirty="0">
              <a:latin typeface="Arial" panose="020B0604020202020204" pitchFamily="34" charset="0"/>
              <a:cs typeface="Arial" panose="020B0604020202020204" pitchFamily="34" charset="0"/>
            </a:endParaRPr>
          </a:p>
          <a:p>
            <a:pPr algn="just"/>
            <a:r>
              <a:rPr lang="en-US" altLang="sr-Latn-RS" sz="2600" dirty="0">
                <a:latin typeface="Arial" panose="020B0604020202020204" pitchFamily="34" charset="0"/>
                <a:cs typeface="Arial" panose="020B0604020202020204" pitchFamily="34" charset="0"/>
              </a:rPr>
              <a:t>1960 – </a:t>
            </a:r>
            <a:r>
              <a:rPr lang="sr-Cyrl-CS" altLang="sr-Latn-RS" sz="2600" dirty="0">
                <a:latin typeface="Arial" panose="020B0604020202020204" pitchFamily="34" charset="0"/>
                <a:cs typeface="Arial" panose="020B0604020202020204" pitchFamily="34" charset="0"/>
              </a:rPr>
              <a:t>Пренос података телефонским линијама за </a:t>
            </a:r>
            <a:r>
              <a:rPr lang="en-US" altLang="sr-Latn-RS" sz="2600" dirty="0">
                <a:latin typeface="Arial" panose="020B0604020202020204" pitchFamily="34" charset="0"/>
                <a:cs typeface="Arial" panose="020B0604020202020204" pitchFamily="34" charset="0"/>
              </a:rPr>
              <a:t>on-line</a:t>
            </a:r>
            <a:r>
              <a:rPr lang="sr-Cyrl-CS" altLang="sr-Latn-RS" sz="2600" dirty="0">
                <a:latin typeface="Arial" panose="020B0604020202020204" pitchFamily="34" charset="0"/>
                <a:cs typeface="Arial" panose="020B0604020202020204" pitchFamily="34" charset="0"/>
              </a:rPr>
              <a:t> терминале</a:t>
            </a:r>
            <a:endParaRPr lang="en-US" altLang="sr-Latn-RS" sz="2600" dirty="0">
              <a:latin typeface="Arial" panose="020B0604020202020204" pitchFamily="34" charset="0"/>
              <a:cs typeface="Arial" panose="020B0604020202020204" pitchFamily="34" charset="0"/>
            </a:endParaRPr>
          </a:p>
        </p:txBody>
      </p:sp>
      <p:sp>
        <p:nvSpPr>
          <p:cNvPr id="11266" name="Rectangle 2"/>
          <p:cNvSpPr>
            <a:spLocks noGrp="1" noChangeArrowheads="1"/>
          </p:cNvSpPr>
          <p:nvPr>
            <p:ph type="title"/>
          </p:nvPr>
        </p:nvSpPr>
        <p:spPr>
          <a:xfrm>
            <a:off x="1193539" y="188640"/>
            <a:ext cx="7715250" cy="936526"/>
          </a:xfrm>
        </p:spPr>
        <p:txBody>
          <a:bodyPr/>
          <a:lstStyle/>
          <a:p>
            <a:pPr>
              <a:defRPr/>
            </a:pPr>
            <a:r>
              <a:rPr lang="sr-Cyrl-CS" sz="3800" b="1" dirty="0"/>
              <a:t>Развој информационих система</a:t>
            </a:r>
            <a:endParaRPr lang="en-US" sz="3800" b="1" dirty="0"/>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00188" y="476250"/>
            <a:ext cx="7429500" cy="809625"/>
          </a:xfrm>
        </p:spPr>
        <p:txBody>
          <a:bodyPr/>
          <a:lstStyle/>
          <a:p>
            <a:pPr>
              <a:defRPr/>
            </a:pPr>
            <a:r>
              <a:rPr lang="en-US" sz="3600" b="1" dirty="0"/>
              <a:t>Carrier</a:t>
            </a:r>
          </a:p>
        </p:txBody>
      </p:sp>
      <p:pic>
        <p:nvPicPr>
          <p:cNvPr id="93187" name="Picture 3"/>
          <p:cNvPicPr>
            <a:picLocks noChangeAspect="1" noChangeArrowheads="1"/>
          </p:cNvPicPr>
          <p:nvPr/>
        </p:nvPicPr>
        <p:blipFill>
          <a:blip r:embed="rId3">
            <a:extLst>
              <a:ext uri="{28A0092B-C50C-407E-A947-70E740481C1C}">
                <a14:useLocalDpi xmlns:a14="http://schemas.microsoft.com/office/drawing/2010/main" val="0"/>
              </a:ext>
            </a:extLst>
          </a:blip>
          <a:srcRect t="12141"/>
          <a:stretch>
            <a:fillRect/>
          </a:stretch>
        </p:blipFill>
        <p:spPr bwMode="auto">
          <a:xfrm>
            <a:off x="1214438" y="1214438"/>
            <a:ext cx="4357687"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TextBox 4"/>
          <p:cNvSpPr txBox="1">
            <a:spLocks noChangeArrowheads="1"/>
          </p:cNvSpPr>
          <p:nvPr/>
        </p:nvSpPr>
        <p:spPr bwMode="auto">
          <a:xfrm>
            <a:off x="5929313" y="2643188"/>
            <a:ext cx="29289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Cyrl-CS" altLang="sr-Latn-RS"/>
              <a:t>Пример модулације носећег сигнала по методу </a:t>
            </a:r>
            <a:r>
              <a:rPr lang="en-US" altLang="sr-Latn-RS"/>
              <a:t>Digital Phase Shift Keying (PSK)</a:t>
            </a:r>
            <a:endParaRPr lang="sr-Latn-CS" altLang="sr-Latn-RS"/>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00188" y="357188"/>
            <a:ext cx="6286500" cy="928687"/>
          </a:xfrm>
        </p:spPr>
        <p:txBody>
          <a:bodyPr/>
          <a:lstStyle/>
          <a:p>
            <a:pPr>
              <a:defRPr/>
            </a:pPr>
            <a:r>
              <a:rPr lang="sr-Cyrl-CS" sz="3600" b="1" dirty="0">
                <a:latin typeface="Resavska BG" panose="02000603060000020004" pitchFamily="50" charset="-18"/>
              </a:rPr>
              <a:t>Подела мрежа према односу међу чворовима у мрежи</a:t>
            </a:r>
            <a:endParaRPr lang="en-US" sz="3600" b="1" dirty="0">
              <a:latin typeface="Resavska BG" panose="02000603060000020004" pitchFamily="50" charset="-18"/>
            </a:endParaRPr>
          </a:p>
        </p:txBody>
      </p:sp>
      <p:sp>
        <p:nvSpPr>
          <p:cNvPr id="4" name="Rectangle 3"/>
          <p:cNvSpPr/>
          <p:nvPr/>
        </p:nvSpPr>
        <p:spPr>
          <a:xfrm>
            <a:off x="285750" y="2643188"/>
            <a:ext cx="8858250" cy="2492375"/>
          </a:xfrm>
          <a:prstGeom prst="rect">
            <a:avLst/>
          </a:prstGeom>
        </p:spPr>
        <p:txBody>
          <a:bodyPr>
            <a:spAutoFit/>
          </a:bodyPr>
          <a:lstStyle/>
          <a:p>
            <a:pPr algn="just">
              <a:defRPr/>
            </a:pPr>
            <a:r>
              <a:rPr lang="ru-RU" sz="2600" i="0" dirty="0">
                <a:latin typeface="Arial" pitchFamily="34" charset="0"/>
                <a:cs typeface="Arial" pitchFamily="34" charset="0"/>
              </a:rPr>
              <a:t>Према односу међу чворовима у мрежи, рачунарске мреже могу да буду типа:</a:t>
            </a:r>
          </a:p>
          <a:p>
            <a:pPr algn="just">
              <a:defRPr/>
            </a:pPr>
            <a:endParaRPr lang="ru-RU" sz="2600" i="0" dirty="0">
              <a:latin typeface="Arial" pitchFamily="34" charset="0"/>
              <a:cs typeface="Arial" pitchFamily="34" charset="0"/>
            </a:endParaRPr>
          </a:p>
          <a:p>
            <a:pPr marL="450850" indent="-450850">
              <a:buClr>
                <a:schemeClr val="tx2">
                  <a:lumMod val="75000"/>
                </a:schemeClr>
              </a:buClr>
              <a:buSzPct val="115000"/>
              <a:buFont typeface="Arial" pitchFamily="34" charset="0"/>
              <a:buChar char="♦"/>
              <a:defRPr/>
            </a:pPr>
            <a:r>
              <a:rPr lang="ru-RU" sz="2600" i="0" dirty="0">
                <a:solidFill>
                  <a:srgbClr val="FFFF00"/>
                </a:solidFill>
                <a:latin typeface="Arial" pitchFamily="34" charset="0"/>
                <a:cs typeface="Arial" pitchFamily="34" charset="0"/>
              </a:rPr>
              <a:t>клијент/сервер</a:t>
            </a:r>
            <a:r>
              <a:rPr lang="ru-RU" sz="2600" i="0" dirty="0">
                <a:latin typeface="Arial" pitchFamily="34" charset="0"/>
                <a:cs typeface="Arial" pitchFamily="34" charset="0"/>
              </a:rPr>
              <a:t> (енг. </a:t>
            </a:r>
            <a:r>
              <a:rPr lang="ru-RU" sz="2600" dirty="0">
                <a:latin typeface="Arial" pitchFamily="34" charset="0"/>
                <a:cs typeface="Arial" pitchFamily="34" charset="0"/>
              </a:rPr>
              <a:t>client/server</a:t>
            </a:r>
            <a:r>
              <a:rPr lang="ru-RU" sz="2600" i="0" dirty="0">
                <a:latin typeface="Arial" pitchFamily="34" charset="0"/>
                <a:cs typeface="Arial" pitchFamily="34" charset="0"/>
              </a:rPr>
              <a:t>)</a:t>
            </a:r>
          </a:p>
          <a:p>
            <a:pPr marL="450850" indent="-450850" algn="just">
              <a:buClr>
                <a:schemeClr val="tx2">
                  <a:lumMod val="75000"/>
                </a:schemeClr>
              </a:buClr>
              <a:buSzPct val="115000"/>
              <a:buFont typeface="Arial" pitchFamily="34" charset="0"/>
              <a:buChar char="♦"/>
              <a:defRPr/>
            </a:pPr>
            <a:endParaRPr lang="ru-RU" sz="2600" i="0" dirty="0">
              <a:latin typeface="Arial" pitchFamily="34" charset="0"/>
              <a:cs typeface="Arial" pitchFamily="34" charset="0"/>
            </a:endParaRPr>
          </a:p>
          <a:p>
            <a:pPr marL="450850" indent="-450850">
              <a:buClr>
                <a:schemeClr val="tx2">
                  <a:lumMod val="75000"/>
                </a:schemeClr>
              </a:buClr>
              <a:buSzPct val="115000"/>
              <a:buFont typeface="Arial" pitchFamily="34" charset="0"/>
              <a:buChar char="♦"/>
              <a:defRPr/>
            </a:pPr>
            <a:r>
              <a:rPr lang="ru-RU" sz="2600" i="0" dirty="0">
                <a:solidFill>
                  <a:srgbClr val="FFFF00"/>
                </a:solidFill>
                <a:latin typeface="Arial" pitchFamily="34" charset="0"/>
                <a:cs typeface="Arial" pitchFamily="34" charset="0"/>
              </a:rPr>
              <a:t>равноправне мреже </a:t>
            </a:r>
            <a:r>
              <a:rPr lang="ru-RU" sz="2600" i="0" dirty="0">
                <a:latin typeface="Arial" pitchFamily="34" charset="0"/>
                <a:cs typeface="Arial" pitchFamily="34" charset="0"/>
              </a:rPr>
              <a:t>	(енг. </a:t>
            </a:r>
            <a:r>
              <a:rPr lang="sr-Latn-CS" sz="2600" dirty="0">
                <a:latin typeface="Arial" pitchFamily="34" charset="0"/>
                <a:cs typeface="Arial" pitchFamily="34" charset="0"/>
              </a:rPr>
              <a:t>peer-to-peer networks, P2P</a:t>
            </a:r>
            <a:r>
              <a:rPr lang="sr-Latn-CS" sz="2600" i="0" dirty="0">
                <a:latin typeface="Arial" pitchFamily="34" charset="0"/>
                <a:cs typeface="Arial" pitchFamily="34" charset="0"/>
              </a:rPr>
              <a:t>)</a:t>
            </a:r>
            <a:endParaRPr lang="ru-RU" sz="2600" i="0" dirty="0">
              <a:latin typeface="Arial" pitchFamily="34" charset="0"/>
              <a:cs typeface="Arial" pitchFamily="34" charset="0"/>
            </a:endParaRP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00188" y="357188"/>
            <a:ext cx="6286500" cy="928687"/>
          </a:xfrm>
        </p:spPr>
        <p:txBody>
          <a:bodyPr/>
          <a:lstStyle/>
          <a:p>
            <a:pPr>
              <a:defRPr/>
            </a:pPr>
            <a:r>
              <a:rPr lang="sr-Cyrl-CS" sz="3600" b="1" dirty="0">
                <a:latin typeface="Resavska BG" panose="02000603060000020004" pitchFamily="50" charset="-18"/>
              </a:rPr>
              <a:t>Подела мрежа према односу међу чворовима у мрежи</a:t>
            </a:r>
            <a:endParaRPr lang="en-US" sz="3600" b="1" dirty="0">
              <a:latin typeface="Resavska BG" panose="02000603060000020004" pitchFamily="50" charset="-18"/>
            </a:endParaRPr>
          </a:p>
        </p:txBody>
      </p:sp>
      <p:sp>
        <p:nvSpPr>
          <p:cNvPr id="4" name="Rectangle 3"/>
          <p:cNvSpPr/>
          <p:nvPr/>
        </p:nvSpPr>
        <p:spPr>
          <a:xfrm>
            <a:off x="1118400" y="1319043"/>
            <a:ext cx="6336704" cy="492443"/>
          </a:xfrm>
          <a:prstGeom prst="rect">
            <a:avLst/>
          </a:prstGeom>
        </p:spPr>
        <p:txBody>
          <a:bodyPr wrap="square">
            <a:spAutoFit/>
          </a:bodyPr>
          <a:lstStyle/>
          <a:p>
            <a:pPr marL="450850" indent="-450850">
              <a:buClr>
                <a:schemeClr val="tx2">
                  <a:lumMod val="75000"/>
                </a:schemeClr>
              </a:buClr>
              <a:buSzPct val="115000"/>
              <a:buFont typeface="Arial" pitchFamily="34" charset="0"/>
              <a:buChar char="♦"/>
              <a:defRPr/>
            </a:pPr>
            <a:r>
              <a:rPr lang="ru-RU" sz="2600" i="0" dirty="0">
                <a:solidFill>
                  <a:srgbClr val="FFFF00"/>
                </a:solidFill>
                <a:latin typeface="Arial" pitchFamily="34" charset="0"/>
                <a:cs typeface="Arial" pitchFamily="34" charset="0"/>
              </a:rPr>
              <a:t>клијент/сервер</a:t>
            </a:r>
            <a:r>
              <a:rPr lang="ru-RU" sz="2600" i="0" dirty="0">
                <a:latin typeface="Arial" pitchFamily="34" charset="0"/>
                <a:cs typeface="Arial" pitchFamily="34" charset="0"/>
              </a:rPr>
              <a:t> (енг. </a:t>
            </a:r>
            <a:r>
              <a:rPr lang="ru-RU" sz="2600" dirty="0">
                <a:latin typeface="Arial" pitchFamily="34" charset="0"/>
                <a:cs typeface="Arial" pitchFamily="34" charset="0"/>
              </a:rPr>
              <a:t>client/server</a:t>
            </a:r>
            <a:r>
              <a:rPr lang="ru-RU" sz="2600" i="0" dirty="0">
                <a:latin typeface="Arial" pitchFamily="34" charset="0"/>
                <a:cs typeface="Arial" pitchFamily="34" charset="0"/>
              </a:rPr>
              <a:t>)</a:t>
            </a:r>
          </a:p>
        </p:txBody>
      </p:sp>
      <p:pic>
        <p:nvPicPr>
          <p:cNvPr id="259076" name="Picture 4" descr="https://upload.wikimedia.org/wikipedia/commons/thumb/f/fb/Server-based-network.svg/200px-Server-based-network.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835100"/>
            <a:ext cx="4392488" cy="4546227"/>
          </a:xfrm>
          <a:prstGeom prst="rect">
            <a:avLst/>
          </a:prstGeom>
          <a:solidFill>
            <a:schemeClr val="tx1"/>
          </a:solidFill>
        </p:spPr>
      </p:pic>
      <p:sp>
        <p:nvSpPr>
          <p:cNvPr id="5" name="Arrow: Right 4">
            <a:extLst>
              <a:ext uri="{FF2B5EF4-FFF2-40B4-BE49-F238E27FC236}">
                <a16:creationId xmlns:a16="http://schemas.microsoft.com/office/drawing/2014/main" id="{E46732C1-658D-4460-8372-515EE64D7331}"/>
              </a:ext>
            </a:extLst>
          </p:cNvPr>
          <p:cNvSpPr/>
          <p:nvPr/>
        </p:nvSpPr>
        <p:spPr bwMode="auto">
          <a:xfrm>
            <a:off x="7020272" y="6404717"/>
            <a:ext cx="757288" cy="336651"/>
          </a:xfrm>
          <a:prstGeom prst="rightArrow">
            <a:avLst/>
          </a:prstGeom>
          <a:solidFill>
            <a:srgbClr val="FFFF00"/>
          </a:solidFill>
          <a:ln w="12699"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Book Antiqua" pitchFamily="18" charset="0"/>
            </a:endParaRPr>
          </a:p>
        </p:txBody>
      </p:sp>
    </p:spTree>
    <p:extLst>
      <p:ext uri="{BB962C8B-B14F-4D97-AF65-F5344CB8AC3E}">
        <p14:creationId xmlns:p14="http://schemas.microsoft.com/office/powerpoint/2010/main" val="3284018902"/>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0" y="357188"/>
            <a:ext cx="5500688" cy="928687"/>
          </a:xfrm>
        </p:spPr>
        <p:txBody>
          <a:bodyPr/>
          <a:lstStyle/>
          <a:p>
            <a:pPr>
              <a:defRPr/>
            </a:pPr>
            <a:r>
              <a:rPr lang="sr-Cyrl-CS" sz="3600" b="1" dirty="0">
                <a:latin typeface="Resavska BG" panose="02000603060000020004" pitchFamily="50" charset="-18"/>
              </a:rPr>
              <a:t>Клијент/сервер мреже</a:t>
            </a:r>
            <a:endParaRPr lang="en-US" sz="3600" b="1" dirty="0">
              <a:latin typeface="Resavska BG" panose="02000603060000020004" pitchFamily="50" charset="-18"/>
            </a:endParaRPr>
          </a:p>
        </p:txBody>
      </p:sp>
      <p:sp>
        <p:nvSpPr>
          <p:cNvPr id="4" name="Rectangle 3"/>
          <p:cNvSpPr/>
          <p:nvPr/>
        </p:nvSpPr>
        <p:spPr>
          <a:xfrm>
            <a:off x="285750" y="1928813"/>
            <a:ext cx="8572500" cy="4494212"/>
          </a:xfrm>
          <a:prstGeom prst="rect">
            <a:avLst/>
          </a:prstGeom>
        </p:spPr>
        <p:txBody>
          <a:bodyPr>
            <a:spAutoFit/>
          </a:bodyPr>
          <a:lstStyle/>
          <a:p>
            <a:pPr marL="450850" indent="-450850" algn="just">
              <a:buClr>
                <a:schemeClr val="tx2">
                  <a:lumMod val="75000"/>
                </a:schemeClr>
              </a:buClr>
              <a:buSzPct val="120000"/>
              <a:buFont typeface="Arial" pitchFamily="34" charset="0"/>
              <a:buChar char="♦"/>
              <a:defRPr/>
            </a:pPr>
            <a:r>
              <a:rPr lang="ru-RU" sz="2600" i="0" dirty="0">
                <a:latin typeface="Arial" pitchFamily="34" charset="0"/>
                <a:cs typeface="Arial" pitchFamily="34" charset="0"/>
              </a:rPr>
              <a:t>Посебно популарне крајем 1980-их и почетком 1990-их.</a:t>
            </a:r>
          </a:p>
          <a:p>
            <a:pPr marL="450850" indent="-450850" algn="just">
              <a:buClr>
                <a:schemeClr val="tx2">
                  <a:lumMod val="75000"/>
                </a:schemeClr>
              </a:buClr>
              <a:buSzPct val="120000"/>
              <a:buFont typeface="Arial" pitchFamily="34" charset="0"/>
              <a:buChar char="♦"/>
              <a:defRPr/>
            </a:pPr>
            <a:r>
              <a:rPr lang="ru-RU" sz="2600" i="0" dirty="0">
                <a:latin typeface="Arial" pitchFamily="34" charset="0"/>
                <a:cs typeface="Arial" pitchFamily="34" charset="0"/>
              </a:rPr>
              <a:t>Пројектовање апликација за дистрибуирано рачунарско окружење захтевало је да оне буду подељене на два дела: </a:t>
            </a:r>
            <a:r>
              <a:rPr lang="ru-RU" sz="2600" b="1" i="0" dirty="0">
                <a:solidFill>
                  <a:srgbClr val="FFFF00"/>
                </a:solidFill>
                <a:latin typeface="Arial" pitchFamily="34" charset="0"/>
                <a:cs typeface="Arial" pitchFamily="34" charset="0"/>
              </a:rPr>
              <a:t>клијента</a:t>
            </a:r>
            <a:r>
              <a:rPr lang="ru-RU" sz="2600" i="0" dirty="0">
                <a:latin typeface="Arial" pitchFamily="34" charset="0"/>
                <a:cs typeface="Arial" pitchFamily="34" charset="0"/>
              </a:rPr>
              <a:t> (предњи крај, обично РС рачунар) и </a:t>
            </a:r>
            <a:r>
              <a:rPr lang="ru-RU" sz="2600" b="1" i="0" dirty="0">
                <a:solidFill>
                  <a:srgbClr val="FFFF00"/>
                </a:solidFill>
                <a:latin typeface="Arial" pitchFamily="34" charset="0"/>
                <a:cs typeface="Arial" pitchFamily="34" charset="0"/>
              </a:rPr>
              <a:t>сервер</a:t>
            </a:r>
            <a:r>
              <a:rPr lang="ru-RU" sz="2600" i="0" dirty="0">
                <a:latin typeface="Arial" pitchFamily="34" charset="0"/>
                <a:cs typeface="Arial" pitchFamily="34" charset="0"/>
              </a:rPr>
              <a:t> (задњи крај, од РС до </a:t>
            </a:r>
            <a:r>
              <a:rPr lang="en-US" sz="2600" i="0" dirty="0">
                <a:latin typeface="Arial" pitchFamily="34" charset="0"/>
                <a:cs typeface="Arial" pitchFamily="34" charset="0"/>
              </a:rPr>
              <a:t>mainframe</a:t>
            </a:r>
            <a:r>
              <a:rPr lang="sr-Cyrl-CS" sz="2600" i="0" dirty="0">
                <a:latin typeface="Arial" pitchFamily="34" charset="0"/>
                <a:cs typeface="Arial" pitchFamily="34" charset="0"/>
              </a:rPr>
              <a:t> рачунара</a:t>
            </a:r>
            <a:r>
              <a:rPr lang="ru-RU" sz="2600" i="0" dirty="0">
                <a:latin typeface="Arial" pitchFamily="34" charset="0"/>
                <a:cs typeface="Arial" pitchFamily="34" charset="0"/>
              </a:rPr>
              <a:t>). </a:t>
            </a:r>
          </a:p>
          <a:p>
            <a:pPr marL="450850" indent="-450850" algn="just">
              <a:buClr>
                <a:schemeClr val="tx2">
                  <a:lumMod val="75000"/>
                </a:schemeClr>
              </a:buClr>
              <a:buSzPct val="120000"/>
              <a:buFont typeface="Arial" pitchFamily="34" charset="0"/>
              <a:buChar char="♦"/>
              <a:defRPr/>
            </a:pPr>
            <a:r>
              <a:rPr lang="ru-RU" sz="2600" i="0" dirty="0">
                <a:latin typeface="Arial" pitchFamily="34" charset="0"/>
                <a:cs typeface="Arial" pitchFamily="34" charset="0"/>
              </a:rPr>
              <a:t>Клијент/сервер модел постао је јединствено решење за разне врсте пословања и данас је већина пословног софтвера заснована баш на овом моделу. </a:t>
            </a:r>
          </a:p>
        </p:txBody>
      </p:sp>
      <p:sp>
        <p:nvSpPr>
          <p:cNvPr id="5" name="Arrow: Right 4">
            <a:extLst>
              <a:ext uri="{FF2B5EF4-FFF2-40B4-BE49-F238E27FC236}">
                <a16:creationId xmlns:a16="http://schemas.microsoft.com/office/drawing/2014/main" id="{BF535008-C746-42BC-9641-176A0BFEAAC4}"/>
              </a:ext>
            </a:extLst>
          </p:cNvPr>
          <p:cNvSpPr/>
          <p:nvPr/>
        </p:nvSpPr>
        <p:spPr bwMode="auto">
          <a:xfrm>
            <a:off x="7020272" y="6404717"/>
            <a:ext cx="757288" cy="336651"/>
          </a:xfrm>
          <a:prstGeom prst="rightArrow">
            <a:avLst/>
          </a:prstGeom>
          <a:solidFill>
            <a:srgbClr val="FFFF00"/>
          </a:solidFill>
          <a:ln w="12699"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Book Antiqua" pitchFamily="18" charset="0"/>
            </a:endParaRP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0" y="357188"/>
            <a:ext cx="5500688" cy="928687"/>
          </a:xfrm>
        </p:spPr>
        <p:txBody>
          <a:bodyPr/>
          <a:lstStyle/>
          <a:p>
            <a:pPr>
              <a:defRPr/>
            </a:pPr>
            <a:r>
              <a:rPr lang="sr-Cyrl-CS" sz="3600" b="1" dirty="0">
                <a:latin typeface="Resavska BG" panose="02000603060000020004" pitchFamily="50" charset="-18"/>
              </a:rPr>
              <a:t>Клијент/сервер мреже</a:t>
            </a:r>
            <a:endParaRPr lang="en-US" sz="3600" b="1" dirty="0">
              <a:latin typeface="Resavska BG" panose="02000603060000020004" pitchFamily="50" charset="-18"/>
            </a:endParaRPr>
          </a:p>
        </p:txBody>
      </p:sp>
      <p:sp>
        <p:nvSpPr>
          <p:cNvPr id="4" name="Rectangle 3"/>
          <p:cNvSpPr/>
          <p:nvPr/>
        </p:nvSpPr>
        <p:spPr>
          <a:xfrm>
            <a:off x="285750" y="1928813"/>
            <a:ext cx="8429625" cy="4094162"/>
          </a:xfrm>
          <a:prstGeom prst="rect">
            <a:avLst/>
          </a:prstGeom>
        </p:spPr>
        <p:txBody>
          <a:bodyPr>
            <a:spAutoFit/>
          </a:bodyPr>
          <a:lstStyle/>
          <a:p>
            <a:pPr marL="450850" indent="-450850" algn="just">
              <a:buClr>
                <a:schemeClr val="tx2">
                  <a:lumMod val="75000"/>
                </a:schemeClr>
              </a:buClr>
              <a:buSzPct val="120000"/>
              <a:buFont typeface="Arial" pitchFamily="34" charset="0"/>
              <a:buChar char="♦"/>
              <a:defRPr/>
            </a:pPr>
            <a:r>
              <a:rPr lang="ru-RU" sz="2600" i="0" dirty="0">
                <a:latin typeface="Arial" pitchFamily="34" charset="0"/>
                <a:cs typeface="Arial" pitchFamily="34" charset="0"/>
              </a:rPr>
              <a:t>Типичан пример је резервација карата у авионском, железничком или аутобуском саобраћају, неки видови банкарског пословања и слично. </a:t>
            </a:r>
          </a:p>
          <a:p>
            <a:pPr marL="450850" indent="-450850" algn="just">
              <a:buClr>
                <a:schemeClr val="tx2">
                  <a:lumMod val="75000"/>
                </a:schemeClr>
              </a:buClr>
              <a:buSzPct val="120000"/>
              <a:buFont typeface="Arial" pitchFamily="34" charset="0"/>
              <a:buChar char="♦"/>
              <a:defRPr/>
            </a:pPr>
            <a:r>
              <a:rPr lang="ru-RU" sz="2600" i="0" dirty="0">
                <a:latin typeface="Arial" pitchFamily="34" charset="0"/>
                <a:cs typeface="Arial" pitchFamily="34" charset="0"/>
              </a:rPr>
              <a:t>Ипак најмасовнија примена овог модела је у приступу Интернету. У већини случајева претраживачи </a:t>
            </a:r>
            <a:r>
              <a:rPr lang="sr-Cyrl-RS" sz="2600" i="0" dirty="0">
                <a:latin typeface="Arial" pitchFamily="34" charset="0"/>
                <a:cs typeface="Arial" pitchFamily="34" charset="0"/>
              </a:rPr>
              <a:t>И</a:t>
            </a:r>
            <a:r>
              <a:rPr lang="ru-RU" sz="2600" i="0" dirty="0">
                <a:latin typeface="Arial" pitchFamily="34" charset="0"/>
                <a:cs typeface="Arial" pitchFamily="34" charset="0"/>
              </a:rPr>
              <a:t>нтернета су клијенти. </a:t>
            </a:r>
          </a:p>
          <a:p>
            <a:pPr marL="450850" indent="-450850" algn="just">
              <a:buClr>
                <a:schemeClr val="tx2">
                  <a:lumMod val="75000"/>
                </a:schemeClr>
              </a:buClr>
              <a:buSzPct val="120000"/>
              <a:buFont typeface="Arial" pitchFamily="34" charset="0"/>
              <a:buChar char="♦"/>
              <a:defRPr/>
            </a:pPr>
            <a:r>
              <a:rPr lang="ru-RU" sz="2600" i="0" dirty="0">
                <a:latin typeface="Arial" pitchFamily="34" charset="0"/>
                <a:cs typeface="Arial" pitchFamily="34" charset="0"/>
              </a:rPr>
              <a:t>Сервери типично поседују web сервере, database сервере и mail сервере. И „online“ играње је најчешће типа клијент/сервер.</a:t>
            </a:r>
          </a:p>
        </p:txBody>
      </p:sp>
      <p:sp>
        <p:nvSpPr>
          <p:cNvPr id="5" name="Arrow: Right 4">
            <a:extLst>
              <a:ext uri="{FF2B5EF4-FFF2-40B4-BE49-F238E27FC236}">
                <a16:creationId xmlns:a16="http://schemas.microsoft.com/office/drawing/2014/main" id="{98A8425A-438E-4C53-9D73-085882799D26}"/>
              </a:ext>
            </a:extLst>
          </p:cNvPr>
          <p:cNvSpPr/>
          <p:nvPr/>
        </p:nvSpPr>
        <p:spPr bwMode="auto">
          <a:xfrm>
            <a:off x="7020272" y="6404717"/>
            <a:ext cx="757288" cy="336651"/>
          </a:xfrm>
          <a:prstGeom prst="rightArrow">
            <a:avLst/>
          </a:prstGeom>
          <a:solidFill>
            <a:srgbClr val="FFFF00"/>
          </a:solidFill>
          <a:ln w="12699"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Book Antiqua" pitchFamily="18" charset="0"/>
            </a:endParaRP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0" y="357188"/>
            <a:ext cx="5500688" cy="928687"/>
          </a:xfrm>
        </p:spPr>
        <p:txBody>
          <a:bodyPr/>
          <a:lstStyle/>
          <a:p>
            <a:pPr>
              <a:defRPr/>
            </a:pPr>
            <a:r>
              <a:rPr lang="sr-Cyrl-CS" sz="3600" b="1" dirty="0">
                <a:latin typeface="Resavska BG" panose="02000603060000020004" pitchFamily="50" charset="-18"/>
              </a:rPr>
              <a:t>Клијент/сервер мреже</a:t>
            </a:r>
            <a:endParaRPr lang="en-US" sz="3600" b="1" dirty="0"/>
          </a:p>
        </p:txBody>
      </p:sp>
      <p:sp>
        <p:nvSpPr>
          <p:cNvPr id="4" name="Rectangle 3"/>
          <p:cNvSpPr/>
          <p:nvPr/>
        </p:nvSpPr>
        <p:spPr>
          <a:xfrm>
            <a:off x="285750" y="1928813"/>
            <a:ext cx="8429625" cy="3692525"/>
          </a:xfrm>
          <a:prstGeom prst="rect">
            <a:avLst/>
          </a:prstGeom>
        </p:spPr>
        <p:txBody>
          <a:bodyPr>
            <a:spAutoFit/>
          </a:bodyPr>
          <a:lstStyle/>
          <a:p>
            <a:pPr marL="450850" indent="-450850" algn="just">
              <a:buClr>
                <a:schemeClr val="tx2">
                  <a:lumMod val="75000"/>
                </a:schemeClr>
              </a:buClr>
              <a:buSzPct val="120000"/>
              <a:defRPr/>
            </a:pPr>
            <a:r>
              <a:rPr lang="ru-RU" sz="2600" i="0" dirty="0">
                <a:latin typeface="Arial" pitchFamily="34" charset="0"/>
                <a:cs typeface="Arial" pitchFamily="34" charset="0"/>
              </a:rPr>
              <a:t>Основне карактеристике сервера су:</a:t>
            </a:r>
          </a:p>
          <a:p>
            <a:pPr marL="450850" indent="-450850" algn="just">
              <a:buClr>
                <a:schemeClr val="tx2">
                  <a:lumMod val="75000"/>
                </a:schemeClr>
              </a:buClr>
              <a:buSzPct val="120000"/>
              <a:defRPr/>
            </a:pPr>
            <a:endParaRPr lang="ru-RU" sz="2600" i="0" dirty="0">
              <a:latin typeface="Arial" pitchFamily="34" charset="0"/>
              <a:cs typeface="Arial" pitchFamily="34" charset="0"/>
            </a:endParaRPr>
          </a:p>
          <a:p>
            <a:pPr marL="450850" indent="-450850" algn="just">
              <a:buClr>
                <a:schemeClr val="tx2">
                  <a:lumMod val="75000"/>
                </a:schemeClr>
              </a:buClr>
              <a:buSzPct val="120000"/>
              <a:buFont typeface="Arial" pitchFamily="34" charset="0"/>
              <a:buChar char="♦"/>
              <a:defRPr/>
            </a:pPr>
            <a:r>
              <a:rPr lang="ru-RU" sz="2600" i="0" dirty="0">
                <a:latin typeface="Arial" pitchFamily="34" charset="0"/>
                <a:cs typeface="Arial" pitchFamily="34" charset="0"/>
              </a:rPr>
              <a:t>Никада не иницира активности упита или захтева; </a:t>
            </a:r>
          </a:p>
          <a:p>
            <a:pPr marL="450850" indent="-450850" algn="just">
              <a:buClr>
                <a:schemeClr val="tx2">
                  <a:lumMod val="75000"/>
                </a:schemeClr>
              </a:buClr>
              <a:buSzPct val="120000"/>
              <a:buFont typeface="Arial" pitchFamily="34" charset="0"/>
              <a:buChar char="♦"/>
              <a:defRPr/>
            </a:pPr>
            <a:r>
              <a:rPr lang="ru-RU" sz="2600" i="0" dirty="0">
                <a:latin typeface="Arial" pitchFamily="34" charset="0"/>
                <a:cs typeface="Arial" pitchFamily="34" charset="0"/>
              </a:rPr>
              <a:t>Ослушкује мрежу и одговара само на захтеве активних, ауторизованих клијената;</a:t>
            </a:r>
          </a:p>
          <a:p>
            <a:pPr marL="450850" indent="-450850" algn="just">
              <a:buClr>
                <a:schemeClr val="tx2">
                  <a:lumMod val="75000"/>
                </a:schemeClr>
              </a:buClr>
              <a:buSzPct val="120000"/>
              <a:buFont typeface="Arial" pitchFamily="34" charset="0"/>
              <a:buChar char="♦"/>
              <a:defRPr/>
            </a:pPr>
            <a:r>
              <a:rPr lang="ru-RU" sz="2600" i="0" dirty="0">
                <a:latin typeface="Arial" pitchFamily="34" charset="0"/>
                <a:cs typeface="Arial" pitchFamily="34" charset="0"/>
              </a:rPr>
              <a:t>Чека и одговара на захтеве активних клијената; </a:t>
            </a:r>
          </a:p>
          <a:p>
            <a:pPr marL="450850" indent="-450850" algn="just">
              <a:buClr>
                <a:schemeClr val="tx2">
                  <a:lumMod val="75000"/>
                </a:schemeClr>
              </a:buClr>
              <a:buSzPct val="120000"/>
              <a:buFont typeface="Arial" pitchFamily="34" charset="0"/>
              <a:buChar char="♦"/>
              <a:defRPr/>
            </a:pPr>
            <a:r>
              <a:rPr lang="ru-RU" sz="2600" i="0" dirty="0">
                <a:latin typeface="Arial" pitchFamily="34" charset="0"/>
                <a:cs typeface="Arial" pitchFamily="34" charset="0"/>
              </a:rPr>
              <a:t>Сервер може са растојања да инсталише или деинсталише апликације и да преноси податке клијентима.</a:t>
            </a:r>
          </a:p>
        </p:txBody>
      </p:sp>
      <p:sp>
        <p:nvSpPr>
          <p:cNvPr id="5" name="Arrow: Right 4">
            <a:extLst>
              <a:ext uri="{FF2B5EF4-FFF2-40B4-BE49-F238E27FC236}">
                <a16:creationId xmlns:a16="http://schemas.microsoft.com/office/drawing/2014/main" id="{43D6FD1B-7B91-4303-B417-20E7D8827EBF}"/>
              </a:ext>
            </a:extLst>
          </p:cNvPr>
          <p:cNvSpPr/>
          <p:nvPr/>
        </p:nvSpPr>
        <p:spPr bwMode="auto">
          <a:xfrm>
            <a:off x="7020272" y="6404717"/>
            <a:ext cx="757288" cy="336651"/>
          </a:xfrm>
          <a:prstGeom prst="rightArrow">
            <a:avLst/>
          </a:prstGeom>
          <a:solidFill>
            <a:srgbClr val="FFFF00"/>
          </a:solidFill>
          <a:ln w="12699"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Book Antiqua" pitchFamily="18" charset="0"/>
            </a:endParaRP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0" y="357188"/>
            <a:ext cx="5500688" cy="928687"/>
          </a:xfrm>
        </p:spPr>
        <p:txBody>
          <a:bodyPr/>
          <a:lstStyle/>
          <a:p>
            <a:pPr>
              <a:defRPr/>
            </a:pPr>
            <a:r>
              <a:rPr lang="sr-Cyrl-CS" sz="3600" b="1" dirty="0">
                <a:latin typeface="Resavska BG" panose="02000603060000020004" pitchFamily="50" charset="-18"/>
              </a:rPr>
              <a:t>Клијент/сервер мреже</a:t>
            </a:r>
            <a:endParaRPr lang="en-US" sz="3600" b="1" dirty="0"/>
          </a:p>
        </p:txBody>
      </p:sp>
      <p:sp>
        <p:nvSpPr>
          <p:cNvPr id="4" name="Rectangle 3"/>
          <p:cNvSpPr/>
          <p:nvPr/>
        </p:nvSpPr>
        <p:spPr>
          <a:xfrm>
            <a:off x="285750" y="1928813"/>
            <a:ext cx="8429625" cy="3692525"/>
          </a:xfrm>
          <a:prstGeom prst="rect">
            <a:avLst/>
          </a:prstGeom>
        </p:spPr>
        <p:txBody>
          <a:bodyPr>
            <a:spAutoFit/>
          </a:bodyPr>
          <a:lstStyle/>
          <a:p>
            <a:pPr marL="450850" indent="-450850" algn="just">
              <a:buClr>
                <a:schemeClr val="tx2">
                  <a:lumMod val="75000"/>
                </a:schemeClr>
              </a:buClr>
              <a:buSzPct val="120000"/>
              <a:defRPr/>
            </a:pPr>
            <a:r>
              <a:rPr lang="ru-RU" sz="2600" i="0" dirty="0">
                <a:latin typeface="Arial" pitchFamily="34" charset="0"/>
                <a:cs typeface="Arial" pitchFamily="34" charset="0"/>
              </a:rPr>
              <a:t>Основне карактеристике клијента су:</a:t>
            </a:r>
          </a:p>
          <a:p>
            <a:pPr marL="450850" indent="-450850" algn="just">
              <a:buClr>
                <a:schemeClr val="tx2">
                  <a:lumMod val="75000"/>
                </a:schemeClr>
              </a:buClr>
              <a:buSzPct val="120000"/>
              <a:defRPr/>
            </a:pPr>
            <a:endParaRPr lang="ru-RU" sz="2600" i="0" dirty="0">
              <a:latin typeface="Arial" pitchFamily="34" charset="0"/>
              <a:cs typeface="Arial" pitchFamily="34" charset="0"/>
            </a:endParaRP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Иницира захтеве; </a:t>
            </a: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Чека на одговоре; </a:t>
            </a: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Прима одговоре;</a:t>
            </a: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Често се истовремено повезује на неколико сервера; </a:t>
            </a: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По правилу директно комуницира са крајњим корисником преко графичког интерфејса.</a:t>
            </a:r>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00188" y="357188"/>
            <a:ext cx="6286500" cy="928687"/>
          </a:xfrm>
        </p:spPr>
        <p:txBody>
          <a:bodyPr/>
          <a:lstStyle/>
          <a:p>
            <a:pPr>
              <a:defRPr/>
            </a:pPr>
            <a:r>
              <a:rPr lang="sr-Cyrl-CS" sz="3600" b="1" dirty="0">
                <a:latin typeface="Resavska BG" panose="02000603060000020004" pitchFamily="50" charset="-18"/>
              </a:rPr>
              <a:t>Подела мрежа према односу међу чворовима у мрежи</a:t>
            </a:r>
            <a:endParaRPr lang="en-US" sz="3600" b="1" dirty="0">
              <a:latin typeface="Resavska BG" panose="02000603060000020004" pitchFamily="50" charset="-18"/>
            </a:endParaRPr>
          </a:p>
        </p:txBody>
      </p:sp>
      <p:sp>
        <p:nvSpPr>
          <p:cNvPr id="4" name="Rectangle 3"/>
          <p:cNvSpPr/>
          <p:nvPr/>
        </p:nvSpPr>
        <p:spPr>
          <a:xfrm>
            <a:off x="285750" y="1628800"/>
            <a:ext cx="8858250" cy="492443"/>
          </a:xfrm>
          <a:prstGeom prst="rect">
            <a:avLst/>
          </a:prstGeom>
        </p:spPr>
        <p:txBody>
          <a:bodyPr>
            <a:spAutoFit/>
          </a:bodyPr>
          <a:lstStyle/>
          <a:p>
            <a:pPr marL="450850" indent="-450850">
              <a:buClr>
                <a:schemeClr val="tx2">
                  <a:lumMod val="75000"/>
                </a:schemeClr>
              </a:buClr>
              <a:buSzPct val="115000"/>
              <a:buFont typeface="Arial" pitchFamily="34" charset="0"/>
              <a:buChar char="♦"/>
              <a:defRPr/>
            </a:pPr>
            <a:r>
              <a:rPr lang="ru-RU" sz="2600" i="0" dirty="0">
                <a:solidFill>
                  <a:srgbClr val="FFFF00"/>
                </a:solidFill>
                <a:latin typeface="Arial" pitchFamily="34" charset="0"/>
                <a:cs typeface="Arial" pitchFamily="34" charset="0"/>
              </a:rPr>
              <a:t>равноправне мреже </a:t>
            </a:r>
            <a:r>
              <a:rPr lang="ru-RU" sz="2600" i="0" dirty="0">
                <a:latin typeface="Arial" pitchFamily="34" charset="0"/>
                <a:cs typeface="Arial" pitchFamily="34" charset="0"/>
              </a:rPr>
              <a:t>	(енг. </a:t>
            </a:r>
            <a:r>
              <a:rPr lang="sr-Latn-CS" sz="2600" dirty="0">
                <a:latin typeface="Arial" pitchFamily="34" charset="0"/>
                <a:cs typeface="Arial" pitchFamily="34" charset="0"/>
              </a:rPr>
              <a:t>peer-to-peer networks, P2P</a:t>
            </a:r>
            <a:r>
              <a:rPr lang="sr-Latn-CS" sz="2600" i="0" dirty="0">
                <a:latin typeface="Arial" pitchFamily="34" charset="0"/>
                <a:cs typeface="Arial" pitchFamily="34" charset="0"/>
              </a:rPr>
              <a:t>)</a:t>
            </a:r>
            <a:endParaRPr lang="ru-RU" sz="2600" i="0" dirty="0">
              <a:latin typeface="Arial" pitchFamily="34" charset="0"/>
              <a:cs typeface="Arial" pitchFamily="34" charset="0"/>
            </a:endParaRPr>
          </a:p>
        </p:txBody>
      </p:sp>
      <p:pic>
        <p:nvPicPr>
          <p:cNvPr id="5" name="Picture 2" descr="https://upload.wikimedia.org/wikipedia/commons/thumb/3/3f/P2P-network.svg/200px-P2P-network.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205222"/>
            <a:ext cx="4104456" cy="4248114"/>
          </a:xfrm>
          <a:prstGeom prst="rect">
            <a:avLst/>
          </a:prstGeom>
          <a:solidFill>
            <a:schemeClr val="tx1"/>
          </a:solidFill>
        </p:spPr>
      </p:pic>
      <p:sp>
        <p:nvSpPr>
          <p:cNvPr id="6" name="Arrow: Right 5">
            <a:extLst>
              <a:ext uri="{FF2B5EF4-FFF2-40B4-BE49-F238E27FC236}">
                <a16:creationId xmlns:a16="http://schemas.microsoft.com/office/drawing/2014/main" id="{8BE239C2-D57B-4307-8603-46AC9900994E}"/>
              </a:ext>
            </a:extLst>
          </p:cNvPr>
          <p:cNvSpPr/>
          <p:nvPr/>
        </p:nvSpPr>
        <p:spPr bwMode="auto">
          <a:xfrm>
            <a:off x="7020272" y="6404717"/>
            <a:ext cx="757288" cy="336651"/>
          </a:xfrm>
          <a:prstGeom prst="rightArrow">
            <a:avLst/>
          </a:prstGeom>
          <a:solidFill>
            <a:srgbClr val="FFFF00"/>
          </a:solidFill>
          <a:ln w="12699"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Book Antiqua" pitchFamily="18" charset="0"/>
            </a:endParaRPr>
          </a:p>
        </p:txBody>
      </p:sp>
    </p:spTree>
    <p:extLst>
      <p:ext uri="{BB962C8B-B14F-4D97-AF65-F5344CB8AC3E}">
        <p14:creationId xmlns:p14="http://schemas.microsoft.com/office/powerpoint/2010/main" val="2254455121"/>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0" y="357188"/>
            <a:ext cx="5500688" cy="928687"/>
          </a:xfrm>
        </p:spPr>
        <p:txBody>
          <a:bodyPr/>
          <a:lstStyle/>
          <a:p>
            <a:pPr>
              <a:defRPr/>
            </a:pPr>
            <a:r>
              <a:rPr lang="sr-Cyrl-CS" sz="3600" b="1" dirty="0">
                <a:latin typeface="Resavska BG" panose="02000603060000020004" pitchFamily="50" charset="-18"/>
              </a:rPr>
              <a:t>Равноправне мреже</a:t>
            </a:r>
            <a:endParaRPr lang="en-US" sz="3600" b="1" dirty="0">
              <a:latin typeface="Resavska BG" panose="02000603060000020004" pitchFamily="50" charset="-18"/>
            </a:endParaRPr>
          </a:p>
        </p:txBody>
      </p:sp>
      <p:sp>
        <p:nvSpPr>
          <p:cNvPr id="4" name="Rectangle 3"/>
          <p:cNvSpPr/>
          <p:nvPr/>
        </p:nvSpPr>
        <p:spPr>
          <a:xfrm>
            <a:off x="857250" y="1928813"/>
            <a:ext cx="7572375" cy="4400550"/>
          </a:xfrm>
          <a:prstGeom prst="rect">
            <a:avLst/>
          </a:prstGeom>
        </p:spPr>
        <p:txBody>
          <a:bodyPr>
            <a:spAutoFit/>
          </a:bodyPr>
          <a:lstStyle/>
          <a:p>
            <a:pPr marL="450850" indent="-450850" algn="just">
              <a:buClr>
                <a:schemeClr val="tx2">
                  <a:lumMod val="75000"/>
                </a:schemeClr>
              </a:buClr>
              <a:buSzPct val="120000"/>
              <a:defRPr/>
            </a:pPr>
            <a:r>
              <a:rPr lang="ru-RU" sz="2800" i="0" dirty="0">
                <a:latin typeface="Arial" pitchFamily="34" charset="0"/>
                <a:cs typeface="Arial" pitchFamily="34" charset="0"/>
              </a:rPr>
              <a:t>Крајем двадесетог века догодила се револуција у потпуно новом облику: узајаман рад равноправних рачунара P2P. </a:t>
            </a:r>
          </a:p>
          <a:p>
            <a:pPr marL="450850" indent="-450850" algn="just">
              <a:buClr>
                <a:schemeClr val="tx2">
                  <a:lumMod val="75000"/>
                </a:schemeClr>
              </a:buClr>
              <a:buSzPct val="120000"/>
              <a:defRPr/>
            </a:pPr>
            <a:r>
              <a:rPr lang="ru-RU" sz="2800" i="0" dirty="0">
                <a:latin typeface="Arial" pitchFamily="34" charset="0"/>
                <a:cs typeface="Arial" pitchFamily="34" charset="0"/>
              </a:rPr>
              <a:t>P2P рачунарство обезбеђује алтернативу традиционалној архитектури клијент-сервер и може једноставно да се дефинише као дељење рачунарских ресурса и услуга помоћу директне размене. </a:t>
            </a:r>
          </a:p>
        </p:txBody>
      </p:sp>
      <p:sp>
        <p:nvSpPr>
          <p:cNvPr id="5" name="Arrow: Right 4">
            <a:extLst>
              <a:ext uri="{FF2B5EF4-FFF2-40B4-BE49-F238E27FC236}">
                <a16:creationId xmlns:a16="http://schemas.microsoft.com/office/drawing/2014/main" id="{59430E38-E0B9-46BD-8412-541D9236E5A0}"/>
              </a:ext>
            </a:extLst>
          </p:cNvPr>
          <p:cNvSpPr/>
          <p:nvPr/>
        </p:nvSpPr>
        <p:spPr bwMode="auto">
          <a:xfrm>
            <a:off x="7020272" y="6404717"/>
            <a:ext cx="757288" cy="336651"/>
          </a:xfrm>
          <a:prstGeom prst="rightArrow">
            <a:avLst/>
          </a:prstGeom>
          <a:solidFill>
            <a:srgbClr val="FFFF00"/>
          </a:solidFill>
          <a:ln w="12699"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Book Antiqua" pitchFamily="18" charset="0"/>
            </a:endParaRPr>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0" y="357188"/>
            <a:ext cx="5500688" cy="928687"/>
          </a:xfrm>
        </p:spPr>
        <p:txBody>
          <a:bodyPr/>
          <a:lstStyle/>
          <a:p>
            <a:pPr>
              <a:defRPr/>
            </a:pPr>
            <a:r>
              <a:rPr lang="sr-Cyrl-CS" sz="3600" b="1" dirty="0">
                <a:latin typeface="Resavska BG" panose="02000603060000020004" pitchFamily="50" charset="-18"/>
              </a:rPr>
              <a:t>Равноправне мреже</a:t>
            </a:r>
            <a:endParaRPr lang="en-US" sz="3600" b="1" dirty="0"/>
          </a:p>
        </p:txBody>
      </p:sp>
      <p:sp>
        <p:nvSpPr>
          <p:cNvPr id="4" name="Rectangle 3"/>
          <p:cNvSpPr/>
          <p:nvPr/>
        </p:nvSpPr>
        <p:spPr>
          <a:xfrm>
            <a:off x="857250" y="2428875"/>
            <a:ext cx="7572375" cy="3108543"/>
          </a:xfrm>
          <a:prstGeom prst="rect">
            <a:avLst/>
          </a:prstGeom>
        </p:spPr>
        <p:txBody>
          <a:bodyPr>
            <a:spAutoFit/>
          </a:bodyPr>
          <a:lstStyle/>
          <a:p>
            <a:pPr marL="450850" indent="-450850" algn="just">
              <a:buClr>
                <a:schemeClr val="tx2">
                  <a:lumMod val="75000"/>
                </a:schemeClr>
              </a:buClr>
              <a:buSzPct val="120000"/>
              <a:defRPr/>
            </a:pPr>
            <a:r>
              <a:rPr lang="ru-RU" sz="2800" i="0" dirty="0">
                <a:latin typeface="Arial" pitchFamily="34" charset="0"/>
                <a:cs typeface="Arial" pitchFamily="34" charset="0"/>
              </a:rPr>
              <a:t>Док користи постојеће мреже, сервере и клијентску инфраструкутуру, P2P нуди модел рачунарства који је ортогоналан на модел клијент-сервер. </a:t>
            </a:r>
            <a:endParaRPr lang="sr-Latn-RS" sz="2800" i="0" dirty="0">
              <a:latin typeface="Arial" pitchFamily="34" charset="0"/>
              <a:cs typeface="Arial" pitchFamily="34" charset="0"/>
            </a:endParaRPr>
          </a:p>
          <a:p>
            <a:pPr marL="450850" indent="-450850" algn="just">
              <a:buClr>
                <a:schemeClr val="tx2">
                  <a:lumMod val="75000"/>
                </a:schemeClr>
              </a:buClr>
              <a:buSzPct val="120000"/>
              <a:defRPr/>
            </a:pPr>
            <a:endParaRPr lang="ru-RU" sz="2800" i="0" dirty="0">
              <a:latin typeface="Arial" pitchFamily="34" charset="0"/>
              <a:cs typeface="Arial" pitchFamily="34" charset="0"/>
            </a:endParaRPr>
          </a:p>
          <a:p>
            <a:pPr marL="450850" indent="-450850" algn="just">
              <a:buClr>
                <a:schemeClr val="tx2">
                  <a:lumMod val="75000"/>
                </a:schemeClr>
              </a:buClr>
              <a:buSzPct val="120000"/>
              <a:defRPr/>
            </a:pPr>
            <a:r>
              <a:rPr lang="ru-RU" sz="2800" i="0" dirty="0">
                <a:latin typeface="Arial" pitchFamily="34" charset="0"/>
                <a:cs typeface="Arial" pitchFamily="34" charset="0"/>
              </a:rPr>
              <a:t>Два модела коегзистирају, пресецају се и међусобно комплементирају.</a:t>
            </a:r>
          </a:p>
        </p:txBody>
      </p:sp>
      <p:sp>
        <p:nvSpPr>
          <p:cNvPr id="5" name="Arrow: Right 4">
            <a:extLst>
              <a:ext uri="{FF2B5EF4-FFF2-40B4-BE49-F238E27FC236}">
                <a16:creationId xmlns:a16="http://schemas.microsoft.com/office/drawing/2014/main" id="{B8BC1C6E-EE87-455B-A46A-DE3943B5DAA9}"/>
              </a:ext>
            </a:extLst>
          </p:cNvPr>
          <p:cNvSpPr/>
          <p:nvPr/>
        </p:nvSpPr>
        <p:spPr bwMode="auto">
          <a:xfrm>
            <a:off x="7020272" y="6404717"/>
            <a:ext cx="757288" cy="336651"/>
          </a:xfrm>
          <a:prstGeom prst="rightArrow">
            <a:avLst/>
          </a:prstGeom>
          <a:solidFill>
            <a:srgbClr val="FFFF00"/>
          </a:solidFill>
          <a:ln w="12699"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Book Antiqua" pitchFamily="18"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xfrm>
            <a:off x="214313" y="1714500"/>
            <a:ext cx="8786812" cy="4381500"/>
          </a:xfrm>
        </p:spPr>
        <p:txBody>
          <a:bodyPr/>
          <a:lstStyle/>
          <a:p>
            <a:r>
              <a:rPr lang="en-US" altLang="sr-Latn-RS" sz="2800" dirty="0">
                <a:latin typeface="Arial" panose="020B0604020202020204" pitchFamily="34" charset="0"/>
              </a:rPr>
              <a:t>1970 - On-line </a:t>
            </a:r>
            <a:r>
              <a:rPr lang="sr-Cyrl-CS" altLang="sr-Latn-RS" sz="2800" dirty="0">
                <a:latin typeface="Arial" panose="020B0604020202020204" pitchFamily="34" charset="0"/>
              </a:rPr>
              <a:t>системи за рад у реалном времену</a:t>
            </a:r>
            <a:endParaRPr lang="en-US" altLang="sr-Latn-RS" sz="2800" dirty="0">
              <a:latin typeface="Arial" panose="020B0604020202020204" pitchFamily="34" charset="0"/>
            </a:endParaRPr>
          </a:p>
          <a:p>
            <a:pPr algn="just"/>
            <a:r>
              <a:rPr lang="en-US" altLang="sr-Latn-RS" sz="2800" dirty="0">
                <a:latin typeface="Arial" panose="020B0604020202020204" pitchFamily="34" charset="0"/>
              </a:rPr>
              <a:t>1970</a:t>
            </a:r>
            <a:r>
              <a:rPr lang="sr-Latn-RS" altLang="sr-Latn-RS" sz="2800" dirty="0">
                <a:latin typeface="Arial" panose="020B0604020202020204" pitchFamily="34" charset="0"/>
              </a:rPr>
              <a:t>-</a:t>
            </a:r>
            <a:r>
              <a:rPr lang="sr-Cyrl-RS" altLang="sr-Latn-RS" sz="2800" dirty="0">
                <a:latin typeface="Arial" panose="020B0604020202020204" pitchFamily="34" charset="0"/>
              </a:rPr>
              <a:t>их</a:t>
            </a:r>
            <a:r>
              <a:rPr lang="en-US" altLang="sr-Latn-RS" sz="2800" dirty="0">
                <a:latin typeface="Arial" panose="020B0604020202020204" pitchFamily="34" charset="0"/>
              </a:rPr>
              <a:t> – </a:t>
            </a:r>
            <a:r>
              <a:rPr lang="sr-Cyrl-CS" altLang="sr-Latn-RS" sz="2800" dirty="0">
                <a:latin typeface="Arial" panose="020B0604020202020204" pitchFamily="34" charset="0"/>
              </a:rPr>
              <a:t>Систем за управљање базама података замењује традиционални систем обраде података.</a:t>
            </a:r>
            <a:endParaRPr lang="en-US" altLang="sr-Latn-RS" sz="2800" dirty="0">
              <a:latin typeface="Arial" panose="020B0604020202020204" pitchFamily="34" charset="0"/>
            </a:endParaRPr>
          </a:p>
          <a:p>
            <a:r>
              <a:rPr lang="sr-Cyrl-CS" altLang="sr-Latn-RS" sz="2800" dirty="0">
                <a:latin typeface="Arial" panose="020B0604020202020204" pitchFamily="34" charset="0"/>
              </a:rPr>
              <a:t>Касне</a:t>
            </a:r>
            <a:r>
              <a:rPr lang="en-US" altLang="sr-Latn-RS" sz="2800" dirty="0">
                <a:latin typeface="Arial" panose="020B0604020202020204" pitchFamily="34" charset="0"/>
              </a:rPr>
              <a:t> 1970</a:t>
            </a:r>
            <a:r>
              <a:rPr lang="sr-Cyrl-CS" altLang="sr-Latn-RS" sz="2800" dirty="0">
                <a:latin typeface="Arial" panose="020B0604020202020204" pitchFamily="34" charset="0"/>
              </a:rPr>
              <a:t>-е</a:t>
            </a:r>
            <a:r>
              <a:rPr lang="en-US" altLang="sr-Latn-RS" sz="2800" dirty="0">
                <a:latin typeface="Arial" panose="020B0604020202020204" pitchFamily="34" charset="0"/>
              </a:rPr>
              <a:t> – </a:t>
            </a:r>
            <a:r>
              <a:rPr lang="sr-Cyrl-CS" altLang="sr-Latn-RS" sz="2800" dirty="0">
                <a:latin typeface="Arial" panose="020B0604020202020204" pitchFamily="34" charset="0"/>
              </a:rPr>
              <a:t>Настанак микро-рачунара</a:t>
            </a:r>
            <a:endParaRPr lang="en-US" altLang="sr-Latn-RS" sz="2800" dirty="0">
              <a:latin typeface="Arial" panose="020B0604020202020204" pitchFamily="34" charset="0"/>
            </a:endParaRPr>
          </a:p>
          <a:p>
            <a:r>
              <a:rPr lang="en-US" altLang="sr-Latn-RS" sz="2800" dirty="0">
                <a:latin typeface="Arial" panose="020B0604020202020204" pitchFamily="34" charset="0"/>
              </a:rPr>
              <a:t>1980</a:t>
            </a:r>
            <a:r>
              <a:rPr lang="sr-Cyrl-RS" altLang="sr-Latn-RS" sz="2800" dirty="0">
                <a:latin typeface="Arial" panose="020B0604020202020204" pitchFamily="34" charset="0"/>
              </a:rPr>
              <a:t>-</a:t>
            </a:r>
            <a:r>
              <a:rPr lang="sr-Cyrl-CS" altLang="sr-Latn-RS" sz="2800" dirty="0">
                <a:latin typeface="Arial" panose="020B0604020202020204" pitchFamily="34" charset="0"/>
              </a:rPr>
              <a:t>е</a:t>
            </a:r>
            <a:r>
              <a:rPr lang="en-US" altLang="sr-Latn-RS" sz="2800" dirty="0">
                <a:latin typeface="Arial" panose="020B0604020202020204" pitchFamily="34" charset="0"/>
              </a:rPr>
              <a:t> – </a:t>
            </a:r>
            <a:r>
              <a:rPr lang="sr-Cyrl-CS" altLang="sr-Latn-RS" sz="2800" dirty="0">
                <a:latin typeface="Arial" panose="020B0604020202020204" pitchFamily="34" charset="0"/>
              </a:rPr>
              <a:t>Револуција микро-рачунара</a:t>
            </a:r>
            <a:endParaRPr lang="en-US" altLang="sr-Latn-RS" sz="2800" dirty="0">
              <a:latin typeface="Arial" panose="020B0604020202020204" pitchFamily="34" charset="0"/>
            </a:endParaRPr>
          </a:p>
          <a:p>
            <a:r>
              <a:rPr lang="en-US" altLang="sr-Latn-RS" sz="2800" dirty="0">
                <a:latin typeface="Arial" panose="020B0604020202020204" pitchFamily="34" charset="0"/>
              </a:rPr>
              <a:t>1980</a:t>
            </a:r>
            <a:r>
              <a:rPr lang="sr-Cyrl-RS" altLang="sr-Latn-RS" sz="2800" dirty="0">
                <a:latin typeface="Arial" panose="020B0604020202020204" pitchFamily="34" charset="0"/>
              </a:rPr>
              <a:t>-</a:t>
            </a:r>
            <a:r>
              <a:rPr lang="sr-Cyrl-CS" altLang="sr-Latn-RS" sz="2800" dirty="0">
                <a:latin typeface="Arial" panose="020B0604020202020204" pitchFamily="34" charset="0"/>
              </a:rPr>
              <a:t>е</a:t>
            </a:r>
            <a:r>
              <a:rPr lang="en-US" altLang="sr-Latn-RS" sz="2800" dirty="0">
                <a:latin typeface="Arial" panose="020B0604020202020204" pitchFamily="34" charset="0"/>
              </a:rPr>
              <a:t> – </a:t>
            </a:r>
            <a:r>
              <a:rPr lang="sr-Cyrl-CS" altLang="sr-Latn-RS" sz="2800" dirty="0">
                <a:latin typeface="Arial" panose="020B0604020202020204" pitchFamily="34" charset="0"/>
              </a:rPr>
              <a:t>Почетак рачунарских мрежа</a:t>
            </a:r>
            <a:endParaRPr lang="en-US" altLang="sr-Latn-RS" sz="2800" dirty="0">
              <a:latin typeface="Arial" panose="020B0604020202020204" pitchFamily="34" charset="0"/>
            </a:endParaRPr>
          </a:p>
          <a:p>
            <a:r>
              <a:rPr lang="en-US" altLang="sr-Latn-RS" sz="2800" dirty="0">
                <a:latin typeface="Arial" panose="020B0604020202020204" pitchFamily="34" charset="0"/>
              </a:rPr>
              <a:t>1990</a:t>
            </a:r>
            <a:r>
              <a:rPr lang="sr-Cyrl-RS" altLang="sr-Latn-RS" sz="2800" dirty="0">
                <a:latin typeface="Arial" panose="020B0604020202020204" pitchFamily="34" charset="0"/>
              </a:rPr>
              <a:t>-</a:t>
            </a:r>
            <a:r>
              <a:rPr lang="sr-Cyrl-CS" altLang="sr-Latn-RS" sz="2800" dirty="0">
                <a:latin typeface="Arial" panose="020B0604020202020204" pitchFamily="34" charset="0"/>
              </a:rPr>
              <a:t>е</a:t>
            </a:r>
            <a:r>
              <a:rPr lang="en-US" altLang="sr-Latn-RS" sz="2800" dirty="0">
                <a:latin typeface="Arial" panose="020B0604020202020204" pitchFamily="34" charset="0"/>
              </a:rPr>
              <a:t> – </a:t>
            </a:r>
            <a:r>
              <a:rPr lang="sr-Cyrl-CS" altLang="sr-Latn-RS" sz="2800" dirty="0">
                <a:latin typeface="Arial" panose="020B0604020202020204" pitchFamily="34" charset="0"/>
              </a:rPr>
              <a:t>Експлозија рачунарских мрежа</a:t>
            </a:r>
            <a:endParaRPr lang="en-US" altLang="sr-Latn-RS" sz="2800" dirty="0">
              <a:latin typeface="Arial" panose="020B0604020202020204" pitchFamily="34" charset="0"/>
            </a:endParaRPr>
          </a:p>
          <a:p>
            <a:r>
              <a:rPr lang="en-US" altLang="sr-Latn-RS" sz="2800" dirty="0">
                <a:latin typeface="Arial" panose="020B0604020202020204" pitchFamily="34" charset="0"/>
              </a:rPr>
              <a:t>2000</a:t>
            </a:r>
            <a:r>
              <a:rPr lang="sr-Cyrl-RS" altLang="sr-Latn-RS" sz="2800" dirty="0">
                <a:latin typeface="Arial" panose="020B0604020202020204" pitchFamily="34" charset="0"/>
              </a:rPr>
              <a:t>-</a:t>
            </a:r>
            <a:r>
              <a:rPr lang="sr-Cyrl-CS" altLang="sr-Latn-RS" sz="2800" dirty="0">
                <a:latin typeface="Arial" panose="020B0604020202020204" pitchFamily="34" charset="0"/>
              </a:rPr>
              <a:t>е</a:t>
            </a:r>
            <a:r>
              <a:rPr lang="en-US" altLang="sr-Latn-RS" sz="2800" dirty="0">
                <a:latin typeface="Arial" panose="020B0604020202020204" pitchFamily="34" charset="0"/>
              </a:rPr>
              <a:t> – </a:t>
            </a:r>
            <a:r>
              <a:rPr lang="sr-Cyrl-CS" altLang="sr-Latn-RS" sz="2800" dirty="0">
                <a:latin typeface="Arial" panose="020B0604020202020204" pitchFamily="34" charset="0"/>
              </a:rPr>
              <a:t>Мрежни рад је доминантан</a:t>
            </a:r>
            <a:endParaRPr lang="en-US" altLang="sr-Latn-RS" sz="2800" dirty="0">
              <a:latin typeface="Arial" panose="020B0604020202020204" pitchFamily="34" charset="0"/>
            </a:endParaRPr>
          </a:p>
        </p:txBody>
      </p:sp>
      <p:sp>
        <p:nvSpPr>
          <p:cNvPr id="26626" name="Rectangle 2"/>
          <p:cNvSpPr>
            <a:spLocks noGrp="1" noChangeArrowheads="1"/>
          </p:cNvSpPr>
          <p:nvPr>
            <p:ph type="title"/>
          </p:nvPr>
        </p:nvSpPr>
        <p:spPr>
          <a:xfrm>
            <a:off x="1371600" y="476250"/>
            <a:ext cx="7772400" cy="1276350"/>
          </a:xfrm>
        </p:spPr>
        <p:txBody>
          <a:bodyPr/>
          <a:lstStyle/>
          <a:p>
            <a:pPr>
              <a:defRPr/>
            </a:pPr>
            <a:r>
              <a:rPr lang="sr-Cyrl-CS" sz="3800" b="1" dirty="0"/>
              <a:t>Развој информационих система</a:t>
            </a:r>
            <a:endParaRPr lang="en-US" sz="3800" b="1" dirty="0"/>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0" y="357188"/>
            <a:ext cx="5500688" cy="928687"/>
          </a:xfrm>
        </p:spPr>
        <p:txBody>
          <a:bodyPr/>
          <a:lstStyle/>
          <a:p>
            <a:pPr>
              <a:defRPr/>
            </a:pPr>
            <a:r>
              <a:rPr lang="sr-Cyrl-CS" sz="3600" b="1" dirty="0">
                <a:latin typeface="Resavska BG" panose="02000603060000020004" pitchFamily="50" charset="-18"/>
              </a:rPr>
              <a:t>Равноправне мреже</a:t>
            </a:r>
            <a:endParaRPr lang="en-US" sz="3600" b="1" dirty="0"/>
          </a:p>
        </p:txBody>
      </p:sp>
      <p:sp>
        <p:nvSpPr>
          <p:cNvPr id="4" name="Rectangle 3"/>
          <p:cNvSpPr/>
          <p:nvPr/>
        </p:nvSpPr>
        <p:spPr>
          <a:xfrm>
            <a:off x="428625" y="1285875"/>
            <a:ext cx="8429625" cy="5294313"/>
          </a:xfrm>
          <a:prstGeom prst="rect">
            <a:avLst/>
          </a:prstGeom>
        </p:spPr>
        <p:txBody>
          <a:bodyPr>
            <a:spAutoFit/>
          </a:bodyPr>
          <a:lstStyle/>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Апликација </a:t>
            </a:r>
            <a:r>
              <a:rPr lang="ru-RU" sz="2600" b="1" dirty="0">
                <a:solidFill>
                  <a:srgbClr val="FFFF00"/>
                </a:solidFill>
                <a:latin typeface="Arial" pitchFamily="34" charset="0"/>
                <a:cs typeface="Arial" pitchFamily="34" charset="0"/>
              </a:rPr>
              <a:t>Napster MP3</a:t>
            </a:r>
            <a:r>
              <a:rPr lang="ru-RU" sz="2600" i="0" dirty="0">
                <a:latin typeface="Arial" pitchFamily="34" charset="0"/>
                <a:cs typeface="Arial" pitchFamily="34" charset="0"/>
              </a:rPr>
              <a:t> за размену музичких датотека оживела је у септембру 1999. године и привукла </a:t>
            </a:r>
            <a:r>
              <a:rPr lang="sr-Cyrl-RS" sz="2600" i="0" dirty="0">
                <a:latin typeface="Arial" pitchFamily="34" charset="0"/>
                <a:cs typeface="Arial" pitchFamily="34" charset="0"/>
              </a:rPr>
              <a:t>у свом врхунцу </a:t>
            </a:r>
            <a:r>
              <a:rPr lang="ru-RU" sz="2600" i="0" dirty="0">
                <a:latin typeface="Arial" pitchFamily="34" charset="0"/>
                <a:cs typeface="Arial" pitchFamily="34" charset="0"/>
              </a:rPr>
              <a:t>више од </a:t>
            </a:r>
            <a:r>
              <a:rPr lang="sr-Latn-RS" sz="2600" i="0" dirty="0">
                <a:latin typeface="Arial" pitchFamily="34" charset="0"/>
                <a:cs typeface="Arial" pitchFamily="34" charset="0"/>
              </a:rPr>
              <a:t>8</a:t>
            </a:r>
            <a:r>
              <a:rPr lang="ru-RU" sz="2600" i="0" dirty="0">
                <a:latin typeface="Arial" pitchFamily="34" charset="0"/>
                <a:cs typeface="Arial" pitchFamily="34" charset="0"/>
              </a:rPr>
              <a:t>0 милиона корисника. </a:t>
            </a: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До краја 2000-е, преко 100 компанија и бројни истраживачки пројекти били су ангажовани на P2P рачунарству. </a:t>
            </a: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Програм </a:t>
            </a:r>
            <a:r>
              <a:rPr lang="ru-RU" sz="2600" b="1" dirty="0">
                <a:solidFill>
                  <a:srgbClr val="FFFF00"/>
                </a:solidFill>
                <a:latin typeface="Arial" pitchFamily="34" charset="0"/>
                <a:cs typeface="Arial" pitchFamily="34" charset="0"/>
              </a:rPr>
              <a:t>SETI@home</a:t>
            </a:r>
            <a:r>
              <a:rPr lang="ru-RU" sz="2600" i="0" dirty="0">
                <a:latin typeface="Arial" pitchFamily="34" charset="0"/>
                <a:cs typeface="Arial" pitchFamily="34" charset="0"/>
              </a:rPr>
              <a:t>, који користи дистрибуирану обраду за анализу радиотелескопских података, привукао је више од 5,2 милиона корисника који су уложили преко 2 милиона година времена централне процесорске јединице у лову на ванземаљску интелигенцију.</a:t>
            </a:r>
          </a:p>
        </p:txBody>
      </p:sp>
      <p:sp>
        <p:nvSpPr>
          <p:cNvPr id="5" name="Arrow: Right 4">
            <a:extLst>
              <a:ext uri="{FF2B5EF4-FFF2-40B4-BE49-F238E27FC236}">
                <a16:creationId xmlns:a16="http://schemas.microsoft.com/office/drawing/2014/main" id="{38B9FF45-C887-4A5B-8B11-695ECBE1EE41}"/>
              </a:ext>
            </a:extLst>
          </p:cNvPr>
          <p:cNvSpPr/>
          <p:nvPr/>
        </p:nvSpPr>
        <p:spPr bwMode="auto">
          <a:xfrm>
            <a:off x="7020272" y="6525344"/>
            <a:ext cx="757288" cy="336651"/>
          </a:xfrm>
          <a:prstGeom prst="rightArrow">
            <a:avLst/>
          </a:prstGeom>
          <a:solidFill>
            <a:srgbClr val="FFFF00"/>
          </a:solidFill>
          <a:ln w="12699"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Book Antiqua" pitchFamily="18" charset="0"/>
            </a:endParaRPr>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0" y="357188"/>
            <a:ext cx="5500688" cy="928687"/>
          </a:xfrm>
        </p:spPr>
        <p:txBody>
          <a:bodyPr/>
          <a:lstStyle/>
          <a:p>
            <a:pPr>
              <a:defRPr/>
            </a:pPr>
            <a:r>
              <a:rPr lang="sr-Cyrl-CS" sz="3600" b="1" dirty="0">
                <a:latin typeface="Resavska BG" panose="02000603060000020004" pitchFamily="50" charset="-18"/>
              </a:rPr>
              <a:t>Равноправне мреже</a:t>
            </a:r>
            <a:endParaRPr lang="en-US" sz="3600" b="1" dirty="0">
              <a:latin typeface="Resavska BG" panose="02000603060000020004" pitchFamily="50" charset="-18"/>
            </a:endParaRPr>
          </a:p>
        </p:txBody>
      </p:sp>
      <p:sp>
        <p:nvSpPr>
          <p:cNvPr id="4" name="Rectangle 3"/>
          <p:cNvSpPr/>
          <p:nvPr/>
        </p:nvSpPr>
        <p:spPr>
          <a:xfrm>
            <a:off x="214313" y="1285875"/>
            <a:ext cx="8643937" cy="5262563"/>
          </a:xfrm>
          <a:prstGeom prst="rect">
            <a:avLst/>
          </a:prstGeom>
        </p:spPr>
        <p:txBody>
          <a:bodyPr>
            <a:spAutoFit/>
          </a:bodyPr>
          <a:lstStyle/>
          <a:p>
            <a:pPr marL="450850" indent="-450850" algn="just">
              <a:buClr>
                <a:schemeClr val="tx2">
                  <a:lumMod val="75000"/>
                </a:schemeClr>
              </a:buClr>
              <a:buSzPct val="120000"/>
              <a:buFont typeface="Wingdings" pitchFamily="2" charset="2"/>
              <a:buChar char="v"/>
              <a:defRPr/>
            </a:pPr>
            <a:r>
              <a:rPr lang="ru-RU" sz="2800" i="0" dirty="0">
                <a:latin typeface="Arial" pitchFamily="34" charset="0"/>
                <a:cs typeface="Arial" pitchFamily="34" charset="0"/>
              </a:rPr>
              <a:t>P2P је интернет протокол за дељење фајлова. Скраћеница је од енгл. </a:t>
            </a:r>
            <a:r>
              <a:rPr lang="ru-RU" sz="2800" dirty="0">
                <a:solidFill>
                  <a:srgbClr val="FFFF00"/>
                </a:solidFill>
                <a:latin typeface="Arial" pitchFamily="34" charset="0"/>
                <a:cs typeface="Arial" pitchFamily="34" charset="0"/>
              </a:rPr>
              <a:t>peer to peer </a:t>
            </a:r>
            <a:r>
              <a:rPr lang="ru-RU" sz="2800" i="0" dirty="0">
                <a:latin typeface="Arial" pitchFamily="34" charset="0"/>
                <a:cs typeface="Arial" pitchFamily="34" charset="0"/>
              </a:rPr>
              <a:t>што би се могло превести као вршњак вршњаку. </a:t>
            </a:r>
          </a:p>
          <a:p>
            <a:pPr marL="450850" indent="-450850" algn="just">
              <a:buClr>
                <a:schemeClr val="tx2">
                  <a:lumMod val="75000"/>
                </a:schemeClr>
              </a:buClr>
              <a:buSzPct val="120000"/>
              <a:buFont typeface="Wingdings" pitchFamily="2" charset="2"/>
              <a:buChar char="v"/>
              <a:defRPr/>
            </a:pPr>
            <a:r>
              <a:rPr lang="ru-RU" sz="2800" i="0" dirty="0">
                <a:latin typeface="Arial" pitchFamily="34" charset="0"/>
                <a:cs typeface="Arial" pitchFamily="34" charset="0"/>
              </a:rPr>
              <a:t>У мрежној архитектури равноправних рачунара сваки рачунар (радна станица) има подједнаке могућности и одговорности. </a:t>
            </a:r>
          </a:p>
          <a:p>
            <a:pPr marL="450850" indent="-450850" algn="just">
              <a:buClr>
                <a:schemeClr val="tx2">
                  <a:lumMod val="75000"/>
                </a:schemeClr>
              </a:buClr>
              <a:buSzPct val="120000"/>
              <a:buFont typeface="Wingdings" pitchFamily="2" charset="2"/>
              <a:buChar char="v"/>
              <a:defRPr/>
            </a:pPr>
            <a:r>
              <a:rPr lang="ru-RU" sz="2800" i="0" dirty="0">
                <a:latin typeface="Arial" pitchFamily="34" charset="0"/>
                <a:cs typeface="Arial" pitchFamily="34" charset="0"/>
              </a:rPr>
              <a:t>Нема сервера, а рачунари су једноставно повезани међусобно у радној групи, да би делили датотеке, штампаче и приступ интернету. </a:t>
            </a:r>
          </a:p>
          <a:p>
            <a:pPr marL="450850" indent="-450850" algn="just">
              <a:buClr>
                <a:schemeClr val="tx2">
                  <a:lumMod val="75000"/>
                </a:schemeClr>
              </a:buClr>
              <a:buSzPct val="120000"/>
              <a:buFont typeface="Wingdings" pitchFamily="2" charset="2"/>
              <a:buChar char="v"/>
              <a:defRPr/>
            </a:pPr>
            <a:r>
              <a:rPr lang="ru-RU" sz="2800" i="0" dirty="0">
                <a:latin typeface="Arial" pitchFamily="34" charset="0"/>
                <a:cs typeface="Arial" pitchFamily="34" charset="0"/>
              </a:rPr>
              <a:t>То је практично за радне групе од десетак рачунара или мање</a:t>
            </a:r>
          </a:p>
        </p:txBody>
      </p:sp>
      <p:sp>
        <p:nvSpPr>
          <p:cNvPr id="5" name="Arrow: Right 4">
            <a:extLst>
              <a:ext uri="{FF2B5EF4-FFF2-40B4-BE49-F238E27FC236}">
                <a16:creationId xmlns:a16="http://schemas.microsoft.com/office/drawing/2014/main" id="{A3BB2601-1A0A-4545-B3D8-446AAD443957}"/>
              </a:ext>
            </a:extLst>
          </p:cNvPr>
          <p:cNvSpPr/>
          <p:nvPr/>
        </p:nvSpPr>
        <p:spPr bwMode="auto">
          <a:xfrm>
            <a:off x="7020272" y="6404717"/>
            <a:ext cx="757288" cy="336651"/>
          </a:xfrm>
          <a:prstGeom prst="rightArrow">
            <a:avLst/>
          </a:prstGeom>
          <a:solidFill>
            <a:srgbClr val="FFFF00"/>
          </a:solidFill>
          <a:ln w="12699"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Book Antiqua" pitchFamily="18" charset="0"/>
            </a:endParaRPr>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0" y="357188"/>
            <a:ext cx="5500688" cy="928687"/>
          </a:xfrm>
        </p:spPr>
        <p:txBody>
          <a:bodyPr/>
          <a:lstStyle/>
          <a:p>
            <a:pPr>
              <a:defRPr/>
            </a:pPr>
            <a:r>
              <a:rPr lang="sr-Cyrl-CS" sz="3600" b="1" dirty="0">
                <a:latin typeface="Resavska BG" panose="02000603060000020004" pitchFamily="50" charset="-18"/>
              </a:rPr>
              <a:t>Равноправне мреже</a:t>
            </a:r>
            <a:endParaRPr lang="en-US" sz="3600" b="1" dirty="0"/>
          </a:p>
        </p:txBody>
      </p:sp>
      <p:sp>
        <p:nvSpPr>
          <p:cNvPr id="4" name="Rectangle 3"/>
          <p:cNvSpPr/>
          <p:nvPr/>
        </p:nvSpPr>
        <p:spPr>
          <a:xfrm>
            <a:off x="214313" y="1285875"/>
            <a:ext cx="8643937" cy="5262563"/>
          </a:xfrm>
          <a:prstGeom prst="rect">
            <a:avLst/>
          </a:prstGeom>
        </p:spPr>
        <p:txBody>
          <a:bodyPr>
            <a:spAutoFit/>
          </a:bodyPr>
          <a:lstStyle/>
          <a:p>
            <a:pPr marL="450850" indent="-450850" algn="just">
              <a:buClr>
                <a:schemeClr val="tx2">
                  <a:lumMod val="75000"/>
                </a:schemeClr>
              </a:buClr>
              <a:buSzPct val="120000"/>
              <a:buFont typeface="Wingdings" pitchFamily="2" charset="2"/>
              <a:buChar char="v"/>
              <a:defRPr/>
            </a:pPr>
            <a:r>
              <a:rPr lang="ru-RU" sz="2800" i="0" dirty="0">
                <a:latin typeface="Arial" pitchFamily="34" charset="0"/>
                <a:cs typeface="Arial" pitchFamily="34" charset="0"/>
              </a:rPr>
              <a:t>Софтвер за мреже равноправних рачунара укључен је у већини модерних оперативних система за стоне рачунаре, као што су Windows и Mac OS, без потребе да се купује специјални "мрежни" софтвер.</a:t>
            </a:r>
          </a:p>
          <a:p>
            <a:pPr marL="450850" indent="-450850" algn="just">
              <a:buClr>
                <a:schemeClr val="tx2">
                  <a:lumMod val="75000"/>
                </a:schemeClr>
              </a:buClr>
              <a:buSzPct val="120000"/>
              <a:buFont typeface="Wingdings" pitchFamily="2" charset="2"/>
              <a:buChar char="v"/>
              <a:defRPr/>
            </a:pPr>
            <a:r>
              <a:rPr lang="ru-RU" sz="2800" i="0" dirty="0">
                <a:latin typeface="Arial" pitchFamily="34" charset="0"/>
                <a:cs typeface="Arial" pitchFamily="34" charset="0"/>
              </a:rPr>
              <a:t>У P2P рачунарству, сваки учеснички рачунар (</a:t>
            </a:r>
            <a:r>
              <a:rPr lang="ru-RU" sz="2800" dirty="0">
                <a:latin typeface="Arial" pitchFamily="34" charset="0"/>
                <a:cs typeface="Arial" pitchFamily="34" charset="0"/>
              </a:rPr>
              <a:t>peer</a:t>
            </a:r>
            <a:r>
              <a:rPr lang="ru-RU" sz="2800" i="0" dirty="0">
                <a:latin typeface="Arial" pitchFamily="34" charset="0"/>
                <a:cs typeface="Arial" pitchFamily="34" charset="0"/>
              </a:rPr>
              <a:t>) делује као клијент са слојем серверске функционалности. То му омогућава да делује истовремено и као клијент и као сервер унутар контекста дате апликације. </a:t>
            </a:r>
            <a:r>
              <a:rPr lang="ru-RU" sz="2800" dirty="0">
                <a:latin typeface="Arial" pitchFamily="34" charset="0"/>
                <a:cs typeface="Arial" pitchFamily="34" charset="0"/>
              </a:rPr>
              <a:t>Рeer</a:t>
            </a:r>
            <a:r>
              <a:rPr lang="ru-RU" sz="2800" i="0" dirty="0">
                <a:latin typeface="Arial" pitchFamily="34" charset="0"/>
                <a:cs typeface="Arial" pitchFamily="34" charset="0"/>
              </a:rPr>
              <a:t> може да унесе захтеве, а може и да одговори на захтеве са других уређаја у мрежи. </a:t>
            </a:r>
          </a:p>
        </p:txBody>
      </p:sp>
      <p:sp>
        <p:nvSpPr>
          <p:cNvPr id="5" name="Arrow: Right 4">
            <a:extLst>
              <a:ext uri="{FF2B5EF4-FFF2-40B4-BE49-F238E27FC236}">
                <a16:creationId xmlns:a16="http://schemas.microsoft.com/office/drawing/2014/main" id="{EDDC8BF7-43AD-422B-BFFE-F0D9FE7FCB2D}"/>
              </a:ext>
            </a:extLst>
          </p:cNvPr>
          <p:cNvSpPr/>
          <p:nvPr/>
        </p:nvSpPr>
        <p:spPr bwMode="auto">
          <a:xfrm>
            <a:off x="7020272" y="6404717"/>
            <a:ext cx="757288" cy="336651"/>
          </a:xfrm>
          <a:prstGeom prst="rightArrow">
            <a:avLst/>
          </a:prstGeom>
          <a:solidFill>
            <a:srgbClr val="FFFF00"/>
          </a:solidFill>
          <a:ln w="12699"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Book Antiqua" pitchFamily="18" charset="0"/>
            </a:endParaRP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0" y="357188"/>
            <a:ext cx="5500688" cy="928687"/>
          </a:xfrm>
        </p:spPr>
        <p:txBody>
          <a:bodyPr/>
          <a:lstStyle/>
          <a:p>
            <a:pPr>
              <a:defRPr/>
            </a:pPr>
            <a:r>
              <a:rPr lang="sr-Cyrl-CS" sz="3600" b="1" dirty="0">
                <a:latin typeface="Resavska BG" panose="02000603060000020004" pitchFamily="50" charset="-18"/>
              </a:rPr>
              <a:t>Равноправне мреже</a:t>
            </a:r>
            <a:endParaRPr lang="en-US" sz="3600" b="1" dirty="0"/>
          </a:p>
        </p:txBody>
      </p:sp>
      <p:sp>
        <p:nvSpPr>
          <p:cNvPr id="4" name="Rectangle 3"/>
          <p:cNvSpPr/>
          <p:nvPr/>
        </p:nvSpPr>
        <p:spPr>
          <a:xfrm>
            <a:off x="214313" y="1285875"/>
            <a:ext cx="8643937" cy="4894263"/>
          </a:xfrm>
          <a:prstGeom prst="rect">
            <a:avLst/>
          </a:prstGeom>
        </p:spPr>
        <p:txBody>
          <a:bodyPr>
            <a:spAutoFit/>
          </a:bodyPr>
          <a:lstStyle/>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Способност директних размена са другим корисницима нуди бројне предности - техничке и друштвене - како индивидуалним корисницима тако и великим организацијама. </a:t>
            </a: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P2P дозвољава елиминацију "уских грла". P2P може да се употреби за расподелу података и управљања и за равнотежу оптерећења захтевима преко Интернета. </a:t>
            </a: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Поред тога што помаже да се оптимизују перформансе, механизам P2P може такође да се употреби за елиминацију ризика од једне тачке отказа. </a:t>
            </a:r>
          </a:p>
        </p:txBody>
      </p:sp>
      <p:sp>
        <p:nvSpPr>
          <p:cNvPr id="5" name="Arrow: Right 4">
            <a:extLst>
              <a:ext uri="{FF2B5EF4-FFF2-40B4-BE49-F238E27FC236}">
                <a16:creationId xmlns:a16="http://schemas.microsoft.com/office/drawing/2014/main" id="{0575B3A6-87D0-4AEB-B112-DF9C527D858C}"/>
              </a:ext>
            </a:extLst>
          </p:cNvPr>
          <p:cNvSpPr/>
          <p:nvPr/>
        </p:nvSpPr>
        <p:spPr bwMode="auto">
          <a:xfrm>
            <a:off x="7020272" y="6404717"/>
            <a:ext cx="757288" cy="336651"/>
          </a:xfrm>
          <a:prstGeom prst="rightArrow">
            <a:avLst/>
          </a:prstGeom>
          <a:solidFill>
            <a:srgbClr val="FFFF00"/>
          </a:solidFill>
          <a:ln w="12699"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Book Antiqua" pitchFamily="18" charset="0"/>
            </a:endParaRPr>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0" y="357188"/>
            <a:ext cx="5500688" cy="928687"/>
          </a:xfrm>
        </p:spPr>
        <p:txBody>
          <a:bodyPr/>
          <a:lstStyle/>
          <a:p>
            <a:pPr>
              <a:defRPr/>
            </a:pPr>
            <a:r>
              <a:rPr lang="sr-Cyrl-CS" sz="3600" b="1" dirty="0">
                <a:latin typeface="Resavska BG" panose="02000603060000020004" pitchFamily="50" charset="-18"/>
              </a:rPr>
              <a:t>Равноправне мреже</a:t>
            </a:r>
            <a:endParaRPr lang="en-US" sz="3600" b="1" dirty="0"/>
          </a:p>
        </p:txBody>
      </p:sp>
      <p:sp>
        <p:nvSpPr>
          <p:cNvPr id="4" name="Rectangle 3"/>
          <p:cNvSpPr/>
          <p:nvPr/>
        </p:nvSpPr>
        <p:spPr>
          <a:xfrm>
            <a:off x="214313" y="1857375"/>
            <a:ext cx="8643937" cy="4494213"/>
          </a:xfrm>
          <a:prstGeom prst="rect">
            <a:avLst/>
          </a:prstGeom>
        </p:spPr>
        <p:txBody>
          <a:bodyPr>
            <a:spAutoFit/>
          </a:bodyPr>
          <a:lstStyle/>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Када се P2P користи унутар предузећа, он може да замени неке скупе функције центра</a:t>
            </a:r>
            <a:r>
              <a:rPr lang="sr-Cyrl-CS" sz="2600" i="0" dirty="0">
                <a:latin typeface="Arial" pitchFamily="34" charset="0"/>
                <a:cs typeface="Arial" pitchFamily="34" charset="0"/>
              </a:rPr>
              <a:t>лизованог система обраде</a:t>
            </a:r>
            <a:r>
              <a:rPr lang="ru-RU" sz="2600" i="0" dirty="0">
                <a:latin typeface="Arial" pitchFamily="34" charset="0"/>
                <a:cs typeface="Arial" pitchFamily="34" charset="0"/>
              </a:rPr>
              <a:t> података расподељеним услугама између самих клијената.</a:t>
            </a:r>
          </a:p>
          <a:p>
            <a:pPr marL="450850" indent="-450850" algn="just">
              <a:buClr>
                <a:schemeClr val="tx2">
                  <a:lumMod val="75000"/>
                </a:schemeClr>
              </a:buClr>
              <a:buSzPct val="120000"/>
              <a:buFont typeface="Wingdings" pitchFamily="2" charset="2"/>
              <a:buChar char="v"/>
              <a:defRPr/>
            </a:pPr>
            <a:endParaRPr lang="ru-RU" sz="2600" i="0" dirty="0">
              <a:latin typeface="Arial" pitchFamily="34" charset="0"/>
              <a:cs typeface="Arial" pitchFamily="34" charset="0"/>
            </a:endParaRP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Меморија (за обраду података и њихове резервне копије) може да се налази код корисника. </a:t>
            </a:r>
          </a:p>
          <a:p>
            <a:pPr marL="450850" indent="-450850" algn="just">
              <a:buClr>
                <a:schemeClr val="tx2">
                  <a:lumMod val="75000"/>
                </a:schemeClr>
              </a:buClr>
              <a:buSzPct val="120000"/>
              <a:buFont typeface="Wingdings" pitchFamily="2" charset="2"/>
              <a:buChar char="v"/>
              <a:defRPr/>
            </a:pPr>
            <a:endParaRPr lang="ru-RU" sz="2600" i="0" dirty="0">
              <a:latin typeface="Arial" pitchFamily="34" charset="0"/>
              <a:cs typeface="Arial" pitchFamily="34" charset="0"/>
            </a:endParaRP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Поред тога, инфраструктура Р2Р дозвољава директни приступ и дељени простор, што пружа и могућност даљинског одржавања. </a:t>
            </a:r>
          </a:p>
        </p:txBody>
      </p:sp>
      <p:sp>
        <p:nvSpPr>
          <p:cNvPr id="5" name="Arrow: Right 4">
            <a:extLst>
              <a:ext uri="{FF2B5EF4-FFF2-40B4-BE49-F238E27FC236}">
                <a16:creationId xmlns:a16="http://schemas.microsoft.com/office/drawing/2014/main" id="{9E81D8D4-41B4-4EE2-BDA5-1DABFDB67222}"/>
              </a:ext>
            </a:extLst>
          </p:cNvPr>
          <p:cNvSpPr/>
          <p:nvPr/>
        </p:nvSpPr>
        <p:spPr bwMode="auto">
          <a:xfrm>
            <a:off x="7020272" y="6404717"/>
            <a:ext cx="757288" cy="336651"/>
          </a:xfrm>
          <a:prstGeom prst="rightArrow">
            <a:avLst/>
          </a:prstGeom>
          <a:solidFill>
            <a:srgbClr val="FFFF00"/>
          </a:solidFill>
          <a:ln w="12699"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Book Antiqua" pitchFamily="18" charset="0"/>
            </a:endParaRP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0" y="357188"/>
            <a:ext cx="5500688" cy="928687"/>
          </a:xfrm>
        </p:spPr>
        <p:txBody>
          <a:bodyPr/>
          <a:lstStyle/>
          <a:p>
            <a:pPr>
              <a:defRPr/>
            </a:pPr>
            <a:r>
              <a:rPr lang="sr-Cyrl-CS" sz="3600" b="1" dirty="0">
                <a:latin typeface="Resavska BG" panose="02000603060000020004" pitchFamily="50" charset="-18"/>
              </a:rPr>
              <a:t>Равноправне мреже</a:t>
            </a:r>
            <a:endParaRPr lang="en-US" sz="3600" b="1" dirty="0"/>
          </a:p>
        </p:txBody>
      </p:sp>
      <p:sp>
        <p:nvSpPr>
          <p:cNvPr id="4" name="Rectangle 3"/>
          <p:cNvSpPr/>
          <p:nvPr/>
        </p:nvSpPr>
        <p:spPr>
          <a:xfrm>
            <a:off x="214313" y="1428750"/>
            <a:ext cx="8643937" cy="4894263"/>
          </a:xfrm>
          <a:prstGeom prst="rect">
            <a:avLst/>
          </a:prstGeom>
        </p:spPr>
        <p:txBody>
          <a:bodyPr>
            <a:spAutoFit/>
          </a:bodyPr>
          <a:lstStyle/>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Привлачност P2P рачунарства је великим делом последица и друштвених и психолошких чинилаца.</a:t>
            </a: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Нпр, корисници могу лако да формирају своје сопствене аутономне „онлајн“ интернет заједнице и да их користе када их заједнички одаберу. Многе од ових Р2Р заједница ће се стално динамички мењати како корисници долазе и одлазе, или су активни, односно неактивни. Други корисници ће уживати у томе да заобиђу централизовану контролу. </a:t>
            </a: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У ствари, P2P рачунарство има моћ да многе кориснике учини независним.</a:t>
            </a: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00188" y="357188"/>
            <a:ext cx="7215187" cy="928687"/>
          </a:xfrm>
        </p:spPr>
        <p:txBody>
          <a:bodyPr/>
          <a:lstStyle/>
          <a:p>
            <a:pPr>
              <a:defRPr/>
            </a:pPr>
            <a:r>
              <a:rPr lang="sr-Cyrl-CS" sz="3600" b="1" dirty="0"/>
              <a:t>Топологија рачунарских мрежа</a:t>
            </a:r>
            <a:endParaRPr lang="en-US" sz="3600" b="1" dirty="0"/>
          </a:p>
        </p:txBody>
      </p:sp>
      <p:sp>
        <p:nvSpPr>
          <p:cNvPr id="4" name="Rectangle 3"/>
          <p:cNvSpPr/>
          <p:nvPr/>
        </p:nvSpPr>
        <p:spPr>
          <a:xfrm>
            <a:off x="214313" y="1714500"/>
            <a:ext cx="8643937" cy="4494213"/>
          </a:xfrm>
          <a:prstGeom prst="rect">
            <a:avLst/>
          </a:prstGeom>
        </p:spPr>
        <p:txBody>
          <a:bodyPr>
            <a:spAutoFit/>
          </a:bodyPr>
          <a:lstStyle/>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Мрежне топологије су начини, врсте и структуре повезивања рачунарских мрежних елемената у разне тополошке мапе. </a:t>
            </a: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Оно што су у топологији гране у рачунарској топологији су комуникациони канали. </a:t>
            </a: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Појам топологија се код рачунарских мрежа углавном  односи на везе и ожичење, мада се може односити и на логичке везе. </a:t>
            </a: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Тополошки чворови су чворови рачунарске топологије, рецимо чворови локалне рачунарске мреже.</a:t>
            </a:r>
          </a:p>
        </p:txBody>
      </p:sp>
      <p:sp>
        <p:nvSpPr>
          <p:cNvPr id="5" name="Arrow: Right 4">
            <a:extLst>
              <a:ext uri="{FF2B5EF4-FFF2-40B4-BE49-F238E27FC236}">
                <a16:creationId xmlns:a16="http://schemas.microsoft.com/office/drawing/2014/main" id="{B8403028-AAD5-4909-95CD-3056AAC7F42D}"/>
              </a:ext>
            </a:extLst>
          </p:cNvPr>
          <p:cNvSpPr/>
          <p:nvPr/>
        </p:nvSpPr>
        <p:spPr bwMode="auto">
          <a:xfrm>
            <a:off x="7020272" y="6404717"/>
            <a:ext cx="757288" cy="336651"/>
          </a:xfrm>
          <a:prstGeom prst="rightArrow">
            <a:avLst/>
          </a:prstGeom>
          <a:solidFill>
            <a:srgbClr val="FFFF00"/>
          </a:solidFill>
          <a:ln w="12699"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Book Antiqua" pitchFamily="18" charset="0"/>
            </a:endParaRPr>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00188" y="357188"/>
            <a:ext cx="7215187" cy="928687"/>
          </a:xfrm>
        </p:spPr>
        <p:txBody>
          <a:bodyPr/>
          <a:lstStyle/>
          <a:p>
            <a:pPr>
              <a:defRPr/>
            </a:pPr>
            <a:r>
              <a:rPr lang="sr-Cyrl-CS" sz="3600" b="1" dirty="0"/>
              <a:t>Топологија рачунарских мрежа</a:t>
            </a:r>
            <a:endParaRPr lang="en-US" sz="3600" b="1" dirty="0"/>
          </a:p>
        </p:txBody>
      </p:sp>
      <p:sp>
        <p:nvSpPr>
          <p:cNvPr id="4" name="Rectangle 3"/>
          <p:cNvSpPr/>
          <p:nvPr/>
        </p:nvSpPr>
        <p:spPr>
          <a:xfrm>
            <a:off x="214313" y="1714500"/>
            <a:ext cx="8643937" cy="4094163"/>
          </a:xfrm>
          <a:prstGeom prst="rect">
            <a:avLst/>
          </a:prstGeom>
        </p:spPr>
        <p:txBody>
          <a:bodyPr>
            <a:spAutoFit/>
          </a:bodyPr>
          <a:lstStyle/>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Топологија је у одређеној мери повезана са врстом каблова који се користе и представља одређени модел. </a:t>
            </a: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Углавном, то су оптички или бакарни каблови, а међу бакарнима коаксијални или каблови са упреденим парицама. </a:t>
            </a: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Такође, топологија је повезана и са мрежном архитектуром. </a:t>
            </a:r>
          </a:p>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У многим случајевима мреже су хибрид различитих топологија.</a:t>
            </a:r>
          </a:p>
        </p:txBody>
      </p:sp>
      <p:sp>
        <p:nvSpPr>
          <p:cNvPr id="5" name="Arrow: Right 4">
            <a:extLst>
              <a:ext uri="{FF2B5EF4-FFF2-40B4-BE49-F238E27FC236}">
                <a16:creationId xmlns:a16="http://schemas.microsoft.com/office/drawing/2014/main" id="{FD6EF29A-FBB2-4B70-A500-9F8FE7BA607C}"/>
              </a:ext>
            </a:extLst>
          </p:cNvPr>
          <p:cNvSpPr/>
          <p:nvPr/>
        </p:nvSpPr>
        <p:spPr bwMode="auto">
          <a:xfrm>
            <a:off x="7020272" y="6404717"/>
            <a:ext cx="757288" cy="336651"/>
          </a:xfrm>
          <a:prstGeom prst="rightArrow">
            <a:avLst/>
          </a:prstGeom>
          <a:solidFill>
            <a:srgbClr val="FFFF00"/>
          </a:solidFill>
          <a:ln w="12699"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Book Antiqua" pitchFamily="18" charset="0"/>
            </a:endParaRPr>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00188" y="357188"/>
            <a:ext cx="7215187" cy="928687"/>
          </a:xfrm>
        </p:spPr>
        <p:txBody>
          <a:bodyPr/>
          <a:lstStyle/>
          <a:p>
            <a:pPr>
              <a:defRPr/>
            </a:pPr>
            <a:r>
              <a:rPr lang="sr-Cyrl-CS" sz="3600" b="1" dirty="0"/>
              <a:t>Топологија рачунарских мрежа</a:t>
            </a:r>
            <a:endParaRPr lang="en-US" sz="3600" b="1" dirty="0"/>
          </a:p>
        </p:txBody>
      </p:sp>
      <p:sp>
        <p:nvSpPr>
          <p:cNvPr id="4" name="Rectangle 3"/>
          <p:cNvSpPr/>
          <p:nvPr/>
        </p:nvSpPr>
        <p:spPr>
          <a:xfrm>
            <a:off x="214313" y="1714500"/>
            <a:ext cx="8643937" cy="2892425"/>
          </a:xfrm>
          <a:prstGeom prst="rect">
            <a:avLst/>
          </a:prstGeom>
        </p:spPr>
        <p:txBody>
          <a:bodyPr>
            <a:spAutoFit/>
          </a:bodyPr>
          <a:lstStyle/>
          <a:p>
            <a:pPr marL="450850"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Основне конфигурације рачунарских мрежа разликују се:</a:t>
            </a:r>
          </a:p>
          <a:p>
            <a:pPr marL="908050" lvl="1"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према својој намени, </a:t>
            </a:r>
          </a:p>
          <a:p>
            <a:pPr marL="908050" lvl="1"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према времену преноса података и </a:t>
            </a:r>
          </a:p>
          <a:p>
            <a:pPr marL="908050" lvl="1" indent="-450850"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према прилагођености за различите облике преносних путева, </a:t>
            </a:r>
          </a:p>
          <a:p>
            <a:pPr marL="908050" lvl="1" indent="-450850" algn="just">
              <a:buClr>
                <a:schemeClr val="tx2">
                  <a:lumMod val="75000"/>
                </a:schemeClr>
              </a:buClr>
              <a:buSzPct val="120000"/>
              <a:defRPr/>
            </a:pPr>
            <a:r>
              <a:rPr lang="ru-RU" sz="2600" i="0" dirty="0">
                <a:latin typeface="Arial" pitchFamily="34" charset="0"/>
                <a:cs typeface="Arial" pitchFamily="34" charset="0"/>
              </a:rPr>
              <a:t>а могу да имају различите облике.</a:t>
            </a:r>
          </a:p>
        </p:txBody>
      </p:sp>
      <p:sp>
        <p:nvSpPr>
          <p:cNvPr id="5" name="Arrow: Right 4">
            <a:extLst>
              <a:ext uri="{FF2B5EF4-FFF2-40B4-BE49-F238E27FC236}">
                <a16:creationId xmlns:a16="http://schemas.microsoft.com/office/drawing/2014/main" id="{845BBDD7-4B0D-4C67-B18C-3CB299383C92}"/>
              </a:ext>
            </a:extLst>
          </p:cNvPr>
          <p:cNvSpPr/>
          <p:nvPr/>
        </p:nvSpPr>
        <p:spPr bwMode="auto">
          <a:xfrm>
            <a:off x="7020272" y="6404717"/>
            <a:ext cx="757288" cy="336651"/>
          </a:xfrm>
          <a:prstGeom prst="rightArrow">
            <a:avLst/>
          </a:prstGeom>
          <a:solidFill>
            <a:srgbClr val="FFFF00"/>
          </a:solidFill>
          <a:ln w="12699"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Book Antiqua" pitchFamily="18" charset="0"/>
            </a:endParaRP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00188" y="357188"/>
            <a:ext cx="7215187" cy="928687"/>
          </a:xfrm>
        </p:spPr>
        <p:txBody>
          <a:bodyPr/>
          <a:lstStyle/>
          <a:p>
            <a:pPr>
              <a:defRPr/>
            </a:pPr>
            <a:r>
              <a:rPr lang="sr-Cyrl-CS" sz="3600" b="1" dirty="0"/>
              <a:t>Топологија рачунарских мрежа</a:t>
            </a:r>
            <a:endParaRPr lang="en-US" sz="3600" b="1" dirty="0"/>
          </a:p>
        </p:txBody>
      </p:sp>
      <p:sp>
        <p:nvSpPr>
          <p:cNvPr id="4" name="Rectangle 3"/>
          <p:cNvSpPr/>
          <p:nvPr/>
        </p:nvSpPr>
        <p:spPr>
          <a:xfrm>
            <a:off x="214313" y="2214563"/>
            <a:ext cx="8643937" cy="3692525"/>
          </a:xfrm>
          <a:prstGeom prst="rect">
            <a:avLst/>
          </a:prstGeom>
        </p:spPr>
        <p:txBody>
          <a:bodyPr>
            <a:spAutoFit/>
          </a:bodyPr>
          <a:lstStyle/>
          <a:p>
            <a:pPr marL="450850" indent="-450850" algn="just">
              <a:buClr>
                <a:schemeClr val="tx2">
                  <a:lumMod val="75000"/>
                </a:schemeClr>
              </a:buClr>
              <a:buSzPct val="120000"/>
              <a:defRPr/>
            </a:pPr>
            <a:r>
              <a:rPr lang="ru-RU" sz="2600" i="0" dirty="0">
                <a:latin typeface="Arial" pitchFamily="34" charset="0"/>
                <a:cs typeface="Arial" pitchFamily="34" charset="0"/>
              </a:rPr>
              <a:t>Топологије рачунарских мрежа:</a:t>
            </a:r>
          </a:p>
          <a:p>
            <a:pPr marL="450850" indent="-450850" algn="just">
              <a:buClr>
                <a:schemeClr val="tx2">
                  <a:lumMod val="75000"/>
                </a:schemeClr>
              </a:buClr>
              <a:buSzPct val="120000"/>
              <a:defRPr/>
            </a:pPr>
            <a:endParaRPr lang="ru-RU" sz="2600" i="0" dirty="0">
              <a:latin typeface="Arial" pitchFamily="34" charset="0"/>
              <a:cs typeface="Arial" pitchFamily="34" charset="0"/>
            </a:endParaRPr>
          </a:p>
          <a:p>
            <a:pPr marL="633413" indent="-633413"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директна веза</a:t>
            </a:r>
          </a:p>
          <a:p>
            <a:pPr marL="633413" indent="-633413"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топологија магистрале (етернет, енг. </a:t>
            </a:r>
            <a:r>
              <a:rPr lang="sr-Latn-CS" sz="2600" i="0" dirty="0">
                <a:latin typeface="Arial" pitchFamily="34" charset="0"/>
                <a:cs typeface="Arial" pitchFamily="34" charset="0"/>
              </a:rPr>
              <a:t>ethernet, line)</a:t>
            </a:r>
          </a:p>
          <a:p>
            <a:pPr marL="633413" indent="-633413"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топологија звезде (енг. ѕ</a:t>
            </a:r>
            <a:r>
              <a:rPr lang="sr-Latn-CS" sz="2600" i="0" dirty="0">
                <a:latin typeface="Arial" pitchFamily="34" charset="0"/>
                <a:cs typeface="Arial" pitchFamily="34" charset="0"/>
              </a:rPr>
              <a:t>tar)</a:t>
            </a:r>
          </a:p>
          <a:p>
            <a:pPr marL="633413" indent="-633413"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топологија прстена (енг. </a:t>
            </a:r>
            <a:r>
              <a:rPr lang="sr-Latn-CS" sz="2600" i="0" dirty="0">
                <a:latin typeface="Arial" pitchFamily="34" charset="0"/>
                <a:cs typeface="Arial" pitchFamily="34" charset="0"/>
              </a:rPr>
              <a:t>ring)</a:t>
            </a:r>
          </a:p>
          <a:p>
            <a:pPr marL="633413" indent="-633413"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топологија стабла</a:t>
            </a:r>
          </a:p>
          <a:p>
            <a:pPr marL="633413" indent="-633413"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топологија мреже</a:t>
            </a:r>
          </a:p>
          <a:p>
            <a:pPr marL="633413" indent="-633413" algn="just">
              <a:buClr>
                <a:schemeClr val="tx2">
                  <a:lumMod val="75000"/>
                </a:schemeClr>
              </a:buClr>
              <a:buSzPct val="120000"/>
              <a:buFont typeface="Wingdings" pitchFamily="2" charset="2"/>
              <a:buChar char="v"/>
              <a:defRPr/>
            </a:pPr>
            <a:r>
              <a:rPr lang="ru-RU" sz="2600" i="0" dirty="0">
                <a:latin typeface="Arial" pitchFamily="34" charset="0"/>
                <a:cs typeface="Arial" pitchFamily="34" charset="0"/>
              </a:rPr>
              <a:t>комбиноване везе</a:t>
            </a:r>
          </a:p>
        </p:txBody>
      </p:sp>
      <p:sp>
        <p:nvSpPr>
          <p:cNvPr id="5" name="Arrow: Right 4">
            <a:extLst>
              <a:ext uri="{FF2B5EF4-FFF2-40B4-BE49-F238E27FC236}">
                <a16:creationId xmlns:a16="http://schemas.microsoft.com/office/drawing/2014/main" id="{98DBDF4C-3FA2-43F0-AEEC-21BE47C82AC9}"/>
              </a:ext>
            </a:extLst>
          </p:cNvPr>
          <p:cNvSpPr/>
          <p:nvPr/>
        </p:nvSpPr>
        <p:spPr bwMode="auto">
          <a:xfrm>
            <a:off x="7020272" y="6404717"/>
            <a:ext cx="757288" cy="336651"/>
          </a:xfrm>
          <a:prstGeom prst="rightArrow">
            <a:avLst/>
          </a:prstGeom>
          <a:solidFill>
            <a:srgbClr val="FFFF00"/>
          </a:solidFill>
          <a:ln w="12699"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Book Antiqua" pitchFamily="18"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16632"/>
            <a:ext cx="8422015" cy="6579029"/>
          </a:xfrm>
          <a:prstGeom prst="rect">
            <a:avLst/>
          </a:prstGeom>
        </p:spPr>
      </p:pic>
    </p:spTree>
    <p:extLst>
      <p:ext uri="{BB962C8B-B14F-4D97-AF65-F5344CB8AC3E}">
        <p14:creationId xmlns:p14="http://schemas.microsoft.com/office/powerpoint/2010/main" val="362295525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00188" y="357188"/>
            <a:ext cx="7215187" cy="928687"/>
          </a:xfrm>
        </p:spPr>
        <p:txBody>
          <a:bodyPr/>
          <a:lstStyle/>
          <a:p>
            <a:pPr>
              <a:defRPr/>
            </a:pPr>
            <a:r>
              <a:rPr lang="sr-Cyrl-CS" sz="3600" b="1" dirty="0"/>
              <a:t>Топологија рачунарских мрежа</a:t>
            </a:r>
            <a:endParaRPr lang="en-US" sz="3600" b="1" dirty="0"/>
          </a:p>
        </p:txBody>
      </p:sp>
      <p:pic>
        <p:nvPicPr>
          <p:cNvPr id="112643" name="Picture 4" descr="http://upload.wikimedia.org/wikipedia/commons/9/96/NetworkTopologi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928813"/>
            <a:ext cx="8358187"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00188" y="357188"/>
            <a:ext cx="7215187" cy="928687"/>
          </a:xfrm>
        </p:spPr>
        <p:txBody>
          <a:bodyPr/>
          <a:lstStyle/>
          <a:p>
            <a:pPr>
              <a:defRPr/>
            </a:pPr>
            <a:r>
              <a:rPr lang="sr-Cyrl-CS" sz="3600" b="1" dirty="0"/>
              <a:t>Директна веза</a:t>
            </a:r>
            <a:endParaRPr lang="en-US" sz="3600" b="1" dirty="0"/>
          </a:p>
        </p:txBody>
      </p:sp>
      <p:pic>
        <p:nvPicPr>
          <p:cNvPr id="113667" name="Picture 3" descr="F:\Documents and Settings\Zoran Cekerevac\My Documents\FIM_KS\Kompjuterske mreze\Computer Network - Lesson 1 Introduction to Computer Networks_files\connect2pc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1285875"/>
            <a:ext cx="671512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Rectangle 5"/>
          <p:cNvSpPr>
            <a:spLocks noChangeArrowheads="1"/>
          </p:cNvSpPr>
          <p:nvPr/>
        </p:nvSpPr>
        <p:spPr bwMode="auto">
          <a:xfrm>
            <a:off x="214313" y="2857500"/>
            <a:ext cx="85725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i="0" dirty="0">
                <a:latin typeface="Arial" panose="020B0604020202020204" pitchFamily="34" charset="0"/>
                <a:cs typeface="Arial" panose="020B0604020202020204" pitchFamily="34" charset="0"/>
              </a:rPr>
              <a:t>Директна веза </a:t>
            </a:r>
            <a:r>
              <a:rPr lang="ru-RU" altLang="sr-Latn-RS" i="0">
                <a:latin typeface="Arial" panose="020B0604020202020204" pitchFamily="34" charset="0"/>
                <a:cs typeface="Arial" panose="020B0604020202020204" pitchFamily="34" charset="0"/>
              </a:rPr>
              <a:t>два рачунара</a:t>
            </a:r>
            <a:r>
              <a:rPr lang="sr-Latn-RS" altLang="sr-Latn-RS" i="0" dirty="0">
                <a:latin typeface="Arial" panose="020B0604020202020204" pitchFamily="34" charset="0"/>
                <a:cs typeface="Arial" panose="020B0604020202020204" pitchFamily="34" charset="0"/>
              </a:rPr>
              <a:t> </a:t>
            </a:r>
            <a:r>
              <a:rPr lang="ru-RU" altLang="sr-Latn-RS" i="0" dirty="0">
                <a:latin typeface="Arial" panose="020B0604020202020204" pitchFamily="34" charset="0"/>
                <a:cs typeface="Arial" panose="020B0604020202020204" pitchFamily="34" charset="0"/>
              </a:rPr>
              <a:t>представљала је некад најраспрострањенији облик рачунарске мреже.</a:t>
            </a:r>
          </a:p>
          <a:p>
            <a:pPr algn="just"/>
            <a:endParaRPr lang="ru-RU" altLang="sr-Latn-RS" i="0" dirty="0">
              <a:latin typeface="Arial" panose="020B0604020202020204" pitchFamily="34" charset="0"/>
              <a:cs typeface="Arial" panose="020B0604020202020204" pitchFamily="34" charset="0"/>
            </a:endParaRPr>
          </a:p>
          <a:p>
            <a:pPr algn="just"/>
            <a:r>
              <a:rPr lang="ru-RU" altLang="sr-Latn-RS" i="0" dirty="0">
                <a:latin typeface="Arial" panose="020B0604020202020204" pitchFamily="34" charset="0"/>
                <a:cs typeface="Arial" panose="020B0604020202020204" pitchFamily="34" charset="0"/>
              </a:rPr>
              <a:t>За мале количине података користе се једноставне асинхроне процедуре, а за веће количине података синхроне процедуре. </a:t>
            </a:r>
          </a:p>
          <a:p>
            <a:pPr algn="just"/>
            <a:endParaRPr lang="ru-RU" altLang="sr-Latn-RS" i="0" dirty="0">
              <a:latin typeface="Arial" panose="020B0604020202020204" pitchFamily="34" charset="0"/>
              <a:cs typeface="Arial" panose="020B0604020202020204" pitchFamily="34" charset="0"/>
            </a:endParaRPr>
          </a:p>
          <a:p>
            <a:pPr algn="just"/>
            <a:r>
              <a:rPr lang="ru-RU" altLang="sr-Latn-RS" i="0" dirty="0">
                <a:latin typeface="Arial" panose="020B0604020202020204" pitchFamily="34" charset="0"/>
                <a:cs typeface="Arial" panose="020B0604020202020204" pitchFamily="34" charset="0"/>
              </a:rPr>
              <a:t>Процедуре код рада у овом систему </a:t>
            </a:r>
            <a:r>
              <a:rPr lang="sr-Cyrl-CS" altLang="sr-Latn-RS" i="0" dirty="0">
                <a:latin typeface="Arial" panose="020B0604020202020204" pitchFamily="34" charset="0"/>
                <a:cs typeface="Arial" panose="020B0604020202020204" pitchFamily="34" charset="0"/>
              </a:rPr>
              <a:t>су</a:t>
            </a:r>
            <a:r>
              <a:rPr lang="ru-RU" altLang="sr-Latn-RS" i="0" dirty="0">
                <a:latin typeface="Arial" panose="020B0604020202020204" pitchFamily="34" charset="0"/>
                <a:cs typeface="Arial" panose="020B0604020202020204" pitchFamily="34" charset="0"/>
              </a:rPr>
              <a:t> симетричне, што значи да обе рачунарске станице имају подједнака права. </a:t>
            </a:r>
            <a:endParaRPr lang="sr-Latn-CS" altLang="sr-Latn-RS" i="0" dirty="0">
              <a:latin typeface="Arial" panose="020B0604020202020204" pitchFamily="34" charset="0"/>
              <a:cs typeface="Arial" panose="020B0604020202020204" pitchFamily="34" charset="0"/>
            </a:endParaRPr>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00188" y="357188"/>
            <a:ext cx="7215187" cy="928687"/>
          </a:xfrm>
        </p:spPr>
        <p:txBody>
          <a:bodyPr/>
          <a:lstStyle/>
          <a:p>
            <a:pPr>
              <a:defRPr/>
            </a:pPr>
            <a:r>
              <a:rPr lang="sr-Cyrl-CS" sz="3600" b="1" dirty="0"/>
              <a:t>Директна веза</a:t>
            </a:r>
            <a:endParaRPr lang="en-US" sz="3600" b="1" dirty="0"/>
          </a:p>
        </p:txBody>
      </p:sp>
      <p:sp>
        <p:nvSpPr>
          <p:cNvPr id="114691" name="Rectangle 5"/>
          <p:cNvSpPr>
            <a:spLocks noChangeArrowheads="1"/>
          </p:cNvSpPr>
          <p:nvPr/>
        </p:nvSpPr>
        <p:spPr bwMode="auto">
          <a:xfrm>
            <a:off x="214313" y="2857500"/>
            <a:ext cx="85725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i="0" dirty="0">
                <a:latin typeface="Arial" panose="020B0604020202020204" pitchFamily="34" charset="0"/>
                <a:cs typeface="Arial" panose="020B0604020202020204" pitchFamily="34" charset="0"/>
              </a:rPr>
              <a:t>Ипак, обично се у мрежи налази више рачунара. </a:t>
            </a:r>
          </a:p>
          <a:p>
            <a:pPr algn="just"/>
            <a:r>
              <a:rPr lang="ru-RU" altLang="sr-Latn-RS" i="0" dirty="0">
                <a:latin typeface="Arial" panose="020B0604020202020204" pitchFamily="34" charset="0"/>
                <a:cs typeface="Arial" panose="020B0604020202020204" pitchFamily="34" charset="0"/>
              </a:rPr>
              <a:t>Ова топологија типично има мешавину оперативних система </a:t>
            </a:r>
            <a:r>
              <a:rPr lang="sr-Latn-CS" altLang="sr-Latn-RS" i="0" dirty="0">
                <a:latin typeface="Arial" panose="020B0604020202020204" pitchFamily="34" charset="0"/>
                <a:cs typeface="Arial" panose="020B0604020202020204" pitchFamily="34" charset="0"/>
              </a:rPr>
              <a:t>Microsoft Windows 9X, Me, Windows XP </a:t>
            </a:r>
            <a:r>
              <a:rPr lang="sr-Latn-CS" altLang="sr-Latn-RS" i="0" dirty="0" err="1">
                <a:latin typeface="Arial" panose="020B0604020202020204" pitchFamily="34" charset="0"/>
                <a:cs typeface="Arial" panose="020B0604020202020204" pitchFamily="34" charset="0"/>
              </a:rPr>
              <a:t>Home</a:t>
            </a:r>
            <a:r>
              <a:rPr lang="sr-Latn-CS" altLang="sr-Latn-RS" i="0" dirty="0">
                <a:latin typeface="Arial" panose="020B0604020202020204" pitchFamily="34" charset="0"/>
                <a:cs typeface="Arial" panose="020B0604020202020204" pitchFamily="34" charset="0"/>
              </a:rPr>
              <a:t> </a:t>
            </a:r>
            <a:r>
              <a:rPr lang="sr-Latn-CS" altLang="sr-Latn-RS" i="0" dirty="0" err="1">
                <a:latin typeface="Arial" panose="020B0604020202020204" pitchFamily="34" charset="0"/>
                <a:cs typeface="Arial" panose="020B0604020202020204" pitchFamily="34" charset="0"/>
              </a:rPr>
              <a:t>Edition</a:t>
            </a:r>
            <a:r>
              <a:rPr lang="sr-Latn-CS" altLang="sr-Latn-RS" i="0" dirty="0">
                <a:latin typeface="Arial" panose="020B0604020202020204" pitchFamily="34" charset="0"/>
                <a:cs typeface="Arial" panose="020B0604020202020204" pitchFamily="34" charset="0"/>
              </a:rPr>
              <a:t>, </a:t>
            </a:r>
            <a:r>
              <a:rPr lang="ru-RU" altLang="sr-Latn-RS" i="0" dirty="0">
                <a:latin typeface="Arial" panose="020B0604020202020204" pitchFamily="34" charset="0"/>
                <a:cs typeface="Arial" panose="020B0604020202020204" pitchFamily="34" charset="0"/>
              </a:rPr>
              <a:t>или </a:t>
            </a:r>
            <a:r>
              <a:rPr lang="sr-Latn-CS" altLang="sr-Latn-RS" i="0" dirty="0">
                <a:latin typeface="Arial" panose="020B0604020202020204" pitchFamily="34" charset="0"/>
                <a:cs typeface="Arial" panose="020B0604020202020204" pitchFamily="34" charset="0"/>
              </a:rPr>
              <a:t>Windows 7, 8 ili 10, </a:t>
            </a:r>
            <a:r>
              <a:rPr lang="ru-RU" altLang="sr-Latn-RS" i="0" dirty="0">
                <a:latin typeface="Arial" panose="020B0604020202020204" pitchFamily="34" charset="0"/>
                <a:cs typeface="Arial" panose="020B0604020202020204" pitchFamily="34" charset="0"/>
              </a:rPr>
              <a:t>али могу да повежу и </a:t>
            </a:r>
            <a:r>
              <a:rPr lang="sr-Latn-CS" altLang="sr-Latn-RS" i="0" dirty="0" err="1">
                <a:latin typeface="Arial" panose="020B0604020202020204" pitchFamily="34" charset="0"/>
                <a:cs typeface="Arial" panose="020B0604020202020204" pitchFamily="34" charset="0"/>
              </a:rPr>
              <a:t>Novell</a:t>
            </a:r>
            <a:r>
              <a:rPr lang="sr-Latn-CS" altLang="sr-Latn-RS" i="0" dirty="0">
                <a:latin typeface="Arial" panose="020B0604020202020204" pitchFamily="34" charset="0"/>
                <a:cs typeface="Arial" panose="020B0604020202020204" pitchFamily="34" charset="0"/>
              </a:rPr>
              <a:t> SUSE </a:t>
            </a:r>
            <a:r>
              <a:rPr lang="sr-Latn-CS" altLang="sr-Latn-RS" i="0" dirty="0" err="1">
                <a:latin typeface="Arial" panose="020B0604020202020204" pitchFamily="34" charset="0"/>
                <a:cs typeface="Arial" panose="020B0604020202020204" pitchFamily="34" charset="0"/>
              </a:rPr>
              <a:t>Linux</a:t>
            </a:r>
            <a:r>
              <a:rPr lang="sr-Latn-CS" altLang="sr-Latn-RS" i="0" dirty="0">
                <a:latin typeface="Arial" panose="020B0604020202020204" pitchFamily="34" charset="0"/>
                <a:cs typeface="Arial" panose="020B0604020202020204" pitchFamily="34" charset="0"/>
              </a:rPr>
              <a:t> </a:t>
            </a:r>
            <a:r>
              <a:rPr lang="ru-RU" altLang="sr-Latn-RS" i="0" dirty="0">
                <a:latin typeface="Arial" panose="020B0604020202020204" pitchFamily="34" charset="0"/>
                <a:cs typeface="Arial" panose="020B0604020202020204" pitchFamily="34" charset="0"/>
              </a:rPr>
              <a:t>као део </a:t>
            </a:r>
            <a:r>
              <a:rPr lang="sr-Latn-CS" altLang="sr-Latn-RS" i="0" dirty="0">
                <a:latin typeface="Arial" panose="020B0604020202020204" pitchFamily="34" charset="0"/>
                <a:cs typeface="Arial" panose="020B0604020202020204" pitchFamily="34" charset="0"/>
              </a:rPr>
              <a:t>Microsoft Windows-</a:t>
            </a:r>
            <a:r>
              <a:rPr lang="ru-RU" altLang="sr-Latn-RS" i="0" dirty="0">
                <a:latin typeface="Arial" panose="020B0604020202020204" pitchFamily="34" charset="0"/>
                <a:cs typeface="Arial" panose="020B0604020202020204" pitchFamily="34" charset="0"/>
              </a:rPr>
              <a:t>базиране мреже. </a:t>
            </a:r>
          </a:p>
          <a:p>
            <a:pPr algn="just"/>
            <a:r>
              <a:rPr lang="ru-RU" altLang="sr-Latn-RS" i="0" dirty="0">
                <a:latin typeface="Arial" panose="020B0604020202020204" pitchFamily="34" charset="0"/>
                <a:cs typeface="Arial" panose="020B0604020202020204" pitchFamily="34" charset="0"/>
              </a:rPr>
              <a:t>Данашњи оперативни системи се лако повезују на мрежу. </a:t>
            </a:r>
          </a:p>
          <a:p>
            <a:pPr algn="just"/>
            <a:r>
              <a:rPr lang="ru-RU" altLang="sr-Latn-RS" i="0" dirty="0">
                <a:latin typeface="Arial" panose="020B0604020202020204" pitchFamily="34" charset="0"/>
                <a:cs typeface="Arial" panose="020B0604020202020204" pitchFamily="34" charset="0"/>
              </a:rPr>
              <a:t>Мрежа ће бити „Тачка-Тачка“ ако је највећи број рачунара на мрежи исти или сличан и ако ти рачунари подржавају „</a:t>
            </a:r>
            <a:r>
              <a:rPr lang="sr-Latn-CS" altLang="sr-Latn-RS" i="0" dirty="0" err="1">
                <a:latin typeface="Arial" panose="020B0604020202020204" pitchFamily="34" charset="0"/>
                <a:cs typeface="Arial" panose="020B0604020202020204" pitchFamily="34" charset="0"/>
              </a:rPr>
              <a:t>workstation</a:t>
            </a:r>
            <a:r>
              <a:rPr lang="sr-Latn-CS" altLang="sr-Latn-RS" i="0" dirty="0">
                <a:latin typeface="Arial" panose="020B0604020202020204" pitchFamily="34" charset="0"/>
                <a:cs typeface="Arial" panose="020B0604020202020204" pitchFamily="34" charset="0"/>
              </a:rPr>
              <a:t>“ </a:t>
            </a:r>
            <a:r>
              <a:rPr lang="ru-RU" altLang="sr-Latn-RS" i="0" dirty="0">
                <a:latin typeface="Arial" panose="020B0604020202020204" pitchFamily="34" charset="0"/>
                <a:cs typeface="Arial" panose="020B0604020202020204" pitchFamily="34" charset="0"/>
              </a:rPr>
              <a:t>оперативне системе.</a:t>
            </a:r>
          </a:p>
        </p:txBody>
      </p:sp>
      <p:pic>
        <p:nvPicPr>
          <p:cNvPr id="114692" name="Picture 4" descr="F:\Documents and Settings\Zoran Cekerevac\My Documents\FIM_KS\Kompjuterske mreze\Computer Network - Lesson 1 Introduction to Computer Networks_files\network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5" y="0"/>
            <a:ext cx="4143375"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00188" y="357188"/>
            <a:ext cx="3286125" cy="928687"/>
          </a:xfrm>
        </p:spPr>
        <p:txBody>
          <a:bodyPr/>
          <a:lstStyle/>
          <a:p>
            <a:pPr>
              <a:defRPr/>
            </a:pPr>
            <a:r>
              <a:rPr lang="sr-Cyrl-CS" sz="3600" b="1" dirty="0"/>
              <a:t>Веза у звезду</a:t>
            </a:r>
            <a:endParaRPr lang="en-US" sz="3600" b="1" dirty="0"/>
          </a:p>
        </p:txBody>
      </p:sp>
      <p:sp>
        <p:nvSpPr>
          <p:cNvPr id="115715" name="Rectangle 5"/>
          <p:cNvSpPr>
            <a:spLocks noChangeArrowheads="1"/>
          </p:cNvSpPr>
          <p:nvPr/>
        </p:nvSpPr>
        <p:spPr bwMode="auto">
          <a:xfrm>
            <a:off x="214313" y="1428750"/>
            <a:ext cx="8929687"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i="0">
                <a:latin typeface="Arial" panose="020B0604020202020204" pitchFamily="34" charset="0"/>
                <a:cs typeface="Arial" panose="020B0604020202020204" pitchFamily="34" charset="0"/>
              </a:rPr>
              <a:t>Код </a:t>
            </a:r>
            <a:r>
              <a:rPr lang="ru-RU" altLang="sr-Latn-RS" i="0">
                <a:solidFill>
                  <a:srgbClr val="FFFF00"/>
                </a:solidFill>
                <a:latin typeface="Arial" panose="020B0604020202020204" pitchFamily="34" charset="0"/>
                <a:cs typeface="Arial" panose="020B0604020202020204" pitchFamily="34" charset="0"/>
              </a:rPr>
              <a:t>везе у звезду </a:t>
            </a:r>
            <a:r>
              <a:rPr lang="ru-RU" altLang="sr-Latn-RS" i="0">
                <a:latin typeface="Arial" panose="020B0604020202020204" pitchFamily="34" charset="0"/>
                <a:cs typeface="Arial" panose="020B0604020202020204" pitchFamily="34" charset="0"/>
              </a:rPr>
              <a:t>(енг. </a:t>
            </a:r>
            <a:r>
              <a:rPr lang="sr-Latn-CS" altLang="sr-Latn-RS">
                <a:solidFill>
                  <a:srgbClr val="FFFF00"/>
                </a:solidFill>
                <a:latin typeface="Arial" panose="020B0604020202020204" pitchFamily="34" charset="0"/>
                <a:cs typeface="Arial" panose="020B0604020202020204" pitchFamily="34" charset="0"/>
              </a:rPr>
              <a:t>S</a:t>
            </a:r>
            <a:r>
              <a:rPr lang="ru-RU" altLang="sr-Latn-RS">
                <a:solidFill>
                  <a:srgbClr val="FFFF00"/>
                </a:solidFill>
                <a:latin typeface="Arial" panose="020B0604020202020204" pitchFamily="34" charset="0"/>
                <a:cs typeface="Arial" panose="020B0604020202020204" pitchFamily="34" charset="0"/>
              </a:rPr>
              <a:t>tar</a:t>
            </a:r>
            <a:r>
              <a:rPr lang="ru-RU" altLang="sr-Latn-RS" i="0">
                <a:latin typeface="Arial" panose="020B0604020202020204" pitchFamily="34" charset="0"/>
                <a:cs typeface="Arial" panose="020B0604020202020204" pitchFamily="34" charset="0"/>
              </a:rPr>
              <a:t>) на "водећи рачунар" звездасто се повезује више управљаних рачунарских станица. Основна карактеристика ове конфигурације је да штеди модуле преноса података у управљачкој станици и да је пренос података несиметричан. Код ове процедуре централна станица управља успостављањем веза и корекцијом грешака у преносу, шаље упит осталим станицама, да ли имају податке за слање и даје им дозволу за њихову предају. По завршетку слања одузима им дато право. </a:t>
            </a:r>
          </a:p>
          <a:p>
            <a:pPr algn="just"/>
            <a:r>
              <a:rPr lang="ru-RU" altLang="sr-Latn-RS" i="0">
                <a:latin typeface="Arial" panose="020B0604020202020204" pitchFamily="34" charset="0"/>
                <a:cs typeface="Arial" panose="020B0604020202020204" pitchFamily="34" charset="0"/>
              </a:rPr>
              <a:t>Због оваквог поступка "упита и одговора" ова конфигурација мреже је неповољнија од директне спреге. Време чекања подстаница на предају података није константно, већ зависи од обима претходно преношених података.</a:t>
            </a:r>
          </a:p>
        </p:txBody>
      </p:sp>
      <p:pic>
        <p:nvPicPr>
          <p:cNvPr id="115716" name="Picture 6" descr="star top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325" y="0"/>
            <a:ext cx="12096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00563" y="0"/>
            <a:ext cx="3286125" cy="928688"/>
          </a:xfrm>
        </p:spPr>
        <p:txBody>
          <a:bodyPr/>
          <a:lstStyle/>
          <a:p>
            <a:pPr>
              <a:defRPr/>
            </a:pPr>
            <a:r>
              <a:rPr lang="sr-Cyrl-CS" sz="3600" b="1" dirty="0"/>
              <a:t>Веза у звезду</a:t>
            </a:r>
            <a:endParaRPr lang="en-US" sz="3600" b="1" dirty="0"/>
          </a:p>
        </p:txBody>
      </p:sp>
      <p:sp>
        <p:nvSpPr>
          <p:cNvPr id="116739" name="Rectangle 5"/>
          <p:cNvSpPr>
            <a:spLocks noChangeArrowheads="1"/>
          </p:cNvSpPr>
          <p:nvPr/>
        </p:nvSpPr>
        <p:spPr bwMode="auto">
          <a:xfrm>
            <a:off x="428625" y="1571625"/>
            <a:ext cx="828675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i="0">
                <a:latin typeface="Arial" panose="020B0604020202020204" pitchFamily="34" charset="0"/>
                <a:cs typeface="Arial" panose="020B0604020202020204" pitchFamily="34" charset="0"/>
              </a:rPr>
              <a:t>				У топологији звезде мрежни 				рачунари су повезани са 					централним уређајем за 					повезивање. Сваки рачунар је 				повезан посебним каблом на 				прикључак разводника. </a:t>
            </a:r>
          </a:p>
          <a:p>
            <a:pPr algn="just"/>
            <a:r>
              <a:rPr lang="ru-RU" altLang="sr-Latn-RS" i="0">
                <a:latin typeface="Arial" panose="020B0604020202020204" pitchFamily="34" charset="0"/>
                <a:cs typeface="Arial" panose="020B0604020202020204" pitchFamily="34" charset="0"/>
              </a:rPr>
              <a:t>Овакве мреже се лако проширују због тога што је сваки рачунар на мрежни разводник прикопчан посебним каблом. Једино ограничење кад је у питању број прикључка је број прикључака на разводнику, мада се и сами разводници могу прикопчати у облик звезде. Недостаци ове мреже виде се у кабловима потребним за сваки рачунар у мрежи. </a:t>
            </a:r>
          </a:p>
        </p:txBody>
      </p:sp>
      <p:pic>
        <p:nvPicPr>
          <p:cNvPr id="116740" name="Picture 6" descr="star top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325" y="0"/>
            <a:ext cx="12096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1" name="Picture 4" descr="http://www.teach-ict.com/as_a2/topics/networks/pages/chap5_files/sta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5750"/>
            <a:ext cx="40005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00563" y="0"/>
            <a:ext cx="3286125" cy="928688"/>
          </a:xfrm>
        </p:spPr>
        <p:txBody>
          <a:bodyPr/>
          <a:lstStyle/>
          <a:p>
            <a:pPr>
              <a:defRPr/>
            </a:pPr>
            <a:r>
              <a:rPr lang="sr-Cyrl-CS" sz="3600" b="1" dirty="0"/>
              <a:t>Веза у звезду</a:t>
            </a:r>
            <a:endParaRPr lang="en-US" sz="3600" b="1" dirty="0"/>
          </a:p>
        </p:txBody>
      </p:sp>
      <p:sp>
        <p:nvSpPr>
          <p:cNvPr id="117763" name="Rectangle 5"/>
          <p:cNvSpPr>
            <a:spLocks noChangeArrowheads="1"/>
          </p:cNvSpPr>
          <p:nvPr/>
        </p:nvSpPr>
        <p:spPr bwMode="auto">
          <a:xfrm>
            <a:off x="428625" y="1714500"/>
            <a:ext cx="8715375"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i="0" dirty="0">
                <a:latin typeface="Arial" panose="020B0604020202020204" pitchFamily="34" charset="0"/>
                <a:cs typeface="Arial" panose="020B0604020202020204" pitchFamily="34" charset="0"/>
              </a:rPr>
              <a:t>				</a:t>
            </a:r>
            <a:r>
              <a:rPr lang="ru-RU" altLang="sr-Latn-RS" sz="2600" i="0" dirty="0">
                <a:latin typeface="Arial" panose="020B0604020202020204" pitchFamily="34" charset="0"/>
                <a:cs typeface="Arial" panose="020B0604020202020204" pitchFamily="34" charset="0"/>
              </a:rPr>
              <a:t>Куповина додатних разводника 				такође додатно повећава 					трошкове постављања мреже 				ове топологије. </a:t>
            </a:r>
          </a:p>
          <a:p>
            <a:pPr algn="just"/>
            <a:r>
              <a:rPr lang="ru-RU" altLang="sr-Latn-RS" sz="2600" i="0" dirty="0">
                <a:latin typeface="Arial" panose="020B0604020202020204" pitchFamily="34" charset="0"/>
                <a:cs typeface="Arial" panose="020B0604020202020204" pitchFamily="34" charset="0"/>
              </a:rPr>
              <a:t>				Проширивање мреже врши се 				неометано по друге кориснике мреже. Такође, ако један рачунар откаже, остали рачунари без обзира на то, настављају да комуницирају међу собом. </a:t>
            </a:r>
          </a:p>
          <a:p>
            <a:pPr algn="just"/>
            <a:r>
              <a:rPr lang="ru-RU" altLang="sr-Latn-RS" sz="2600" i="0" dirty="0">
                <a:latin typeface="Arial" panose="020B0604020202020204" pitchFamily="34" charset="0"/>
                <a:cs typeface="Arial" panose="020B0604020202020204" pitchFamily="34" charset="0"/>
              </a:rPr>
              <a:t>Најосетљивија тачка ове топологије је централни разводник. </a:t>
            </a:r>
          </a:p>
        </p:txBody>
      </p:sp>
      <p:pic>
        <p:nvPicPr>
          <p:cNvPr id="117764" name="Picture 6" descr="star top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325" y="0"/>
            <a:ext cx="12096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5" name="Picture 4" descr="http://www.teach-ict.com/as_a2/topics/networks/pages/chap5_files/sta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5750"/>
            <a:ext cx="4000500"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0"/>
            <a:ext cx="6643688" cy="928688"/>
          </a:xfrm>
        </p:spPr>
        <p:txBody>
          <a:bodyPr/>
          <a:lstStyle/>
          <a:p>
            <a:pPr>
              <a:defRPr/>
            </a:pPr>
            <a:r>
              <a:rPr lang="sr-Cyrl-CS" sz="3600" b="1" dirty="0"/>
              <a:t>Продужена топологија звезде</a:t>
            </a:r>
            <a:endParaRPr lang="en-US" sz="3600" b="1" dirty="0"/>
          </a:p>
        </p:txBody>
      </p:sp>
      <p:sp>
        <p:nvSpPr>
          <p:cNvPr id="118787" name="Rectangle 5"/>
          <p:cNvSpPr>
            <a:spLocks noChangeArrowheads="1"/>
          </p:cNvSpPr>
          <p:nvPr/>
        </p:nvSpPr>
        <p:spPr bwMode="auto">
          <a:xfrm>
            <a:off x="214313" y="1428750"/>
            <a:ext cx="8929687"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sz="2600" b="1" i="0" dirty="0">
                <a:solidFill>
                  <a:srgbClr val="FFFF00"/>
                </a:solidFill>
                <a:latin typeface="Arial" panose="020B0604020202020204" pitchFamily="34" charset="0"/>
                <a:cs typeface="Arial" panose="020B0604020202020204" pitchFamily="34" charset="0"/>
              </a:rPr>
              <a:t>Продужена топологија звезде </a:t>
            </a:r>
            <a:r>
              <a:rPr lang="ru-RU" altLang="sr-Latn-RS" sz="2600" i="0" dirty="0">
                <a:latin typeface="Arial" panose="020B0604020202020204" pitchFamily="34" charset="0"/>
                <a:cs typeface="Arial" panose="020B0604020202020204" pitchFamily="34" charset="0"/>
              </a:rPr>
              <a:t>(енг. </a:t>
            </a:r>
            <a:r>
              <a:rPr lang="ru-RU" altLang="sr-Latn-RS" sz="2600" dirty="0">
                <a:latin typeface="Arial" panose="020B0604020202020204" pitchFamily="34" charset="0"/>
                <a:cs typeface="Arial" panose="020B0604020202020204" pitchFamily="34" charset="0"/>
              </a:rPr>
              <a:t>Extended Star Topology</a:t>
            </a:r>
            <a:r>
              <a:rPr lang="ru-RU" altLang="sr-Latn-RS" sz="2600" i="0" dirty="0">
                <a:latin typeface="Arial" panose="020B0604020202020204" pitchFamily="34" charset="0"/>
                <a:cs typeface="Arial" panose="020B0604020202020204" pitchFamily="34" charset="0"/>
              </a:rPr>
              <a:t>) је за нијансу напреднија од топологије „звезда“. </a:t>
            </a:r>
          </a:p>
          <a:p>
            <a:pPr algn="just"/>
            <a:r>
              <a:rPr lang="ru-RU" altLang="sr-Latn-RS" sz="2600" i="0" dirty="0">
                <a:latin typeface="Arial" panose="020B0604020202020204" pitchFamily="34" charset="0"/>
                <a:cs typeface="Arial" panose="020B0604020202020204" pitchFamily="34" charset="0"/>
              </a:rPr>
              <a:t>Поред тога што нису сви уређаји повезани на једну централну јединицу омогућава и већу функционалност, јер омогућава организовање под-мрежа. </a:t>
            </a:r>
          </a:p>
          <a:p>
            <a:pPr algn="just"/>
            <a:r>
              <a:rPr lang="ru-RU" altLang="sr-Latn-RS" sz="2600" i="0" dirty="0">
                <a:latin typeface="Arial" panose="020B0604020202020204" pitchFamily="34" charset="0"/>
                <a:cs typeface="Arial" panose="020B0604020202020204" pitchFamily="34" charset="0"/>
              </a:rPr>
              <a:t>Са друге стране, расте и број потенцијалних извора проблема у раду мреже. </a:t>
            </a:r>
          </a:p>
          <a:p>
            <a:pPr algn="just"/>
            <a:r>
              <a:rPr lang="ru-RU" altLang="sr-Latn-RS" sz="2600" i="0" dirty="0">
                <a:latin typeface="Arial" panose="020B0604020202020204" pitchFamily="34" charset="0"/>
                <a:cs typeface="Arial" panose="020B0604020202020204" pitchFamily="34" charset="0"/>
              </a:rPr>
              <a:t>Уколико се ради о мањим мрежама у предности је топологија звезде, а ако се ради о већим мрежама, продужена топологија звезде је повољније решење како организационо, тако и због уштеде каблова.</a:t>
            </a:r>
          </a:p>
        </p:txBody>
      </p:sp>
      <p:pic>
        <p:nvPicPr>
          <p:cNvPr id="118788" name="Picture 7" descr="extended star top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325" y="0"/>
            <a:ext cx="12096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0"/>
            <a:ext cx="6643688" cy="928688"/>
          </a:xfrm>
        </p:spPr>
        <p:txBody>
          <a:bodyPr/>
          <a:lstStyle/>
          <a:p>
            <a:pPr>
              <a:defRPr/>
            </a:pPr>
            <a:r>
              <a:rPr lang="sr-Cyrl-CS" sz="3600" b="1" dirty="0"/>
              <a:t>Топологија магистрале</a:t>
            </a:r>
            <a:endParaRPr lang="en-US" sz="3600" b="1" dirty="0"/>
          </a:p>
        </p:txBody>
      </p:sp>
      <p:sp>
        <p:nvSpPr>
          <p:cNvPr id="119811" name="Rectangle 5"/>
          <p:cNvSpPr>
            <a:spLocks noChangeArrowheads="1"/>
          </p:cNvSpPr>
          <p:nvPr/>
        </p:nvSpPr>
        <p:spPr bwMode="auto">
          <a:xfrm>
            <a:off x="214313" y="1428750"/>
            <a:ext cx="8929687"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sz="2600" b="1" i="0">
                <a:solidFill>
                  <a:srgbClr val="FFFF00"/>
                </a:solidFill>
                <a:latin typeface="Arial" panose="020B0604020202020204" pitchFamily="34" charset="0"/>
                <a:cs typeface="Arial" panose="020B0604020202020204" pitchFamily="34" charset="0"/>
              </a:rPr>
              <a:t>Топологија магистрале </a:t>
            </a:r>
            <a:r>
              <a:rPr lang="ru-RU" altLang="sr-Latn-RS" sz="2600" i="0">
                <a:latin typeface="Arial" panose="020B0604020202020204" pitchFamily="34" charset="0"/>
                <a:cs typeface="Arial" panose="020B0604020202020204" pitchFamily="34" charset="0"/>
              </a:rPr>
              <a:t>(енг. </a:t>
            </a:r>
            <a:r>
              <a:rPr lang="sr-Latn-CS" altLang="sr-Latn-RS" sz="2600">
                <a:latin typeface="Arial" panose="020B0604020202020204" pitchFamily="34" charset="0"/>
                <a:cs typeface="Arial" panose="020B0604020202020204" pitchFamily="34" charset="0"/>
              </a:rPr>
              <a:t>Bus topology</a:t>
            </a:r>
            <a:r>
              <a:rPr lang="sr-Latn-CS" altLang="sr-Latn-RS" sz="2600" i="0">
                <a:latin typeface="Arial" panose="020B0604020202020204" pitchFamily="34" charset="0"/>
                <a:cs typeface="Arial" panose="020B0604020202020204" pitchFamily="34" charset="0"/>
              </a:rPr>
              <a:t>) </a:t>
            </a:r>
            <a:r>
              <a:rPr lang="ru-RU" altLang="sr-Latn-RS" sz="2600" i="0">
                <a:latin typeface="Arial" panose="020B0604020202020204" pitchFamily="34" charset="0"/>
                <a:cs typeface="Arial" panose="020B0604020202020204" pitchFamily="34" charset="0"/>
              </a:rPr>
              <a:t>је била веома популарна првих година настанка мрежног рада, па све до краја прошлог миленијума. За разумевање ове топологије повољно је поређење са аутобусом који се креће својом трасом у граду, прихвата и испраћа путнике.</a:t>
            </a:r>
          </a:p>
        </p:txBody>
      </p:sp>
      <p:pic>
        <p:nvPicPr>
          <p:cNvPr id="119812" name="Picture 4" descr="bus top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325" y="0"/>
            <a:ext cx="12096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3" name="Picture 6" descr="http://www.teach-ict.com/as_a2/topics/networks/pages/chap5_files/linebu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3643313"/>
            <a:ext cx="74295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0"/>
            <a:ext cx="6643688" cy="928688"/>
          </a:xfrm>
        </p:spPr>
        <p:txBody>
          <a:bodyPr/>
          <a:lstStyle/>
          <a:p>
            <a:pPr>
              <a:defRPr/>
            </a:pPr>
            <a:r>
              <a:rPr lang="sr-Cyrl-CS" sz="3600" b="1" dirty="0"/>
              <a:t>Топологија магистрале</a:t>
            </a:r>
            <a:endParaRPr lang="en-US" sz="3600" b="1" dirty="0"/>
          </a:p>
        </p:txBody>
      </p:sp>
      <p:sp>
        <p:nvSpPr>
          <p:cNvPr id="120835" name="Rectangle 5"/>
          <p:cNvSpPr>
            <a:spLocks noChangeArrowheads="1"/>
          </p:cNvSpPr>
          <p:nvPr/>
        </p:nvSpPr>
        <p:spPr bwMode="auto">
          <a:xfrm>
            <a:off x="214313" y="2428875"/>
            <a:ext cx="8643937"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sz="2600" i="0">
                <a:latin typeface="Arial" panose="020B0604020202020204" pitchFamily="34" charset="0"/>
                <a:cs typeface="Arial" panose="020B0604020202020204" pitchFamily="34" charset="0"/>
              </a:rPr>
              <a:t>Магистрала или сабирница је главни вод који представља кичму мреже и дуж кога су повезани рачунари у одређеним размацима. </a:t>
            </a:r>
          </a:p>
          <a:p>
            <a:pPr algn="just"/>
            <a:r>
              <a:rPr lang="ru-RU" altLang="sr-Latn-RS" sz="2600" i="0">
                <a:latin typeface="Arial" panose="020B0604020202020204" pitchFamily="34" charset="0"/>
                <a:cs typeface="Arial" panose="020B0604020202020204" pitchFamily="34" charset="0"/>
              </a:rPr>
              <a:t>Ова топологија се сматра пасивном, јер рачунари повезани на магистралу само ослушкују шта се дешава на њој. </a:t>
            </a:r>
          </a:p>
          <a:p>
            <a:pPr algn="just"/>
            <a:r>
              <a:rPr lang="ru-RU" altLang="sr-Latn-RS" sz="2600" i="0">
                <a:latin typeface="Arial" panose="020B0604020202020204" pitchFamily="34" charset="0"/>
                <a:cs typeface="Arial" panose="020B0604020202020204" pitchFamily="34" charset="0"/>
              </a:rPr>
              <a:t>Кад посредством мрежне картице примете да су подаци на магистрали упућени њима, прихватају их. </a:t>
            </a:r>
          </a:p>
        </p:txBody>
      </p:sp>
      <p:pic>
        <p:nvPicPr>
          <p:cNvPr id="120836" name="Picture 4" descr="bus top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325" y="0"/>
            <a:ext cx="12096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7" name="Picture 7" descr="http://www.teach-ict.com/as_a2/topics/networks/pages/chap5_files/linebu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857250"/>
            <a:ext cx="379095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0"/>
            <a:ext cx="6643688" cy="928688"/>
          </a:xfrm>
        </p:spPr>
        <p:txBody>
          <a:bodyPr/>
          <a:lstStyle/>
          <a:p>
            <a:pPr>
              <a:defRPr/>
            </a:pPr>
            <a:r>
              <a:rPr lang="sr-Cyrl-CS" sz="3600" b="1" dirty="0"/>
              <a:t>Топологија магистрале</a:t>
            </a:r>
            <a:endParaRPr lang="en-US" sz="3600" b="1" dirty="0"/>
          </a:p>
        </p:txBody>
      </p:sp>
      <p:sp>
        <p:nvSpPr>
          <p:cNvPr id="121859" name="Rectangle 5"/>
          <p:cNvSpPr>
            <a:spLocks noChangeArrowheads="1"/>
          </p:cNvSpPr>
          <p:nvPr/>
        </p:nvSpPr>
        <p:spPr bwMode="auto">
          <a:xfrm>
            <a:off x="214313" y="2428875"/>
            <a:ext cx="8643937"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sz="2600" i="0">
                <a:latin typeface="Arial" panose="020B0604020202020204" pitchFamily="34" charset="0"/>
                <a:cs typeface="Arial" panose="020B0604020202020204" pitchFamily="34" charset="0"/>
              </a:rPr>
              <a:t>Кад је рачунар спреман за предају података, он се прво увери да ни један рачунар не шаље податке на магистралу, па тек онда шаље своје податке у пакету информација. </a:t>
            </a:r>
          </a:p>
          <a:p>
            <a:pPr algn="just"/>
            <a:r>
              <a:rPr lang="ru-RU" altLang="sr-Latn-RS" sz="2600" i="0">
                <a:latin typeface="Arial" panose="020B0604020202020204" pitchFamily="34" charset="0"/>
                <a:cs typeface="Arial" panose="020B0604020202020204" pitchFamily="34" charset="0"/>
              </a:rPr>
              <a:t>Код овог типа топологије најчешће се користе каблови са Т-конектором.</a:t>
            </a:r>
          </a:p>
          <a:p>
            <a:pPr algn="just"/>
            <a:r>
              <a:rPr lang="ru-RU" altLang="sr-Latn-RS" sz="2600" i="0">
                <a:latin typeface="Arial" panose="020B0604020202020204" pitchFamily="34" charset="0"/>
                <a:cs typeface="Arial" panose="020B0604020202020204" pitchFamily="34" charset="0"/>
              </a:rPr>
              <a:t>Иако се може употребити велики број врста каблова у локалним мрежама, бакарни коаксијални кабл (танки и дебели) је стандард. </a:t>
            </a:r>
          </a:p>
        </p:txBody>
      </p:sp>
      <p:pic>
        <p:nvPicPr>
          <p:cNvPr id="121860" name="Picture 4" descr="bus top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325" y="0"/>
            <a:ext cx="12096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1" name="Picture 7" descr="http://www.teach-ict.com/as_a2/topics/networks/pages/chap5_files/linebu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857250"/>
            <a:ext cx="379095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1"/>
          </p:nvPr>
        </p:nvSpPr>
        <p:spPr>
          <a:xfrm>
            <a:off x="685800" y="1785938"/>
            <a:ext cx="8243888" cy="4310062"/>
          </a:xfrm>
        </p:spPr>
        <p:txBody>
          <a:bodyPr/>
          <a:lstStyle/>
          <a:p>
            <a:pPr algn="just"/>
            <a:r>
              <a:rPr lang="ru-RU" altLang="sr-Latn-RS" sz="2800">
                <a:latin typeface="Arial" panose="020B0604020202020204" pitchFamily="34" charset="0"/>
                <a:cs typeface="Arial" panose="020B0604020202020204" pitchFamily="34" charset="0"/>
              </a:rPr>
              <a:t>Данас се појам </a:t>
            </a:r>
            <a:r>
              <a:rPr lang="ru-RU" altLang="sr-Latn-RS" sz="2800" i="1">
                <a:latin typeface="Arial" panose="020B0604020202020204" pitchFamily="34" charset="0"/>
                <a:cs typeface="Arial" panose="020B0604020202020204" pitchFamily="34" charset="0"/>
              </a:rPr>
              <a:t>рачунарска мрежа</a:t>
            </a:r>
            <a:r>
              <a:rPr lang="ru-RU" altLang="sr-Latn-RS" sz="2800">
                <a:latin typeface="Arial" panose="020B0604020202020204" pitchFamily="34" charset="0"/>
                <a:cs typeface="Arial" panose="020B0604020202020204" pitchFamily="34" charset="0"/>
              </a:rPr>
              <a:t> односи на рачунаре и друге уређаје који су међусобно повезани у сврху међусобне комуникације.</a:t>
            </a:r>
            <a:r>
              <a:rPr lang="sr-Cyrl-CS" altLang="sr-Latn-RS" sz="2800">
                <a:latin typeface="Arial" panose="020B0604020202020204" pitchFamily="34" charset="0"/>
                <a:cs typeface="Arial" panose="020B0604020202020204" pitchFamily="34" charset="0"/>
              </a:rPr>
              <a:t> Умрежавање подразумева остваривање везе у циљу размењивања ресурса (нпр. штампача, </a:t>
            </a:r>
            <a:r>
              <a:rPr lang="en-US" altLang="sr-Latn-RS" sz="2800">
                <a:latin typeface="Arial" panose="020B0604020202020204" pitchFamily="34" charset="0"/>
                <a:cs typeface="Arial" panose="020B0604020202020204" pitchFamily="34" charset="0"/>
              </a:rPr>
              <a:t>CD</a:t>
            </a:r>
            <a:r>
              <a:rPr lang="sr-Cyrl-CS" altLang="sr-Latn-RS" sz="2800">
                <a:latin typeface="Arial" panose="020B0604020202020204" pitchFamily="34" charset="0"/>
                <a:cs typeface="Arial" panose="020B0604020202020204" pitchFamily="34" charset="0"/>
              </a:rPr>
              <a:t>- </a:t>
            </a:r>
            <a:r>
              <a:rPr lang="sr-Latn-CS" altLang="sr-Latn-RS" sz="2800">
                <a:latin typeface="Arial" panose="020B0604020202020204" pitchFamily="34" charset="0"/>
                <a:cs typeface="Arial" panose="020B0604020202020204" pitchFamily="34" charset="0"/>
              </a:rPr>
              <a:t>DVD-</a:t>
            </a:r>
            <a:r>
              <a:rPr lang="en-US" altLang="sr-Latn-RS" sz="2800">
                <a:latin typeface="Arial" panose="020B0604020202020204" pitchFamily="34" charset="0"/>
                <a:cs typeface="Arial" panose="020B0604020202020204" pitchFamily="34" charset="0"/>
              </a:rPr>
              <a:t>ROM </a:t>
            </a:r>
            <a:r>
              <a:rPr lang="sr-Latn-CS" altLang="sr-Latn-RS" sz="2800">
                <a:latin typeface="Arial" panose="020B0604020202020204" pitchFamily="34" charset="0"/>
                <a:cs typeface="Arial" panose="020B0604020202020204" pitchFamily="34" charset="0"/>
              </a:rPr>
              <a:t>…)</a:t>
            </a:r>
            <a:r>
              <a:rPr lang="sr-Cyrl-CS" altLang="sr-Latn-RS" sz="2800">
                <a:latin typeface="Arial" panose="020B0604020202020204" pitchFamily="34" charset="0"/>
                <a:cs typeface="Arial" panose="020B0604020202020204" pitchFamily="34" charset="0"/>
              </a:rPr>
              <a:t>, датотека, програма или информација између две тачке.</a:t>
            </a:r>
            <a:endParaRPr lang="sr-Latn-CS" altLang="sr-Latn-RS" sz="2800">
              <a:latin typeface="Arial" panose="020B0604020202020204" pitchFamily="34" charset="0"/>
              <a:cs typeface="Arial" panose="020B0604020202020204" pitchFamily="34" charset="0"/>
            </a:endParaRPr>
          </a:p>
          <a:p>
            <a:pPr algn="just"/>
            <a:r>
              <a:rPr lang="sr-Cyrl-CS" altLang="sr-Latn-RS" sz="2800">
                <a:latin typeface="Arial" panose="020B0604020202020204" pitchFamily="34" charset="0"/>
                <a:cs typeface="Arial" panose="020B0604020202020204" pitchFamily="34" charset="0"/>
              </a:rPr>
              <a:t>Рачунарске мреже омогућавају међусобно комуницирање рачунара помоћу неке сталне или привремене везе. </a:t>
            </a:r>
            <a:endParaRPr lang="sr-Latn-CS" altLang="sr-Latn-RS">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defRPr/>
            </a:pPr>
            <a:r>
              <a:rPr lang="sr-Cyrl-CS" sz="4000" b="1" dirty="0"/>
              <a:t>Уводна разматрања</a:t>
            </a:r>
            <a:endParaRPr lang="sr-Latn-CS" sz="4000" b="1"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0"/>
            <a:ext cx="6643688" cy="928688"/>
          </a:xfrm>
        </p:spPr>
        <p:txBody>
          <a:bodyPr/>
          <a:lstStyle/>
          <a:p>
            <a:pPr>
              <a:defRPr/>
            </a:pPr>
            <a:r>
              <a:rPr lang="sr-Cyrl-CS" sz="3600" b="1" dirty="0"/>
              <a:t>Топологија магистрале</a:t>
            </a:r>
            <a:endParaRPr lang="en-US" sz="3600" b="1" dirty="0"/>
          </a:p>
        </p:txBody>
      </p:sp>
      <p:sp>
        <p:nvSpPr>
          <p:cNvPr id="122883" name="Rectangle 5"/>
          <p:cNvSpPr>
            <a:spLocks noChangeArrowheads="1"/>
          </p:cNvSpPr>
          <p:nvPr/>
        </p:nvSpPr>
        <p:spPr bwMode="auto">
          <a:xfrm>
            <a:off x="214313" y="2428875"/>
            <a:ext cx="8643937"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sz="2600" i="0">
                <a:latin typeface="Arial" panose="020B0604020202020204" pitchFamily="34" charset="0"/>
                <a:cs typeface="Arial" panose="020B0604020202020204" pitchFamily="34" charset="0"/>
              </a:rPr>
              <a:t>Код линијске магистрале се управљање мрежом може распоредити на све учеснике или се за ту намену одређује један прикључак, односно рачунарски чвор. Испад једног чвора не ремети рад осталих корисника. Најпознатија линијска мрежа је ETHERNET. Могуће су две врсте извођења Етернет мрежа:</a:t>
            </a:r>
          </a:p>
          <a:p>
            <a:pPr algn="just">
              <a:buFont typeface="Wingdings" panose="05000000000000000000" pitchFamily="2" charset="2"/>
              <a:buChar char="v"/>
            </a:pPr>
            <a:r>
              <a:rPr lang="ru-RU" altLang="sr-Latn-RS" sz="2600" i="0">
                <a:latin typeface="Arial" panose="020B0604020202020204" pitchFamily="34" charset="0"/>
                <a:cs typeface="Arial" panose="020B0604020202020204" pitchFamily="34" charset="0"/>
              </a:rPr>
              <a:t> Танке Етернет мреже и</a:t>
            </a:r>
          </a:p>
          <a:p>
            <a:pPr algn="just">
              <a:buFont typeface="Wingdings" panose="05000000000000000000" pitchFamily="2" charset="2"/>
              <a:buChar char="v"/>
            </a:pPr>
            <a:r>
              <a:rPr lang="ru-RU" altLang="sr-Latn-RS" sz="2600" i="0">
                <a:latin typeface="Arial" panose="020B0604020202020204" pitchFamily="34" charset="0"/>
                <a:cs typeface="Arial" panose="020B0604020202020204" pitchFamily="34" charset="0"/>
              </a:rPr>
              <a:t> Дебеле Етернет мреже</a:t>
            </a:r>
          </a:p>
        </p:txBody>
      </p:sp>
      <p:pic>
        <p:nvPicPr>
          <p:cNvPr id="122884" name="Picture 4" descr="bus top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325" y="0"/>
            <a:ext cx="12096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5" name="Picture 7" descr="http://www.teach-ict.com/as_a2/topics/networks/pages/chap5_files/linebu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857250"/>
            <a:ext cx="379095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71625" y="214313"/>
            <a:ext cx="7572375" cy="928687"/>
          </a:xfrm>
        </p:spPr>
        <p:txBody>
          <a:bodyPr/>
          <a:lstStyle/>
          <a:p>
            <a:pPr>
              <a:defRPr/>
            </a:pPr>
            <a:r>
              <a:rPr lang="sr-Cyrl-CS" sz="3600" b="1" dirty="0"/>
              <a:t>Танке-Етернет (</a:t>
            </a:r>
            <a:r>
              <a:rPr lang="sr-Latn-CS" sz="3600" b="1" dirty="0"/>
              <a:t>thin-Ethernet) </a:t>
            </a:r>
            <a:r>
              <a:rPr lang="sr-Cyrl-CS" sz="3600" b="1" dirty="0"/>
              <a:t>мреже </a:t>
            </a:r>
            <a:endParaRPr lang="en-US" sz="3600" b="1" dirty="0"/>
          </a:p>
        </p:txBody>
      </p:sp>
      <p:pic>
        <p:nvPicPr>
          <p:cNvPr id="123907" name="Picture 4" descr="bus top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325" y="785813"/>
            <a:ext cx="12096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8" name="Rectangle 6"/>
          <p:cNvSpPr>
            <a:spLocks noChangeArrowheads="1"/>
          </p:cNvSpPr>
          <p:nvPr/>
        </p:nvSpPr>
        <p:spPr bwMode="auto">
          <a:xfrm>
            <a:off x="4572000" y="1785938"/>
            <a:ext cx="4572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i="0">
                <a:latin typeface="Arial" panose="020B0604020202020204" pitchFamily="34" charset="0"/>
                <a:cs typeface="Arial" panose="020B0604020202020204" pitchFamily="34" charset="0"/>
              </a:rPr>
              <a:t>Танки Етернет системи, такође познати под називом "Thinnet", имају предност јер користе јефтиније каблове и хардвер који је нешто лакше подесити.</a:t>
            </a:r>
          </a:p>
          <a:p>
            <a:pPr algn="just"/>
            <a:r>
              <a:rPr lang="ru-RU" altLang="sr-Latn-RS" i="0">
                <a:latin typeface="Arial" panose="020B0604020202020204" pitchFamily="34" charset="0"/>
                <a:cs typeface="Arial" panose="020B0604020202020204" pitchFamily="34" charset="0"/>
              </a:rPr>
              <a:t>Thinnet каблови се преко BNC утикача укључују на слободне крајеве Т-конектора. Користе се танки коаксијални стандардни каблови (RG-58) дужине 0,5m до 185m.  </a:t>
            </a:r>
            <a:endParaRPr lang="sr-Latn-CS" altLang="sr-Latn-RS" i="0">
              <a:latin typeface="Arial" panose="020B0604020202020204" pitchFamily="34" charset="0"/>
              <a:cs typeface="Arial" panose="020B0604020202020204" pitchFamily="34" charset="0"/>
            </a:endParaRPr>
          </a:p>
        </p:txBody>
      </p:sp>
      <p:pic>
        <p:nvPicPr>
          <p:cNvPr id="123909" name="Picture 8" descr="MREZ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28813"/>
            <a:ext cx="4572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71625" y="214313"/>
            <a:ext cx="7572375" cy="928687"/>
          </a:xfrm>
        </p:spPr>
        <p:txBody>
          <a:bodyPr/>
          <a:lstStyle/>
          <a:p>
            <a:pPr>
              <a:defRPr/>
            </a:pPr>
            <a:r>
              <a:rPr lang="sr-Cyrl-CS" sz="3600" b="1" dirty="0"/>
              <a:t>Танке-Етернет (</a:t>
            </a:r>
            <a:r>
              <a:rPr lang="sr-Latn-CS" sz="3600" b="1" dirty="0"/>
              <a:t>thin-Ethernet) </a:t>
            </a:r>
            <a:r>
              <a:rPr lang="sr-Cyrl-CS" sz="3600" b="1" dirty="0"/>
              <a:t>мреже </a:t>
            </a:r>
            <a:endParaRPr lang="en-US" sz="3600" b="1" dirty="0"/>
          </a:p>
        </p:txBody>
      </p:sp>
      <p:pic>
        <p:nvPicPr>
          <p:cNvPr id="124931" name="Picture 4" descr="bus top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325" y="785813"/>
            <a:ext cx="12096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2" name="Rectangle 6"/>
          <p:cNvSpPr>
            <a:spLocks noChangeArrowheads="1"/>
          </p:cNvSpPr>
          <p:nvPr/>
        </p:nvSpPr>
        <p:spPr bwMode="auto">
          <a:xfrm>
            <a:off x="4572000" y="1928813"/>
            <a:ext cx="4572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sz="2200" i="0">
                <a:latin typeface="Arial" panose="020B0604020202020204" pitchFamily="34" charset="0"/>
                <a:cs typeface="Arial" panose="020B0604020202020204" pitchFamily="34" charset="0"/>
              </a:rPr>
              <a:t>Максималан број прикључених рачунара је 30. Обично се каблови израђују у мањим дужинама, па се потом спајају BNC конекторима које обавезно поседују на својим крајевима.</a:t>
            </a:r>
          </a:p>
        </p:txBody>
      </p:sp>
      <p:pic>
        <p:nvPicPr>
          <p:cNvPr id="124933" name="Picture 8" descr="MREZ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28813"/>
            <a:ext cx="4572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71625" y="214313"/>
            <a:ext cx="7572375" cy="928687"/>
          </a:xfrm>
        </p:spPr>
        <p:txBody>
          <a:bodyPr/>
          <a:lstStyle/>
          <a:p>
            <a:pPr>
              <a:defRPr/>
            </a:pPr>
            <a:r>
              <a:rPr lang="sr-Cyrl-CS" sz="3600" b="1" dirty="0"/>
              <a:t>Танке-Етернет (</a:t>
            </a:r>
            <a:r>
              <a:rPr lang="sr-Latn-CS" sz="3600" b="1" dirty="0"/>
              <a:t>thin-Ethernet) </a:t>
            </a:r>
            <a:r>
              <a:rPr lang="sr-Cyrl-CS" sz="3600" b="1" dirty="0"/>
              <a:t>мреже </a:t>
            </a:r>
            <a:endParaRPr lang="en-US" sz="3600" b="1" dirty="0"/>
          </a:p>
        </p:txBody>
      </p:sp>
      <p:pic>
        <p:nvPicPr>
          <p:cNvPr id="125955" name="Picture 4" descr="bus top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325" y="785813"/>
            <a:ext cx="12096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6" name="Rectangle 6"/>
          <p:cNvSpPr>
            <a:spLocks noChangeArrowheads="1"/>
          </p:cNvSpPr>
          <p:nvPr/>
        </p:nvSpPr>
        <p:spPr bwMode="auto">
          <a:xfrm>
            <a:off x="4572000" y="1928813"/>
            <a:ext cx="457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i="0" dirty="0">
                <a:latin typeface="Arial" panose="020B0604020202020204" pitchFamily="34" charset="0"/>
                <a:cs typeface="Arial" panose="020B0604020202020204" pitchFamily="34" charset="0"/>
              </a:rPr>
              <a:t>По завршетку прикључивања свих рачунара на Етернет мрежу, на слободне крајеве Т-конектора крајњих рачунара постављају се терминатори. Терминатори који се користе са RG-58 кабловима морају да имају отпор од 50</a:t>
            </a:r>
            <a:r>
              <a:rPr lang="el-GR" altLang="sr-Latn-RS" i="0" dirty="0">
                <a:latin typeface="Arial" panose="020B0604020202020204" pitchFamily="34" charset="0"/>
                <a:cs typeface="Arial" panose="020B0604020202020204" pitchFamily="34" charset="0"/>
              </a:rPr>
              <a:t>Ω</a:t>
            </a:r>
            <a:r>
              <a:rPr lang="ru-RU" altLang="sr-Latn-RS" i="0" dirty="0">
                <a:latin typeface="Arial" panose="020B0604020202020204" pitchFamily="34" charset="0"/>
                <a:cs typeface="Arial" panose="020B0604020202020204" pitchFamily="34" charset="0"/>
              </a:rPr>
              <a:t>.</a:t>
            </a:r>
          </a:p>
          <a:p>
            <a:endParaRPr lang="ru-RU" altLang="sr-Latn-RS" i="0" dirty="0">
              <a:latin typeface="Arial" panose="020B0604020202020204" pitchFamily="34" charset="0"/>
              <a:cs typeface="Arial" panose="020B0604020202020204" pitchFamily="34" charset="0"/>
            </a:endParaRPr>
          </a:p>
        </p:txBody>
      </p:sp>
      <p:pic>
        <p:nvPicPr>
          <p:cNvPr id="125957" name="Picture 8" descr="MREZ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28813"/>
            <a:ext cx="4572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71625" y="214313"/>
            <a:ext cx="7572375" cy="928687"/>
          </a:xfrm>
        </p:spPr>
        <p:txBody>
          <a:bodyPr/>
          <a:lstStyle/>
          <a:p>
            <a:pPr>
              <a:defRPr/>
            </a:pPr>
            <a:r>
              <a:rPr lang="sr-Cyrl-CS" sz="3600" b="1" dirty="0"/>
              <a:t>Танке-Етернет (</a:t>
            </a:r>
            <a:r>
              <a:rPr lang="sr-Latn-CS" sz="3600" b="1" dirty="0"/>
              <a:t>thin-Ethernet) </a:t>
            </a:r>
            <a:r>
              <a:rPr lang="sr-Cyrl-CS" sz="3600" b="1" dirty="0"/>
              <a:t>мреже </a:t>
            </a:r>
            <a:endParaRPr lang="en-US" sz="3600" b="1" dirty="0"/>
          </a:p>
        </p:txBody>
      </p:sp>
      <p:pic>
        <p:nvPicPr>
          <p:cNvPr id="126979" name="Picture 4" descr="bus top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325" y="785813"/>
            <a:ext cx="12096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0" name="Picture 5" descr="mreza2.BMP"/>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14313" y="2309813"/>
            <a:ext cx="87153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Content Placeholder 1"/>
          <p:cNvSpPr>
            <a:spLocks noGrp="1"/>
          </p:cNvSpPr>
          <p:nvPr>
            <p:ph idx="1"/>
          </p:nvPr>
        </p:nvSpPr>
        <p:spPr>
          <a:xfrm>
            <a:off x="357188" y="1981200"/>
            <a:ext cx="8429625" cy="4114800"/>
          </a:xfrm>
        </p:spPr>
        <p:txBody>
          <a:bodyPr/>
          <a:lstStyle/>
          <a:p>
            <a:pPr algn="just"/>
            <a:r>
              <a:rPr lang="sr-Cyrl-CS" altLang="sr-Latn-RS" sz="2800" b="1">
                <a:solidFill>
                  <a:srgbClr val="FFFF00"/>
                </a:solidFill>
                <a:latin typeface="Arial" panose="020B0604020202020204" pitchFamily="34" charset="0"/>
                <a:cs typeface="Arial" panose="020B0604020202020204" pitchFamily="34" charset="0"/>
              </a:rPr>
              <a:t>Дебеле-Етернет</a:t>
            </a:r>
            <a:r>
              <a:rPr lang="sr-Cyrl-CS" altLang="sr-Latn-RS" sz="2800">
                <a:latin typeface="Arial" panose="020B0604020202020204" pitchFamily="34" charset="0"/>
                <a:cs typeface="Arial" panose="020B0604020202020204" pitchFamily="34" charset="0"/>
              </a:rPr>
              <a:t> мреже, такође познате и под називом "</a:t>
            </a:r>
            <a:r>
              <a:rPr lang="sr-Latn-CS" altLang="sr-Latn-RS" sz="2800">
                <a:latin typeface="Arial" panose="020B0604020202020204" pitchFamily="34" charset="0"/>
                <a:cs typeface="Arial" panose="020B0604020202020204" pitchFamily="34" charset="0"/>
              </a:rPr>
              <a:t>Thicknet" </a:t>
            </a:r>
            <a:r>
              <a:rPr lang="sr-Cyrl-CS" altLang="sr-Latn-RS" sz="2800">
                <a:latin typeface="Arial" panose="020B0604020202020204" pitchFamily="34" charset="0"/>
                <a:cs typeface="Arial" panose="020B0604020202020204" pitchFamily="34" charset="0"/>
              </a:rPr>
              <a:t>су стандардне мреже, а име су добиле по дебелом Етернет каблу.</a:t>
            </a:r>
          </a:p>
          <a:p>
            <a:pPr algn="just"/>
            <a:r>
              <a:rPr lang="sr-Cyrl-CS" altLang="sr-Latn-RS" sz="2800">
                <a:latin typeface="Arial" panose="020B0604020202020204" pitchFamily="34" charset="0"/>
                <a:cs typeface="Arial" panose="020B0604020202020204" pitchFamily="34" charset="0"/>
              </a:rPr>
              <a:t>Дебели Етернет кабл омогућава већа растојања између појединих рачунара на мрежи, као и већи број рачунара на мрежи, али је много скупљи и много захтевнији при инсталисању мреже него што је случај код </a:t>
            </a:r>
            <a:r>
              <a:rPr lang="sr-Latn-CS" altLang="sr-Latn-RS" sz="2800">
                <a:latin typeface="Arial" panose="020B0604020202020204" pitchFamily="34" charset="0"/>
                <a:cs typeface="Arial" panose="020B0604020202020204" pitchFamily="34" charset="0"/>
              </a:rPr>
              <a:t>Thinnet </a:t>
            </a:r>
            <a:r>
              <a:rPr lang="sr-Cyrl-CS" altLang="sr-Latn-RS" sz="2800">
                <a:latin typeface="Arial" panose="020B0604020202020204" pitchFamily="34" charset="0"/>
                <a:cs typeface="Arial" panose="020B0604020202020204" pitchFamily="34" charset="0"/>
              </a:rPr>
              <a:t>кабла. </a:t>
            </a:r>
            <a:endParaRPr lang="sr-Latn-CS" altLang="sr-Latn-RS" sz="280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357313" y="214313"/>
            <a:ext cx="7415212" cy="1095375"/>
          </a:xfrm>
        </p:spPr>
        <p:txBody>
          <a:bodyPr/>
          <a:lstStyle/>
          <a:p>
            <a:pPr>
              <a:defRPr/>
            </a:pPr>
            <a:r>
              <a:rPr lang="ru-RU" sz="4000" dirty="0"/>
              <a:t>Дебеле-Етернет (</a:t>
            </a:r>
            <a:r>
              <a:rPr lang="en-US" sz="4000" dirty="0"/>
              <a:t>thick</a:t>
            </a:r>
            <a:r>
              <a:rPr lang="ru-RU" sz="4000" dirty="0"/>
              <a:t>-</a:t>
            </a:r>
            <a:r>
              <a:rPr lang="en-US" sz="4000" dirty="0"/>
              <a:t>Ethernet</a:t>
            </a:r>
            <a:r>
              <a:rPr lang="ru-RU" sz="4000" dirty="0"/>
              <a:t>) мреже</a:t>
            </a:r>
            <a:endParaRPr lang="sr-Latn-CS" sz="4000" b="1"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Content Placeholder 1"/>
          <p:cNvSpPr>
            <a:spLocks noGrp="1"/>
          </p:cNvSpPr>
          <p:nvPr>
            <p:ph idx="1"/>
          </p:nvPr>
        </p:nvSpPr>
        <p:spPr>
          <a:xfrm>
            <a:off x="4857750" y="1928813"/>
            <a:ext cx="4071938" cy="4114800"/>
          </a:xfrm>
        </p:spPr>
        <p:txBody>
          <a:bodyPr/>
          <a:lstStyle/>
          <a:p>
            <a:pPr algn="just"/>
            <a:r>
              <a:rPr lang="sr-Cyrl-CS" altLang="sr-Latn-RS" sz="2000">
                <a:latin typeface="Arial" panose="020B0604020202020204" pitchFamily="34" charset="0"/>
                <a:cs typeface="Arial" panose="020B0604020202020204" pitchFamily="34" charset="0"/>
              </a:rPr>
              <a:t>На полеђини мрежне картице је постављена </a:t>
            </a:r>
            <a:r>
              <a:rPr lang="sr-Latn-CS" altLang="sr-Latn-RS" sz="2000">
                <a:latin typeface="Arial" panose="020B0604020202020204" pitchFamily="34" charset="0"/>
                <a:cs typeface="Arial" panose="020B0604020202020204" pitchFamily="34" charset="0"/>
              </a:rPr>
              <a:t>DIX </a:t>
            </a:r>
            <a:r>
              <a:rPr lang="sr-Cyrl-CS" altLang="sr-Latn-RS" sz="2000">
                <a:latin typeface="Arial" panose="020B0604020202020204" pitchFamily="34" charset="0"/>
                <a:cs typeface="Arial" panose="020B0604020202020204" pitchFamily="34" charset="0"/>
              </a:rPr>
              <a:t>утичница у коју се укључује </a:t>
            </a:r>
            <a:r>
              <a:rPr lang="sr-Latn-CS" altLang="sr-Latn-RS" sz="2000">
                <a:latin typeface="Arial" panose="020B0604020202020204" pitchFamily="34" charset="0"/>
                <a:cs typeface="Arial" panose="020B0604020202020204" pitchFamily="34" charset="0"/>
              </a:rPr>
              <a:t>DIX </a:t>
            </a:r>
            <a:r>
              <a:rPr lang="sr-Cyrl-CS" altLang="sr-Latn-RS" sz="2000">
                <a:latin typeface="Arial" panose="020B0604020202020204" pitchFamily="34" charset="0"/>
                <a:cs typeface="Arial" panose="020B0604020202020204" pitchFamily="34" charset="0"/>
              </a:rPr>
              <a:t>утикач.</a:t>
            </a:r>
          </a:p>
          <a:p>
            <a:pPr algn="just"/>
            <a:r>
              <a:rPr lang="sr-Cyrl-CS" altLang="sr-Latn-RS" sz="2000">
                <a:latin typeface="Arial" panose="020B0604020202020204" pitchFamily="34" charset="0"/>
                <a:cs typeface="Arial" panose="020B0604020202020204" pitchFamily="34" charset="0"/>
              </a:rPr>
              <a:t>На другој страни </a:t>
            </a:r>
            <a:r>
              <a:rPr lang="sr-Latn-CS" altLang="sr-Latn-RS" sz="2000">
                <a:latin typeface="Arial" panose="020B0604020202020204" pitchFamily="34" charset="0"/>
                <a:cs typeface="Arial" panose="020B0604020202020204" pitchFamily="34" charset="0"/>
              </a:rPr>
              <a:t>transiver </a:t>
            </a:r>
            <a:r>
              <a:rPr lang="sr-Cyrl-CS" altLang="sr-Latn-RS" sz="2000">
                <a:latin typeface="Arial" panose="020B0604020202020204" pitchFamily="34" charset="0"/>
                <a:cs typeface="Arial" panose="020B0604020202020204" pitchFamily="34" charset="0"/>
              </a:rPr>
              <a:t>кабла је постављена </a:t>
            </a:r>
            <a:r>
              <a:rPr lang="sr-Latn-CS" altLang="sr-Latn-RS" sz="2000">
                <a:latin typeface="Arial" panose="020B0604020202020204" pitchFamily="34" charset="0"/>
                <a:cs typeface="Arial" panose="020B0604020202020204" pitchFamily="34" charset="0"/>
              </a:rPr>
              <a:t>DIX </a:t>
            </a:r>
            <a:r>
              <a:rPr lang="sr-Cyrl-CS" altLang="sr-Latn-RS" sz="2000">
                <a:latin typeface="Arial" panose="020B0604020202020204" pitchFamily="34" charset="0"/>
                <a:cs typeface="Arial" panose="020B0604020202020204" pitchFamily="34" charset="0"/>
              </a:rPr>
              <a:t>утичница која се повезује са </a:t>
            </a:r>
            <a:r>
              <a:rPr lang="sr-Latn-CS" altLang="sr-Latn-RS" sz="2000">
                <a:latin typeface="Arial" panose="020B0604020202020204" pitchFamily="34" charset="0"/>
                <a:cs typeface="Arial" panose="020B0604020202020204" pitchFamily="34" charset="0"/>
              </a:rPr>
              <a:t>DIX </a:t>
            </a:r>
            <a:r>
              <a:rPr lang="sr-Cyrl-CS" altLang="sr-Latn-RS" sz="2000">
                <a:latin typeface="Arial" panose="020B0604020202020204" pitchFamily="34" charset="0"/>
                <a:cs typeface="Arial" panose="020B0604020202020204" pitchFamily="34" charset="0"/>
              </a:rPr>
              <a:t>утикачем </a:t>
            </a:r>
            <a:r>
              <a:rPr lang="sr-Latn-CS" altLang="sr-Latn-RS" sz="2000">
                <a:latin typeface="Arial" panose="020B0604020202020204" pitchFamily="34" charset="0"/>
                <a:cs typeface="Arial" panose="020B0604020202020204" pitchFamily="34" charset="0"/>
              </a:rPr>
              <a:t>transivera.</a:t>
            </a:r>
            <a:endParaRPr lang="sr-Cyrl-CS" altLang="sr-Latn-RS" sz="2000">
              <a:latin typeface="Arial" panose="020B0604020202020204" pitchFamily="34" charset="0"/>
              <a:cs typeface="Arial" panose="020B0604020202020204" pitchFamily="34" charset="0"/>
            </a:endParaRPr>
          </a:p>
          <a:p>
            <a:pPr algn="just"/>
            <a:r>
              <a:rPr lang="sr-Cyrl-CS" altLang="sr-Latn-RS" sz="2000">
                <a:latin typeface="Arial" panose="020B0604020202020204" pitchFamily="34" charset="0"/>
                <a:cs typeface="Arial" panose="020B0604020202020204" pitchFamily="34" charset="0"/>
              </a:rPr>
              <a:t>Максимална дужина </a:t>
            </a:r>
            <a:r>
              <a:rPr lang="sr-Latn-CS" altLang="sr-Latn-RS" sz="2000">
                <a:latin typeface="Arial" panose="020B0604020202020204" pitchFamily="34" charset="0"/>
                <a:cs typeface="Arial" panose="020B0604020202020204" pitchFamily="34" charset="0"/>
              </a:rPr>
              <a:t>transiver </a:t>
            </a:r>
            <a:r>
              <a:rPr lang="sr-Cyrl-CS" altLang="sr-Latn-RS" sz="2000">
                <a:latin typeface="Arial" panose="020B0604020202020204" pitchFamily="34" charset="0"/>
                <a:cs typeface="Arial" panose="020B0604020202020204" pitchFamily="34" charset="0"/>
              </a:rPr>
              <a:t>кабла је 50</a:t>
            </a:r>
            <a:r>
              <a:rPr lang="sr-Latn-CS" altLang="sr-Latn-RS" sz="2000">
                <a:latin typeface="Arial" panose="020B0604020202020204" pitchFamily="34" charset="0"/>
                <a:cs typeface="Arial" panose="020B0604020202020204" pitchFamily="34" charset="0"/>
              </a:rPr>
              <a:t>m. </a:t>
            </a:r>
            <a:endParaRPr lang="sr-Cyrl-CS" altLang="sr-Latn-RS" sz="2000">
              <a:latin typeface="Arial" panose="020B0604020202020204" pitchFamily="34" charset="0"/>
              <a:cs typeface="Arial" panose="020B0604020202020204" pitchFamily="34" charset="0"/>
            </a:endParaRPr>
          </a:p>
          <a:p>
            <a:pPr algn="just"/>
            <a:r>
              <a:rPr lang="sr-Latn-CS" altLang="sr-Latn-RS" sz="2000">
                <a:latin typeface="Arial" panose="020B0604020202020204" pitchFamily="34" charset="0"/>
                <a:cs typeface="Arial" panose="020B0604020202020204" pitchFamily="34" charset="0"/>
              </a:rPr>
              <a:t>Transiver </a:t>
            </a:r>
            <a:r>
              <a:rPr lang="sr-Cyrl-CS" altLang="sr-Latn-RS" sz="2000">
                <a:latin typeface="Arial" panose="020B0604020202020204" pitchFamily="34" charset="0"/>
                <a:cs typeface="Arial" panose="020B0604020202020204" pitchFamily="34" charset="0"/>
              </a:rPr>
              <a:t>повезује рачунар са </a:t>
            </a:r>
            <a:r>
              <a:rPr lang="sr-Latn-CS" altLang="sr-Latn-RS" sz="2000">
                <a:latin typeface="Arial" panose="020B0604020202020204" pitchFamily="34" charset="0"/>
                <a:cs typeface="Arial" panose="020B0604020202020204" pitchFamily="34" charset="0"/>
              </a:rPr>
              <a:t>Thicket </a:t>
            </a:r>
            <a:r>
              <a:rPr lang="sr-Cyrl-CS" altLang="sr-Latn-RS" sz="2000">
                <a:latin typeface="Arial" panose="020B0604020202020204" pitchFamily="34" charset="0"/>
                <a:cs typeface="Arial" panose="020B0604020202020204" pitchFamily="34" charset="0"/>
              </a:rPr>
              <a:t>мрежом.</a:t>
            </a:r>
            <a:endParaRPr lang="sr-Latn-CS" altLang="sr-Latn-RS" sz="200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357313" y="214313"/>
            <a:ext cx="7415212" cy="1095375"/>
          </a:xfrm>
        </p:spPr>
        <p:txBody>
          <a:bodyPr/>
          <a:lstStyle/>
          <a:p>
            <a:pPr>
              <a:defRPr/>
            </a:pPr>
            <a:r>
              <a:rPr lang="ru-RU" sz="4000" dirty="0"/>
              <a:t>Дебеле-Етернет (</a:t>
            </a:r>
            <a:r>
              <a:rPr lang="en-US" sz="4000" dirty="0"/>
              <a:t>thick</a:t>
            </a:r>
            <a:r>
              <a:rPr lang="ru-RU" sz="4000" dirty="0"/>
              <a:t>-</a:t>
            </a:r>
            <a:r>
              <a:rPr lang="en-US" sz="4000" dirty="0"/>
              <a:t>Ethernet</a:t>
            </a:r>
            <a:r>
              <a:rPr lang="ru-RU" sz="4000" dirty="0"/>
              <a:t>) мреже</a:t>
            </a:r>
            <a:endParaRPr lang="sr-Latn-CS" sz="4000" b="1" dirty="0"/>
          </a:p>
        </p:txBody>
      </p:sp>
      <p:pic>
        <p:nvPicPr>
          <p:cNvPr id="129028" name="Picture 3" descr="MREZ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85938"/>
            <a:ext cx="485775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Content Placeholder 1"/>
          <p:cNvSpPr>
            <a:spLocks noGrp="1"/>
          </p:cNvSpPr>
          <p:nvPr>
            <p:ph idx="1"/>
          </p:nvPr>
        </p:nvSpPr>
        <p:spPr>
          <a:xfrm>
            <a:off x="4857750" y="2571750"/>
            <a:ext cx="4071938" cy="3471863"/>
          </a:xfrm>
        </p:spPr>
        <p:txBody>
          <a:bodyPr/>
          <a:lstStyle/>
          <a:p>
            <a:pPr algn="just"/>
            <a:r>
              <a:rPr lang="ru-RU" altLang="sr-Latn-RS" sz="2000">
                <a:latin typeface="Arial" panose="020B0604020202020204" pitchFamily="34" charset="0"/>
                <a:cs typeface="Arial" panose="020B0604020202020204" pitchFamily="34" charset="0"/>
              </a:rPr>
              <a:t>Дебели Етернет кабл се такође назива стандардни или једноставно дебели кабл. </a:t>
            </a:r>
          </a:p>
          <a:p>
            <a:pPr algn="just"/>
            <a:r>
              <a:rPr lang="ru-RU" altLang="sr-Latn-RS" sz="2000">
                <a:latin typeface="Arial" panose="020B0604020202020204" pitchFamily="34" charset="0"/>
                <a:cs typeface="Arial" panose="020B0604020202020204" pitchFamily="34" charset="0"/>
              </a:rPr>
              <a:t>То је коаксијални кабл са максималном дужином сегмента од 500m.</a:t>
            </a:r>
          </a:p>
          <a:p>
            <a:pPr algn="just"/>
            <a:r>
              <a:rPr lang="ru-RU" altLang="sr-Latn-RS" sz="2000">
                <a:latin typeface="Arial" panose="020B0604020202020204" pitchFamily="34" charset="0"/>
                <a:cs typeface="Arial" panose="020B0604020202020204" pitchFamily="34" charset="0"/>
              </a:rPr>
              <a:t>Максимални број transivera је 100.</a:t>
            </a:r>
            <a:endParaRPr lang="sr-Latn-CS" altLang="sr-Latn-RS" sz="200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357313" y="214313"/>
            <a:ext cx="7415212" cy="1095375"/>
          </a:xfrm>
        </p:spPr>
        <p:txBody>
          <a:bodyPr/>
          <a:lstStyle/>
          <a:p>
            <a:pPr>
              <a:defRPr/>
            </a:pPr>
            <a:r>
              <a:rPr lang="ru-RU" sz="4000" dirty="0"/>
              <a:t>Дебеле-Етернет (</a:t>
            </a:r>
            <a:r>
              <a:rPr lang="en-US" sz="4000" dirty="0"/>
              <a:t>thick</a:t>
            </a:r>
            <a:r>
              <a:rPr lang="ru-RU" sz="4000" dirty="0"/>
              <a:t>-</a:t>
            </a:r>
            <a:r>
              <a:rPr lang="en-US" sz="4000" dirty="0"/>
              <a:t>Ethernet</a:t>
            </a:r>
            <a:r>
              <a:rPr lang="ru-RU" sz="4000" dirty="0"/>
              <a:t>) мреже</a:t>
            </a:r>
            <a:endParaRPr lang="sr-Latn-CS" sz="4000" b="1" dirty="0"/>
          </a:p>
        </p:txBody>
      </p:sp>
      <p:pic>
        <p:nvPicPr>
          <p:cNvPr id="130052" name="Picture 3" descr="MREZ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85938"/>
            <a:ext cx="485775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Content Placeholder 5" descr="MREZA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285875" y="1357313"/>
            <a:ext cx="7572375" cy="5072062"/>
          </a:xfrm>
        </p:spPr>
      </p:pic>
      <p:sp>
        <p:nvSpPr>
          <p:cNvPr id="3" name="Title 2"/>
          <p:cNvSpPr>
            <a:spLocks noGrp="1"/>
          </p:cNvSpPr>
          <p:nvPr>
            <p:ph type="title"/>
          </p:nvPr>
        </p:nvSpPr>
        <p:spPr>
          <a:xfrm>
            <a:off x="1357313" y="214313"/>
            <a:ext cx="7415212" cy="1095375"/>
          </a:xfrm>
        </p:spPr>
        <p:txBody>
          <a:bodyPr/>
          <a:lstStyle/>
          <a:p>
            <a:pPr>
              <a:defRPr/>
            </a:pPr>
            <a:r>
              <a:rPr lang="ru-RU" sz="4000" dirty="0"/>
              <a:t>Дебеле-Етернет (</a:t>
            </a:r>
            <a:r>
              <a:rPr lang="en-US" sz="4000" dirty="0"/>
              <a:t>thick</a:t>
            </a:r>
            <a:r>
              <a:rPr lang="ru-RU" sz="4000" dirty="0"/>
              <a:t>-</a:t>
            </a:r>
            <a:r>
              <a:rPr lang="en-US" sz="4000" dirty="0"/>
              <a:t>Ethernet</a:t>
            </a:r>
            <a:r>
              <a:rPr lang="ru-RU" sz="4000" dirty="0"/>
              <a:t>) мреже</a:t>
            </a:r>
            <a:endParaRPr lang="sr-Latn-CS" sz="4000" b="1"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3"/>
          <p:cNvSpPr>
            <a:spLocks noGrp="1"/>
          </p:cNvSpPr>
          <p:nvPr>
            <p:ph idx="1"/>
          </p:nvPr>
        </p:nvSpPr>
        <p:spPr>
          <a:xfrm>
            <a:off x="642938" y="1500188"/>
            <a:ext cx="8029575" cy="947737"/>
          </a:xfrm>
        </p:spPr>
        <p:txBody>
          <a:bodyPr/>
          <a:lstStyle/>
          <a:p>
            <a:pPr marL="0" indent="0">
              <a:buFont typeface="Monotype Sorts" pitchFamily="2" charset="2"/>
              <a:buNone/>
            </a:pPr>
            <a:r>
              <a:rPr lang="sr-Latn-CS" altLang="sr-Latn-RS" sz="2800">
                <a:latin typeface="Arial" panose="020B0604020202020204" pitchFamily="34" charset="0"/>
                <a:cs typeface="Arial" panose="020B0604020202020204" pitchFamily="34" charset="0"/>
              </a:rPr>
              <a:t>Twisted-Pair Ethernet </a:t>
            </a:r>
            <a:r>
              <a:rPr lang="sr-Cyrl-CS" altLang="sr-Latn-RS" sz="2800">
                <a:latin typeface="Arial" panose="020B0604020202020204" pitchFamily="34" charset="0"/>
                <a:cs typeface="Arial" panose="020B0604020202020204" pitchFamily="34" charset="0"/>
              </a:rPr>
              <a:t>мреже</a:t>
            </a:r>
            <a:r>
              <a:rPr lang="en-US" altLang="sr-Latn-RS" sz="2800">
                <a:latin typeface="Arial" panose="020B0604020202020204" pitchFamily="34" charset="0"/>
                <a:cs typeface="Arial" panose="020B0604020202020204" pitchFamily="34" charset="0"/>
              </a:rPr>
              <a:t> </a:t>
            </a:r>
            <a:r>
              <a:rPr lang="sr-Cyrl-CS" altLang="sr-Latn-RS" sz="2800">
                <a:latin typeface="Arial" panose="020B0604020202020204" pitchFamily="34" charset="0"/>
                <a:cs typeface="Arial" panose="020B0604020202020204" pitchFamily="34" charset="0"/>
              </a:rPr>
              <a:t>користе каблове од увијених бакарних жица. </a:t>
            </a:r>
            <a:endParaRPr lang="sr-Latn-CS" altLang="sr-Latn-RS" sz="280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357313" y="214313"/>
            <a:ext cx="7415212" cy="1095375"/>
          </a:xfrm>
        </p:spPr>
        <p:txBody>
          <a:bodyPr/>
          <a:lstStyle/>
          <a:p>
            <a:pPr>
              <a:defRPr/>
            </a:pPr>
            <a:r>
              <a:rPr lang="sr-Latn-CS" sz="4000" dirty="0"/>
              <a:t>Twisted-Pair Ethernet </a:t>
            </a:r>
            <a:r>
              <a:rPr lang="ru-RU" sz="4000" dirty="0"/>
              <a:t>мреже</a:t>
            </a:r>
            <a:endParaRPr lang="sr-Latn-CS" sz="4000" b="1" dirty="0"/>
          </a:p>
        </p:txBody>
      </p:sp>
      <p:sp>
        <p:nvSpPr>
          <p:cNvPr id="26629"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aphicFrame>
        <p:nvGraphicFramePr>
          <p:cNvPr id="26626" name="Object 4"/>
          <p:cNvGraphicFramePr>
            <a:graphicFrameLocks noChangeAspect="1"/>
          </p:cNvGraphicFramePr>
          <p:nvPr/>
        </p:nvGraphicFramePr>
        <p:xfrm>
          <a:off x="0" y="2571750"/>
          <a:ext cx="5929313" cy="3714750"/>
        </p:xfrm>
        <a:graphic>
          <a:graphicData uri="http://schemas.openxmlformats.org/presentationml/2006/ole">
            <mc:AlternateContent xmlns:mc="http://schemas.openxmlformats.org/markup-compatibility/2006">
              <mc:Choice xmlns:v="urn:schemas-microsoft-com:vml" Requires="v">
                <p:oleObj spid="_x0000_s26821" name="Picture" r:id="rId3" imgW="4332544" imgH="4398708" progId="Word.Picture.8">
                  <p:embed/>
                </p:oleObj>
              </mc:Choice>
              <mc:Fallback>
                <p:oleObj name="Picture" r:id="rId3" imgW="4332544" imgH="4398708"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71750"/>
                        <a:ext cx="5929313" cy="3714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26631" name="TextBox 6"/>
          <p:cNvSpPr txBox="1">
            <a:spLocks noChangeArrowheads="1"/>
          </p:cNvSpPr>
          <p:nvPr/>
        </p:nvSpPr>
        <p:spPr bwMode="auto">
          <a:xfrm>
            <a:off x="5857875" y="2333625"/>
            <a:ext cx="30718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Latn-CS" altLang="sr-Latn-RS" b="1"/>
              <a:t>UTP</a:t>
            </a:r>
            <a:r>
              <a:rPr lang="sr-Latn-CS" altLang="sr-Latn-RS"/>
              <a:t> – </a:t>
            </a:r>
            <a:r>
              <a:rPr lang="sr-Cyrl-CS" altLang="sr-Latn-RS"/>
              <a:t>неширмован (енг. </a:t>
            </a:r>
            <a:r>
              <a:rPr lang="sr-Latn-CS" altLang="sr-Latn-RS"/>
              <a:t>unshilded twisted-pair) </a:t>
            </a:r>
            <a:r>
              <a:rPr lang="sr-Cyrl-CS" altLang="sr-Latn-RS"/>
              <a:t>или </a:t>
            </a:r>
          </a:p>
          <a:p>
            <a:r>
              <a:rPr lang="sr-Latn-CS" altLang="sr-Latn-RS" b="1"/>
              <a:t>STP</a:t>
            </a:r>
            <a:r>
              <a:rPr lang="sr-Latn-CS" altLang="sr-Latn-RS"/>
              <a:t> – </a:t>
            </a:r>
            <a:r>
              <a:rPr lang="sr-Cyrl-CS" altLang="sr-Latn-RS"/>
              <a:t>ширмован (енг. </a:t>
            </a:r>
            <a:r>
              <a:rPr lang="sr-Latn-CS" altLang="sr-Latn-RS"/>
              <a:t>shielded twisted-pair). </a:t>
            </a:r>
            <a:endParaRPr lang="sr-Cyrl-CS" altLang="sr-Latn-RS"/>
          </a:p>
          <a:p>
            <a:pPr algn="just"/>
            <a:r>
              <a:rPr lang="sr-Cyrl-CS" altLang="sr-Latn-RS" i="0">
                <a:latin typeface="Calibri" panose="020F0502020204030204" pitchFamily="34" charset="0"/>
                <a:cs typeface="Arial" panose="020B0604020202020204" pitchFamily="34" charset="0"/>
              </a:rPr>
              <a:t>Ширм се користи када постоји опасност од електромагнетне интерференце или, једноставније, шума. Максимална дужина кабла је 100</a:t>
            </a:r>
            <a:r>
              <a:rPr lang="sr-Latn-CS" altLang="sr-Latn-RS" i="0">
                <a:latin typeface="Calibri" panose="020F0502020204030204" pitchFamily="34" charset="0"/>
                <a:cs typeface="Arial" panose="020B0604020202020204" pitchFamily="34" charset="0"/>
              </a:rPr>
              <a:t>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a:xfrm>
            <a:off x="685800" y="1785938"/>
            <a:ext cx="8243888" cy="4310062"/>
          </a:xfrm>
        </p:spPr>
        <p:txBody>
          <a:bodyPr/>
          <a:lstStyle/>
          <a:p>
            <a:pPr algn="just"/>
            <a:r>
              <a:rPr lang="ru-RU" altLang="sr-Latn-RS" sz="2800">
                <a:latin typeface="Arial" panose="020B0604020202020204" pitchFamily="34" charset="0"/>
                <a:cs typeface="Arial" panose="020B0604020202020204" pitchFamily="34" charset="0"/>
              </a:rPr>
              <a:t>За умрежавање више рачунара потребни су посебан хардвер и софтвер, али и познавање начина умрежавања. Осим помоћу каблова и телефонских линија, повезивање рачунара може се остварити различитим технологијама и  бежично.</a:t>
            </a:r>
          </a:p>
          <a:p>
            <a:pPr algn="just"/>
            <a:r>
              <a:rPr lang="ru-RU" altLang="sr-Latn-RS" sz="2800">
                <a:latin typeface="Arial" panose="020B0604020202020204" pitchFamily="34" charset="0"/>
                <a:cs typeface="Arial" panose="020B0604020202020204" pitchFamily="34" charset="0"/>
              </a:rPr>
              <a:t>У рачунарској мрежи осим рачунара и каблова могу да буду и разводници (хабови), скретнице (свичеви), усмеривачи (рутери) и/или друге компоненте.</a:t>
            </a:r>
          </a:p>
        </p:txBody>
      </p:sp>
      <p:sp>
        <p:nvSpPr>
          <p:cNvPr id="3" name="Title 2"/>
          <p:cNvSpPr>
            <a:spLocks noGrp="1"/>
          </p:cNvSpPr>
          <p:nvPr>
            <p:ph type="title"/>
          </p:nvPr>
        </p:nvSpPr>
        <p:spPr/>
        <p:txBody>
          <a:bodyPr/>
          <a:lstStyle/>
          <a:p>
            <a:pPr>
              <a:defRPr/>
            </a:pPr>
            <a:r>
              <a:rPr lang="sr-Cyrl-CS" sz="4000" b="1" dirty="0"/>
              <a:t>Уводна разматрања</a:t>
            </a:r>
            <a:endParaRPr lang="sr-Latn-CS" sz="4000" b="1"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3"/>
          <p:cNvSpPr>
            <a:spLocks noGrp="1"/>
          </p:cNvSpPr>
          <p:nvPr>
            <p:ph idx="1"/>
          </p:nvPr>
        </p:nvSpPr>
        <p:spPr>
          <a:xfrm>
            <a:off x="5429250" y="2000250"/>
            <a:ext cx="3714750" cy="3571875"/>
          </a:xfrm>
        </p:spPr>
        <p:txBody>
          <a:bodyPr/>
          <a:lstStyle/>
          <a:p>
            <a:pPr marL="0" indent="0" algn="just">
              <a:buFont typeface="Monotype Sorts" pitchFamily="2" charset="2"/>
              <a:buNone/>
            </a:pPr>
            <a:r>
              <a:rPr lang="sr-Cyrl-CS" altLang="sr-Latn-RS" sz="2400">
                <a:latin typeface="Arial" panose="020B0604020202020204" pitchFamily="34" charset="0"/>
                <a:cs typeface="Arial" panose="020B0604020202020204" pitchFamily="34" charset="0"/>
              </a:rPr>
              <a:t>Рачунари на </a:t>
            </a:r>
            <a:r>
              <a:rPr lang="sr-Latn-CS" altLang="sr-Latn-RS" sz="2400">
                <a:latin typeface="Arial" panose="020B0604020202020204" pitchFamily="34" charset="0"/>
                <a:cs typeface="Arial" panose="020B0604020202020204" pitchFamily="34" charset="0"/>
              </a:rPr>
              <a:t>twisted-pair </a:t>
            </a:r>
            <a:r>
              <a:rPr lang="sr-Cyrl-CS" altLang="sr-Latn-RS" sz="2400">
                <a:latin typeface="Arial" panose="020B0604020202020204" pitchFamily="34" charset="0"/>
                <a:cs typeface="Arial" panose="020B0604020202020204" pitchFamily="34" charset="0"/>
              </a:rPr>
              <a:t>систему се међусобно повезују преко концентратора, </a:t>
            </a:r>
            <a:r>
              <a:rPr lang="sr-Latn-CS" altLang="sr-Latn-RS" sz="2400">
                <a:latin typeface="Arial" panose="020B0604020202020204" pitchFamily="34" charset="0"/>
                <a:cs typeface="Arial" panose="020B0604020202020204" pitchFamily="34" charset="0"/>
              </a:rPr>
              <a:t>hub-a </a:t>
            </a:r>
            <a:r>
              <a:rPr lang="sr-Cyrl-CS" altLang="sr-Latn-RS" sz="2400">
                <a:latin typeface="Arial" panose="020B0604020202020204" pitchFamily="34" charset="0"/>
                <a:cs typeface="Arial" panose="020B0604020202020204" pitchFamily="34" charset="0"/>
              </a:rPr>
              <a:t>или </a:t>
            </a:r>
            <a:r>
              <a:rPr lang="sr-Latn-CS" altLang="sr-Latn-RS" sz="2400">
                <a:latin typeface="Arial" panose="020B0604020202020204" pitchFamily="34" charset="0"/>
                <a:cs typeface="Arial" panose="020B0604020202020204" pitchFamily="34" charset="0"/>
              </a:rPr>
              <a:t>switch-</a:t>
            </a:r>
            <a:r>
              <a:rPr lang="sr-Cyrl-CS" altLang="sr-Latn-RS" sz="2400">
                <a:latin typeface="Arial" panose="020B0604020202020204" pitchFamily="34" charset="0"/>
                <a:cs typeface="Arial" panose="020B0604020202020204" pitchFamily="34" charset="0"/>
              </a:rPr>
              <a:t>а. Каблови сваког рачунара се укључују у одговарајућу утичницу </a:t>
            </a:r>
            <a:r>
              <a:rPr lang="sr-Latn-CS" altLang="sr-Latn-RS" sz="2400">
                <a:latin typeface="Arial" panose="020B0604020202020204" pitchFamily="34" charset="0"/>
                <a:cs typeface="Arial" panose="020B0604020202020204" pitchFamily="34" charset="0"/>
              </a:rPr>
              <a:t>hub-a </a:t>
            </a:r>
            <a:r>
              <a:rPr lang="sr-Cyrl-CS" altLang="sr-Latn-RS" sz="2400">
                <a:latin typeface="Arial" panose="020B0604020202020204" pitchFamily="34" charset="0"/>
                <a:cs typeface="Arial" panose="020B0604020202020204" pitchFamily="34" charset="0"/>
              </a:rPr>
              <a:t>одн. </a:t>
            </a:r>
            <a:r>
              <a:rPr lang="sr-Latn-CS" altLang="sr-Latn-RS" sz="2400">
                <a:latin typeface="Arial" panose="020B0604020202020204" pitchFamily="34" charset="0"/>
                <a:cs typeface="Arial" panose="020B0604020202020204" pitchFamily="34" charset="0"/>
              </a:rPr>
              <a:t>switch-</a:t>
            </a:r>
            <a:r>
              <a:rPr lang="sr-Cyrl-CS" altLang="sr-Latn-RS" sz="2400">
                <a:latin typeface="Arial" panose="020B0604020202020204" pitchFamily="34" charset="0"/>
                <a:cs typeface="Arial" panose="020B0604020202020204" pitchFamily="34" charset="0"/>
              </a:rPr>
              <a:t>а</a:t>
            </a:r>
            <a:r>
              <a:rPr lang="sr-Cyrl-CS" altLang="sr-Latn-RS" sz="2800">
                <a:latin typeface="Arial" panose="020B0604020202020204" pitchFamily="34" charset="0"/>
                <a:cs typeface="Arial" panose="020B0604020202020204" pitchFamily="34" charset="0"/>
              </a:rPr>
              <a:t>. </a:t>
            </a:r>
            <a:endParaRPr lang="sr-Latn-CS" altLang="sr-Latn-RS" sz="280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357313" y="214313"/>
            <a:ext cx="7415212" cy="1095375"/>
          </a:xfrm>
        </p:spPr>
        <p:txBody>
          <a:bodyPr/>
          <a:lstStyle/>
          <a:p>
            <a:pPr>
              <a:defRPr/>
            </a:pPr>
            <a:r>
              <a:rPr lang="sr-Latn-CS" sz="4000" dirty="0"/>
              <a:t>Twisted-Pair Ethernet </a:t>
            </a:r>
            <a:r>
              <a:rPr lang="ru-RU" sz="4000" dirty="0"/>
              <a:t>мреже</a:t>
            </a:r>
            <a:endParaRPr lang="sr-Latn-CS" sz="4000" b="1" dirty="0"/>
          </a:p>
        </p:txBody>
      </p:sp>
      <p:sp>
        <p:nvSpPr>
          <p:cNvPr id="27653"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27654"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aphicFrame>
        <p:nvGraphicFramePr>
          <p:cNvPr id="27650" name="Object 4"/>
          <p:cNvGraphicFramePr>
            <a:graphicFrameLocks noChangeAspect="1"/>
          </p:cNvGraphicFramePr>
          <p:nvPr/>
        </p:nvGraphicFramePr>
        <p:xfrm>
          <a:off x="0" y="2071688"/>
          <a:ext cx="5386388" cy="3143250"/>
        </p:xfrm>
        <a:graphic>
          <a:graphicData uri="http://schemas.openxmlformats.org/presentationml/2006/ole">
            <mc:AlternateContent xmlns:mc="http://schemas.openxmlformats.org/markup-compatibility/2006">
              <mc:Choice xmlns:v="urn:schemas-microsoft-com:vml" Requires="v">
                <p:oleObj spid="_x0000_s27844" name="Picture" r:id="rId3" imgW="5400000" imgH="3152160" progId="Word.Picture.8">
                  <p:embed/>
                </p:oleObj>
              </mc:Choice>
              <mc:Fallback>
                <p:oleObj name="Picture" r:id="rId3" imgW="5400000" imgH="315216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71688"/>
                        <a:ext cx="5386388" cy="314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Content Placeholder 3"/>
          <p:cNvSpPr>
            <a:spLocks noGrp="1"/>
          </p:cNvSpPr>
          <p:nvPr>
            <p:ph idx="1"/>
          </p:nvPr>
        </p:nvSpPr>
        <p:spPr>
          <a:xfrm>
            <a:off x="428625" y="1643063"/>
            <a:ext cx="8501063" cy="3286125"/>
          </a:xfrm>
        </p:spPr>
        <p:txBody>
          <a:bodyPr/>
          <a:lstStyle/>
          <a:p>
            <a:pPr marL="0" indent="0" algn="just">
              <a:buFont typeface="Monotype Sorts" pitchFamily="2" charset="2"/>
              <a:buNone/>
            </a:pPr>
            <a:r>
              <a:rPr lang="ru-RU" altLang="sr-Latn-RS" sz="2800">
                <a:latin typeface="Arial" panose="020B0604020202020204" pitchFamily="34" charset="0"/>
                <a:cs typeface="Arial" panose="020B0604020202020204" pitchFamily="34" charset="0"/>
              </a:rPr>
              <a:t>Топологија у којој су рачунари повезани проводницима један </a:t>
            </a:r>
            <a:r>
              <a:rPr lang="sr-Cyrl-CS" altLang="sr-Latn-RS" sz="2800">
                <a:latin typeface="Arial" panose="020B0604020202020204" pitchFamily="34" charset="0"/>
                <a:cs typeface="Arial" panose="020B0604020202020204" pitchFamily="34" charset="0"/>
              </a:rPr>
              <a:t>с</a:t>
            </a:r>
            <a:r>
              <a:rPr lang="ru-RU" altLang="sr-Latn-RS" sz="2800">
                <a:latin typeface="Arial" panose="020B0604020202020204" pitchFamily="34" charset="0"/>
                <a:cs typeface="Arial" panose="020B0604020202020204" pitchFamily="34" charset="0"/>
              </a:rPr>
              <a:t>а другим, и чине физички круг назива се топологија прстена. Информације путују проводницима у једном смеру. Рачунари на мрежи реемитују пакете, односно примају пакете, а затим их шаљу следећем рачунару у мрежи.</a:t>
            </a:r>
            <a:endParaRPr lang="en-US" altLang="sr-Latn-RS" sz="280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357313" y="214313"/>
            <a:ext cx="7415212" cy="1095375"/>
          </a:xfrm>
        </p:spPr>
        <p:txBody>
          <a:bodyPr/>
          <a:lstStyle/>
          <a:p>
            <a:pPr>
              <a:defRPr/>
            </a:pPr>
            <a:r>
              <a:rPr lang="sr-Latn-CS" sz="4000" dirty="0"/>
              <a:t>T</a:t>
            </a:r>
            <a:r>
              <a:rPr lang="sr-Cyrl-CS" sz="4000" dirty="0"/>
              <a:t>опологија прстена </a:t>
            </a:r>
            <a:r>
              <a:rPr lang="en-US" sz="4000" dirty="0"/>
              <a:t>(Ring)</a:t>
            </a:r>
            <a:endParaRPr lang="sr-Latn-CS" sz="4000" b="1" dirty="0"/>
          </a:p>
        </p:txBody>
      </p:sp>
      <p:sp>
        <p:nvSpPr>
          <p:cNvPr id="132100"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32101"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pic>
        <p:nvPicPr>
          <p:cNvPr id="132102" name="Picture 6" descr="ring top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688" y="4429125"/>
            <a:ext cx="2357437"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Content Placeholder 3"/>
          <p:cNvSpPr>
            <a:spLocks noGrp="1"/>
          </p:cNvSpPr>
          <p:nvPr>
            <p:ph idx="1"/>
          </p:nvPr>
        </p:nvSpPr>
        <p:spPr>
          <a:xfrm>
            <a:off x="428625" y="1928813"/>
            <a:ext cx="8501063" cy="4092475"/>
          </a:xfrm>
        </p:spPr>
        <p:txBody>
          <a:bodyPr/>
          <a:lstStyle/>
          <a:p>
            <a:pPr marL="0" indent="0" algn="just">
              <a:buFont typeface="Monotype Sorts" pitchFamily="2" charset="2"/>
              <a:buNone/>
            </a:pPr>
            <a:r>
              <a:rPr lang="ru-RU" altLang="sr-Latn-RS" sz="2400" dirty="0">
                <a:latin typeface="Arial" panose="020B0604020202020204" pitchFamily="34" charset="0"/>
                <a:cs typeface="Arial" panose="020B0604020202020204" pitchFamily="34" charset="0"/>
              </a:rPr>
              <a:t>Ова топологија се сматра активном зато што рачунари у мрежи шаљу „жетон“ (токен) дуж прстена. </a:t>
            </a:r>
            <a:r>
              <a:rPr lang="sr-Cyrl-RS" altLang="sr-Latn-RS" sz="2400" dirty="0">
                <a:latin typeface="Arial" panose="020B0604020202020204" pitchFamily="34" charset="0"/>
                <a:cs typeface="Arial" panose="020B0604020202020204" pitchFamily="34" charset="0"/>
              </a:rPr>
              <a:t>Мрежа може да буде једносмерна (у смеру казаљке на сату, или у обрнутом смеру) и двосмерна (у оба смера по потреби).</a:t>
            </a:r>
            <a:endParaRPr lang="sr-Latn-CS" altLang="sr-Latn-RS" sz="2400" dirty="0">
              <a:latin typeface="Arial" panose="020B0604020202020204" pitchFamily="34" charset="0"/>
              <a:cs typeface="Arial" panose="020B0604020202020204" pitchFamily="34" charset="0"/>
            </a:endParaRPr>
          </a:p>
          <a:p>
            <a:pPr marL="0" indent="0" algn="just">
              <a:buFont typeface="Monotype Sorts" pitchFamily="2" charset="2"/>
              <a:buNone/>
            </a:pPr>
            <a:endParaRPr lang="en-US" altLang="sr-Latn-RS" sz="2400" dirty="0">
              <a:latin typeface="Arial" panose="020B0604020202020204" pitchFamily="34" charset="0"/>
              <a:cs typeface="Arial" panose="020B0604020202020204" pitchFamily="34" charset="0"/>
            </a:endParaRPr>
          </a:p>
          <a:p>
            <a:pPr marL="0" indent="0" algn="just">
              <a:buFont typeface="Monotype Sorts" pitchFamily="2" charset="2"/>
              <a:buNone/>
            </a:pPr>
            <a:r>
              <a:rPr lang="ru-RU" altLang="sr-Latn-RS" sz="2400" dirty="0">
                <a:latin typeface="Arial" panose="020B0604020202020204" pitchFamily="34" charset="0"/>
                <a:cs typeface="Arial" panose="020B0604020202020204" pitchFamily="34" charset="0"/>
              </a:rPr>
              <a:t>На овај начин ради </a:t>
            </a:r>
            <a:r>
              <a:rPr lang="sr-Latn-CS" altLang="sr-Latn-RS" sz="2400" dirty="0">
                <a:latin typeface="Arial" panose="020B0604020202020204" pitchFamily="34" charset="0"/>
                <a:cs typeface="Arial" panose="020B0604020202020204" pitchFamily="34" charset="0"/>
              </a:rPr>
              <a:t>IBM-</a:t>
            </a:r>
            <a:r>
              <a:rPr lang="ru-RU" altLang="sr-Latn-RS" sz="2400" dirty="0">
                <a:latin typeface="Arial" panose="020B0604020202020204" pitchFamily="34" charset="0"/>
                <a:cs typeface="Arial" panose="020B0604020202020204" pitchFamily="34" charset="0"/>
              </a:rPr>
              <a:t>ова мрежна архитектура Токен </a:t>
            </a:r>
            <a:r>
              <a:rPr lang="sr-Cyrl-CS" altLang="sr-Latn-RS" sz="2400" dirty="0">
                <a:latin typeface="Arial" panose="020B0604020202020204" pitchFamily="34" charset="0"/>
                <a:cs typeface="Arial" panose="020B0604020202020204" pitchFamily="34" charset="0"/>
              </a:rPr>
              <a:t>р</a:t>
            </a:r>
            <a:r>
              <a:rPr lang="ru-RU" altLang="sr-Latn-RS" sz="2400" dirty="0">
                <a:latin typeface="Arial" panose="020B0604020202020204" pitchFamily="34" charset="0"/>
                <a:cs typeface="Arial" panose="020B0604020202020204" pitchFamily="34" charset="0"/>
              </a:rPr>
              <a:t>инг. Првобитно је, 1984. године, токен ринг био пројектован за брзине од 4</a:t>
            </a:r>
            <a:r>
              <a:rPr lang="sr-Latn-CS" altLang="sr-Latn-RS" sz="2400" dirty="0" err="1">
                <a:latin typeface="Arial" panose="020B0604020202020204" pitchFamily="34" charset="0"/>
                <a:cs typeface="Arial" panose="020B0604020202020204" pitchFamily="34" charset="0"/>
              </a:rPr>
              <a:t>Mb</a:t>
            </a:r>
            <a:r>
              <a:rPr lang="sr-Latn-CS" altLang="sr-Latn-RS" sz="2400" dirty="0">
                <a:latin typeface="Arial" panose="020B0604020202020204" pitchFamily="34" charset="0"/>
                <a:cs typeface="Arial" panose="020B0604020202020204" pitchFamily="34" charset="0"/>
              </a:rPr>
              <a:t>/s, </a:t>
            </a:r>
            <a:r>
              <a:rPr lang="ru-RU" altLang="sr-Latn-RS" sz="2400" dirty="0">
                <a:latin typeface="Arial" panose="020B0604020202020204" pitchFamily="34" charset="0"/>
                <a:cs typeface="Arial" panose="020B0604020202020204" pitchFamily="34" charset="0"/>
              </a:rPr>
              <a:t>док је касније еволуирао и на 100</a:t>
            </a:r>
            <a:r>
              <a:rPr lang="sr-Latn-CS" altLang="sr-Latn-RS" sz="2400" dirty="0" err="1">
                <a:latin typeface="Arial" panose="020B0604020202020204" pitchFamily="34" charset="0"/>
                <a:cs typeface="Arial" panose="020B0604020202020204" pitchFamily="34" charset="0"/>
              </a:rPr>
              <a:t>Mb</a:t>
            </a:r>
            <a:r>
              <a:rPr lang="sr-Latn-CS" altLang="sr-Latn-RS" sz="2400" dirty="0">
                <a:latin typeface="Arial" panose="020B0604020202020204" pitchFamily="34" charset="0"/>
                <a:cs typeface="Arial" panose="020B0604020202020204" pitchFamily="34" charset="0"/>
              </a:rPr>
              <a:t>/s. 1998. </a:t>
            </a:r>
            <a:r>
              <a:rPr lang="ru-RU" altLang="sr-Latn-RS" sz="2400" dirty="0">
                <a:latin typeface="Arial" panose="020B0604020202020204" pitchFamily="34" charset="0"/>
                <a:cs typeface="Arial" panose="020B0604020202020204" pitchFamily="34" charset="0"/>
              </a:rPr>
              <a:t>године </a:t>
            </a:r>
            <a:r>
              <a:rPr lang="sr-Latn-CS" altLang="sr-Latn-RS" sz="2400" dirty="0">
                <a:latin typeface="Arial" panose="020B0604020202020204" pitchFamily="34" charset="0"/>
                <a:cs typeface="Arial" panose="020B0604020202020204" pitchFamily="34" charset="0"/>
              </a:rPr>
              <a:t>IBM </a:t>
            </a:r>
            <a:r>
              <a:rPr lang="ru-RU" altLang="sr-Latn-RS" sz="2400" dirty="0">
                <a:latin typeface="Arial" panose="020B0604020202020204" pitchFamily="34" charset="0"/>
                <a:cs typeface="Arial" panose="020B0604020202020204" pitchFamily="34" charset="0"/>
              </a:rPr>
              <a:t>је одустао од даљег развоја ове концепције, због </a:t>
            </a:r>
            <a:r>
              <a:rPr lang="sr-Latn-CS" altLang="sr-Latn-RS" sz="2400" dirty="0" err="1">
                <a:latin typeface="Arial" panose="020B0604020202020204" pitchFamily="34" charset="0"/>
                <a:cs typeface="Arial" panose="020B0604020202020204" pitchFamily="34" charset="0"/>
              </a:rPr>
              <a:t>Gigabit</a:t>
            </a:r>
            <a:r>
              <a:rPr lang="sr-Latn-CS" altLang="sr-Latn-RS" sz="2400" dirty="0">
                <a:latin typeface="Arial" panose="020B0604020202020204" pitchFamily="34" charset="0"/>
                <a:cs typeface="Arial" panose="020B0604020202020204" pitchFamily="34" charset="0"/>
              </a:rPr>
              <a:t> </a:t>
            </a:r>
            <a:r>
              <a:rPr lang="sr-Latn-CS" altLang="sr-Latn-RS" sz="2400" dirty="0" err="1">
                <a:latin typeface="Arial" panose="020B0604020202020204" pitchFamily="34" charset="0"/>
                <a:cs typeface="Arial" panose="020B0604020202020204" pitchFamily="34" charset="0"/>
              </a:rPr>
              <a:t>Ethernet</a:t>
            </a:r>
            <a:r>
              <a:rPr lang="ru-RU" altLang="sr-Latn-RS" sz="2400" dirty="0">
                <a:latin typeface="Arial" panose="020B0604020202020204" pitchFamily="34" charset="0"/>
                <a:cs typeface="Arial" panose="020B0604020202020204" pitchFamily="34" charset="0"/>
              </a:rPr>
              <a:t>а.</a:t>
            </a:r>
            <a:endParaRPr lang="en-US" altLang="sr-Latn-RS" sz="2400" dirty="0">
              <a:latin typeface="Arial" panose="020B0604020202020204" pitchFamily="34" charset="0"/>
              <a:cs typeface="Arial" panose="020B0604020202020204" pitchFamily="34" charset="0"/>
            </a:endParaRPr>
          </a:p>
          <a:p>
            <a:pPr marL="0" indent="0" algn="just">
              <a:buFont typeface="Monotype Sorts" pitchFamily="2" charset="2"/>
              <a:buNone/>
            </a:pPr>
            <a:endParaRPr lang="ru-RU" altLang="sr-Latn-RS"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357313" y="214313"/>
            <a:ext cx="7415212" cy="1095375"/>
          </a:xfrm>
        </p:spPr>
        <p:txBody>
          <a:bodyPr/>
          <a:lstStyle/>
          <a:p>
            <a:pPr>
              <a:defRPr/>
            </a:pPr>
            <a:r>
              <a:rPr lang="sr-Latn-CS" sz="4000" dirty="0"/>
              <a:t>T</a:t>
            </a:r>
            <a:r>
              <a:rPr lang="sr-Cyrl-CS" sz="4000" dirty="0"/>
              <a:t>опологија прстена </a:t>
            </a:r>
            <a:r>
              <a:rPr lang="en-US" sz="4000" dirty="0"/>
              <a:t>(Ring)</a:t>
            </a:r>
            <a:endParaRPr lang="sr-Latn-CS" sz="4000" b="1" dirty="0"/>
          </a:p>
        </p:txBody>
      </p:sp>
      <p:sp>
        <p:nvSpPr>
          <p:cNvPr id="133124"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33125"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Content Placeholder 3"/>
          <p:cNvSpPr>
            <a:spLocks noGrp="1"/>
          </p:cNvSpPr>
          <p:nvPr>
            <p:ph idx="1"/>
          </p:nvPr>
        </p:nvSpPr>
        <p:spPr>
          <a:xfrm>
            <a:off x="428625" y="1643063"/>
            <a:ext cx="8501063" cy="4357687"/>
          </a:xfrm>
        </p:spPr>
        <p:txBody>
          <a:bodyPr/>
          <a:lstStyle/>
          <a:p>
            <a:pPr marL="0" indent="0" algn="just">
              <a:buFont typeface="Monotype Sorts" pitchFamily="2" charset="2"/>
              <a:buNone/>
            </a:pPr>
            <a:r>
              <a:rPr lang="ru-RU" altLang="sr-Latn-RS" sz="2400">
                <a:latin typeface="Arial" panose="020B0604020202020204" pitchFamily="34" charset="0"/>
                <a:cs typeface="Arial" panose="020B0604020202020204" pitchFamily="34" charset="0"/>
              </a:rPr>
              <a:t>Откривање кварова на овој мрежи је отежано</a:t>
            </a:r>
            <a:r>
              <a:rPr lang="en-US" altLang="sr-Latn-RS" sz="2400">
                <a:latin typeface="Arial" panose="020B0604020202020204" pitchFamily="34" charset="0"/>
                <a:cs typeface="Arial" panose="020B0604020202020204" pitchFamily="34" charset="0"/>
              </a:rPr>
              <a:t>,</a:t>
            </a:r>
            <a:r>
              <a:rPr lang="ru-RU" altLang="sr-Latn-RS" sz="2400">
                <a:latin typeface="Arial" panose="020B0604020202020204" pitchFamily="34" charset="0"/>
                <a:cs typeface="Arial" panose="020B0604020202020204" pitchFamily="34" charset="0"/>
              </a:rPr>
              <a:t> јер отказ једног рачунара прекида проток података у целој мрежи. Такође, додавање или уклањање једног рачунара прекида рад целе мреже. Ова топологија је доста скупа и може се наћи само у великим предузећима.</a:t>
            </a:r>
          </a:p>
          <a:p>
            <a:pPr marL="0" indent="0" algn="just">
              <a:buFont typeface="Monotype Sorts" pitchFamily="2" charset="2"/>
              <a:buNone/>
            </a:pPr>
            <a:endParaRPr lang="ru-RU" altLang="sr-Latn-RS" sz="2400">
              <a:latin typeface="Arial" panose="020B0604020202020204" pitchFamily="34" charset="0"/>
              <a:cs typeface="Arial" panose="020B0604020202020204" pitchFamily="34" charset="0"/>
            </a:endParaRPr>
          </a:p>
          <a:p>
            <a:pPr marL="0" indent="0" algn="just">
              <a:buFont typeface="Monotype Sorts" pitchFamily="2" charset="2"/>
              <a:buNone/>
            </a:pPr>
            <a:r>
              <a:rPr lang="ru-RU" altLang="sr-Latn-RS" sz="2400">
                <a:latin typeface="Arial" panose="020B0604020202020204" pitchFamily="34" charset="0"/>
                <a:cs typeface="Arial" panose="020B0604020202020204" pitchFamily="34" charset="0"/>
              </a:rPr>
              <a:t>Једна варијација ове топологије, се користи у оптичким мрежама, када се користе двоструке везе, двоструки прстен. Ово омогућава да се чак и у случају прекида може пронаћи алтернативни пут и очувати функционисање мреже.</a:t>
            </a:r>
            <a:endParaRPr lang="en-US" altLang="sr-Latn-RS" sz="2400">
              <a:latin typeface="Arial" panose="020B0604020202020204" pitchFamily="34" charset="0"/>
              <a:cs typeface="Arial" panose="020B0604020202020204" pitchFamily="34" charset="0"/>
            </a:endParaRPr>
          </a:p>
          <a:p>
            <a:pPr marL="0" indent="0" algn="just">
              <a:buFont typeface="Monotype Sorts" pitchFamily="2" charset="2"/>
              <a:buNone/>
            </a:pPr>
            <a:endParaRPr lang="ru-RU" altLang="sr-Latn-RS" sz="240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357313" y="214313"/>
            <a:ext cx="7415212" cy="1095375"/>
          </a:xfrm>
        </p:spPr>
        <p:txBody>
          <a:bodyPr/>
          <a:lstStyle/>
          <a:p>
            <a:pPr>
              <a:defRPr/>
            </a:pPr>
            <a:r>
              <a:rPr lang="sr-Latn-CS" sz="4000" dirty="0"/>
              <a:t>T</a:t>
            </a:r>
            <a:r>
              <a:rPr lang="sr-Cyrl-CS" sz="4000" dirty="0"/>
              <a:t>опологија прстена </a:t>
            </a:r>
            <a:r>
              <a:rPr lang="en-US" sz="4000" dirty="0"/>
              <a:t>(Ring)</a:t>
            </a:r>
            <a:endParaRPr lang="sr-Latn-CS" sz="4000" b="1" dirty="0"/>
          </a:p>
        </p:txBody>
      </p:sp>
      <p:sp>
        <p:nvSpPr>
          <p:cNvPr id="134148"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34149"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Content Placeholder 3"/>
          <p:cNvSpPr>
            <a:spLocks noGrp="1"/>
          </p:cNvSpPr>
          <p:nvPr>
            <p:ph idx="1"/>
          </p:nvPr>
        </p:nvSpPr>
        <p:spPr>
          <a:xfrm>
            <a:off x="428625" y="1785938"/>
            <a:ext cx="8501063" cy="4357687"/>
          </a:xfrm>
        </p:spPr>
        <p:txBody>
          <a:bodyPr/>
          <a:lstStyle/>
          <a:p>
            <a:pPr marL="0" indent="0" algn="just">
              <a:buFont typeface="Monotype Sorts" pitchFamily="2" charset="2"/>
              <a:buNone/>
            </a:pPr>
            <a:r>
              <a:rPr lang="ru-RU" altLang="sr-Latn-RS" sz="2400" dirty="0">
                <a:latin typeface="Arial" panose="020B0604020202020204" pitchFamily="34" charset="0"/>
                <a:cs typeface="Arial" panose="020B0604020202020204" pitchFamily="34" charset="0"/>
              </a:rPr>
              <a:t>У случају двојног прстена (енгл. </a:t>
            </a:r>
            <a:r>
              <a:rPr lang="sr-Latn-RS" altLang="sr-Latn-RS" sz="2400" dirty="0">
                <a:latin typeface="Arial" panose="020B0604020202020204" pitchFamily="34" charset="0"/>
                <a:cs typeface="Arial" panose="020B0604020202020204" pitchFamily="34" charset="0"/>
              </a:rPr>
              <a:t>dual ring), j</a:t>
            </a:r>
            <a:r>
              <a:rPr lang="ru-RU" altLang="sr-Latn-RS" sz="2400" dirty="0">
                <a:latin typeface="Arial" panose="020B0604020202020204" pitchFamily="34" charset="0"/>
                <a:cs typeface="Arial" panose="020B0604020202020204" pitchFamily="34" charset="0"/>
              </a:rPr>
              <a:t>една од предности прстенасте везе је </a:t>
            </a:r>
            <a:r>
              <a:rPr lang="ru-RU" altLang="sr-Latn-RS" sz="2400" b="1" i="1" dirty="0">
                <a:solidFill>
                  <a:srgbClr val="FFFF00"/>
                </a:solidFill>
                <a:latin typeface="Arial" panose="020B0604020202020204" pitchFamily="34" charset="0"/>
                <a:cs typeface="Arial" panose="020B0604020202020204" pitchFamily="34" charset="0"/>
              </a:rPr>
              <a:t>редундантност</a:t>
            </a:r>
            <a:r>
              <a:rPr lang="ru-RU" altLang="sr-Latn-RS" sz="2400" dirty="0">
                <a:latin typeface="Arial" panose="020B0604020202020204" pitchFamily="34" charset="0"/>
                <a:cs typeface="Arial" panose="020B0604020202020204" pitchFamily="34" charset="0"/>
              </a:rPr>
              <a:t>.</a:t>
            </a:r>
          </a:p>
          <a:p>
            <a:pPr marL="0" indent="0" algn="just">
              <a:buFont typeface="Monotype Sorts" pitchFamily="2" charset="2"/>
              <a:buNone/>
            </a:pPr>
            <a:r>
              <a:rPr lang="ru-RU" altLang="sr-Latn-RS" sz="2400" dirty="0">
                <a:latin typeface="Arial" panose="020B0604020202020204" pitchFamily="34" charset="0"/>
                <a:cs typeface="Arial" panose="020B0604020202020204" pitchFamily="34" charset="0"/>
              </a:rPr>
              <a:t>Под редундантношћу се подразумева додавање допунских компонената систему, изнад потребног минимума, у циљу постизања веће поузданости или робусности. </a:t>
            </a:r>
          </a:p>
          <a:p>
            <a:pPr marL="0" indent="0" algn="just">
              <a:buFont typeface="Monotype Sorts" pitchFamily="2" charset="2"/>
              <a:buNone/>
            </a:pPr>
            <a:r>
              <a:rPr lang="ru-RU" altLang="sr-Latn-RS" sz="2400" dirty="0">
                <a:latin typeface="Arial" panose="020B0604020202020204" pitchFamily="34" charset="0"/>
                <a:cs typeface="Arial" panose="020B0604020202020204" pitchFamily="34" charset="0"/>
              </a:rPr>
              <a:t>При томе се не подразумева само дуплирање и триплирање хардверских компонената за повраћај података у случају хаварије система или компонената, већ и за савладавање проблема шума на везама при слању порука путем мреже. </a:t>
            </a:r>
          </a:p>
        </p:txBody>
      </p:sp>
      <p:sp>
        <p:nvSpPr>
          <p:cNvPr id="3" name="Title 2"/>
          <p:cNvSpPr>
            <a:spLocks noGrp="1"/>
          </p:cNvSpPr>
          <p:nvPr>
            <p:ph type="title"/>
          </p:nvPr>
        </p:nvSpPr>
        <p:spPr>
          <a:xfrm>
            <a:off x="1357313" y="214313"/>
            <a:ext cx="7415212" cy="1095375"/>
          </a:xfrm>
        </p:spPr>
        <p:txBody>
          <a:bodyPr/>
          <a:lstStyle/>
          <a:p>
            <a:pPr>
              <a:defRPr/>
            </a:pPr>
            <a:r>
              <a:rPr lang="sr-Latn-CS" sz="4000" dirty="0"/>
              <a:t>T</a:t>
            </a:r>
            <a:r>
              <a:rPr lang="sr-Cyrl-CS" sz="4000" dirty="0"/>
              <a:t>опологија прстена </a:t>
            </a:r>
            <a:r>
              <a:rPr lang="en-US" sz="4000" dirty="0"/>
              <a:t>(Ring)</a:t>
            </a:r>
            <a:endParaRPr lang="sr-Latn-CS" sz="4000" b="1" dirty="0"/>
          </a:p>
        </p:txBody>
      </p:sp>
      <p:sp>
        <p:nvSpPr>
          <p:cNvPr id="135172"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35173"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Content Placeholder 3"/>
          <p:cNvSpPr>
            <a:spLocks noGrp="1"/>
          </p:cNvSpPr>
          <p:nvPr>
            <p:ph idx="1"/>
          </p:nvPr>
        </p:nvSpPr>
        <p:spPr>
          <a:xfrm>
            <a:off x="428625" y="1785938"/>
            <a:ext cx="8501063" cy="4357687"/>
          </a:xfrm>
        </p:spPr>
        <p:txBody>
          <a:bodyPr/>
          <a:lstStyle/>
          <a:p>
            <a:pPr marL="0" indent="0" algn="just">
              <a:buFont typeface="Monotype Sorts" pitchFamily="2" charset="2"/>
              <a:buNone/>
            </a:pPr>
            <a:r>
              <a:rPr lang="ru-RU" altLang="sr-Latn-RS" sz="2400">
                <a:latin typeface="Arial" panose="020B0604020202020204" pitchFamily="34" charset="0"/>
                <a:cs typeface="Arial" panose="020B0604020202020204" pitchFamily="34" charset="0"/>
              </a:rPr>
              <a:t>Следећа предност је да у случају пада неке компоненте система или прекида кабла не долази до прекида мреже, већ примена посебног алгоритма за изналажење нових путева омогућава даље преношење сигнала и мрежа и даље ради. </a:t>
            </a:r>
          </a:p>
          <a:p>
            <a:pPr marL="0" indent="0" algn="just">
              <a:buFont typeface="Monotype Sorts" pitchFamily="2" charset="2"/>
              <a:buNone/>
            </a:pPr>
            <a:r>
              <a:rPr lang="ru-RU" altLang="sr-Latn-RS" sz="2400">
                <a:latin typeface="Arial" panose="020B0604020202020204" pitchFamily="34" charset="0"/>
                <a:cs typeface="Arial" panose="020B0604020202020204" pitchFamily="34" charset="0"/>
              </a:rPr>
              <a:t>Токен ринг веза подржана је од стране IBM софтвера за mainframe рачунаре што, такође, понекад може да буде корисно. </a:t>
            </a:r>
          </a:p>
          <a:p>
            <a:pPr marL="0" indent="0" algn="just">
              <a:buFont typeface="Monotype Sorts" pitchFamily="2" charset="2"/>
              <a:buNone/>
            </a:pPr>
            <a:r>
              <a:rPr lang="ru-RU" altLang="sr-Latn-RS" sz="2400">
                <a:latin typeface="Arial" panose="020B0604020202020204" pitchFamily="34" charset="0"/>
                <a:cs typeface="Arial" panose="020B0604020202020204" pitchFamily="34" charset="0"/>
              </a:rPr>
              <a:t>Преимућство је и што се релативно једноставно обезбеђује приступ прикључака на мрежу, а без опасности за међусобно ометање.</a:t>
            </a:r>
          </a:p>
        </p:txBody>
      </p:sp>
      <p:sp>
        <p:nvSpPr>
          <p:cNvPr id="3" name="Title 2"/>
          <p:cNvSpPr>
            <a:spLocks noGrp="1"/>
          </p:cNvSpPr>
          <p:nvPr>
            <p:ph type="title"/>
          </p:nvPr>
        </p:nvSpPr>
        <p:spPr>
          <a:xfrm>
            <a:off x="1357313" y="214313"/>
            <a:ext cx="7415212" cy="1095375"/>
          </a:xfrm>
        </p:spPr>
        <p:txBody>
          <a:bodyPr/>
          <a:lstStyle/>
          <a:p>
            <a:pPr>
              <a:defRPr/>
            </a:pPr>
            <a:r>
              <a:rPr lang="sr-Latn-CS" sz="4000" dirty="0"/>
              <a:t>T</a:t>
            </a:r>
            <a:r>
              <a:rPr lang="sr-Cyrl-CS" sz="4000" dirty="0"/>
              <a:t>опологија прстена </a:t>
            </a:r>
            <a:r>
              <a:rPr lang="en-US" sz="4000" dirty="0"/>
              <a:t>(Ring)</a:t>
            </a:r>
            <a:endParaRPr lang="sr-Latn-CS" sz="4000" b="1" dirty="0"/>
          </a:p>
        </p:txBody>
      </p:sp>
      <p:sp>
        <p:nvSpPr>
          <p:cNvPr id="136196"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36197"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Content Placeholder 3"/>
          <p:cNvSpPr>
            <a:spLocks noGrp="1"/>
          </p:cNvSpPr>
          <p:nvPr>
            <p:ph idx="1"/>
          </p:nvPr>
        </p:nvSpPr>
        <p:spPr>
          <a:xfrm>
            <a:off x="428625" y="1385888"/>
            <a:ext cx="8501063" cy="4757737"/>
          </a:xfrm>
        </p:spPr>
        <p:txBody>
          <a:bodyPr/>
          <a:lstStyle/>
          <a:p>
            <a:pPr marL="0" indent="0" algn="just">
              <a:buFont typeface="Monotype Sorts" pitchFamily="2" charset="2"/>
              <a:buNone/>
            </a:pPr>
            <a:r>
              <a:rPr lang="ru-RU" altLang="sr-Latn-RS" sz="2400" dirty="0">
                <a:latin typeface="Arial" panose="020B0604020202020204" pitchFamily="34" charset="0"/>
                <a:cs typeface="Arial" panose="020B0604020202020204" pitchFamily="34" charset="0"/>
              </a:rPr>
              <a:t>Мана оваквих система је да је </a:t>
            </a:r>
            <a:r>
              <a:rPr lang="sr-Latn-CS" altLang="sr-Latn-RS" sz="2400" dirty="0" err="1">
                <a:latin typeface="Arial" panose="020B0604020202020204" pitchFamily="34" charset="0"/>
                <a:cs typeface="Arial" panose="020B0604020202020204" pitchFamily="34" charset="0"/>
              </a:rPr>
              <a:t>token</a:t>
            </a:r>
            <a:r>
              <a:rPr lang="sr-Latn-CS" altLang="sr-Latn-RS" sz="2400" dirty="0">
                <a:latin typeface="Arial" panose="020B0604020202020204" pitchFamily="34" charset="0"/>
                <a:cs typeface="Arial" panose="020B0604020202020204" pitchFamily="34" charset="0"/>
              </a:rPr>
              <a:t>-ring </a:t>
            </a:r>
            <a:r>
              <a:rPr lang="ru-RU" altLang="sr-Latn-RS" sz="2400" dirty="0">
                <a:latin typeface="Arial" panose="020B0604020202020204" pitchFamily="34" charset="0"/>
                <a:cs typeface="Arial" panose="020B0604020202020204" pitchFamily="34" charset="0"/>
              </a:rPr>
              <a:t>кабл комплекснији и скупљи него код других система (ако се користи кабл од увијених бакарних жица тзв. </a:t>
            </a:r>
            <a:r>
              <a:rPr lang="sr-Latn-CS" altLang="sr-Latn-RS" sz="2400" dirty="0" err="1">
                <a:latin typeface="Arial" panose="020B0604020202020204" pitchFamily="34" charset="0"/>
                <a:cs typeface="Arial" panose="020B0604020202020204" pitchFamily="34" charset="0"/>
              </a:rPr>
              <a:t>twisted-pair</a:t>
            </a:r>
            <a:r>
              <a:rPr lang="sr-Latn-CS" altLang="sr-Latn-RS" sz="2400" dirty="0">
                <a:latin typeface="Arial" panose="020B0604020202020204" pitchFamily="34" charset="0"/>
                <a:cs typeface="Arial" panose="020B0604020202020204" pitchFamily="34" charset="0"/>
              </a:rPr>
              <a:t> </a:t>
            </a:r>
            <a:r>
              <a:rPr lang="sr-Latn-CS" altLang="sr-Latn-RS" sz="2400" dirty="0" err="1">
                <a:latin typeface="Arial" panose="020B0604020202020204" pitchFamily="34" charset="0"/>
                <a:cs typeface="Arial" panose="020B0604020202020204" pitchFamily="34" charset="0"/>
              </a:rPr>
              <a:t>cabling</a:t>
            </a:r>
            <a:r>
              <a:rPr lang="sr-Latn-CS" altLang="sr-Latn-RS" sz="2400" dirty="0">
                <a:latin typeface="Arial" panose="020B0604020202020204" pitchFamily="34" charset="0"/>
                <a:cs typeface="Arial" panose="020B0604020202020204" pitchFamily="34" charset="0"/>
              </a:rPr>
              <a:t>, </a:t>
            </a:r>
            <a:r>
              <a:rPr lang="ru-RU" altLang="sr-Latn-RS" sz="2400" dirty="0">
                <a:latin typeface="Arial" panose="020B0604020202020204" pitchFamily="34" charset="0"/>
                <a:cs typeface="Arial" panose="020B0604020202020204" pitchFamily="34" charset="0"/>
              </a:rPr>
              <a:t>онда су неопходне четири парице) као и да је откривање грешака понекад знатно теже. </a:t>
            </a:r>
            <a:endParaRPr lang="sr-Latn-RS" altLang="sr-Latn-RS" sz="2400" dirty="0">
              <a:latin typeface="Arial" panose="020B0604020202020204" pitchFamily="34" charset="0"/>
              <a:cs typeface="Arial" panose="020B0604020202020204" pitchFamily="34" charset="0"/>
            </a:endParaRPr>
          </a:p>
          <a:p>
            <a:pPr marL="0" indent="0" algn="just">
              <a:buFont typeface="Monotype Sorts" pitchFamily="2" charset="2"/>
              <a:buNone/>
            </a:pPr>
            <a:r>
              <a:rPr lang="sr-Cyrl-RS" altLang="sr-Latn-RS" sz="2400" dirty="0">
                <a:latin typeface="Arial" panose="020B0604020202020204" pitchFamily="34" charset="0"/>
                <a:cs typeface="Arial" panose="020B0604020202020204" pitchFamily="34" charset="0"/>
              </a:rPr>
              <a:t>Такође, померање, додавање и промена уређаја на мрежимогу да утичу на рад мреже.</a:t>
            </a:r>
          </a:p>
          <a:p>
            <a:pPr marL="0" indent="0" algn="just">
              <a:buFont typeface="Monotype Sorts" pitchFamily="2" charset="2"/>
              <a:buNone/>
            </a:pPr>
            <a:r>
              <a:rPr lang="sr-Cyrl-RS" altLang="sr-Latn-RS" sz="2400" dirty="0">
                <a:latin typeface="Arial" panose="020B0604020202020204" pitchFamily="34" charset="0"/>
                <a:cs typeface="Arial" panose="020B0604020202020204" pitchFamily="34" charset="0"/>
              </a:rPr>
              <a:t>Кашњење у комуникацији је директно везано за број рачунара на мрежи.</a:t>
            </a:r>
            <a:endParaRPr lang="ru-RU" altLang="sr-Latn-RS" sz="2400" dirty="0">
              <a:latin typeface="Arial" panose="020B0604020202020204" pitchFamily="34" charset="0"/>
              <a:cs typeface="Arial" panose="020B0604020202020204" pitchFamily="34" charset="0"/>
            </a:endParaRPr>
          </a:p>
          <a:p>
            <a:pPr marL="0" indent="0" algn="just">
              <a:buFont typeface="Monotype Sorts" pitchFamily="2" charset="2"/>
              <a:buNone/>
            </a:pPr>
            <a:r>
              <a:rPr lang="ru-RU" altLang="sr-Latn-RS" sz="2400" dirty="0">
                <a:latin typeface="Arial" panose="020B0604020202020204" pitchFamily="34" charset="0"/>
                <a:cs typeface="Arial" panose="020B0604020202020204" pitchFamily="34" charset="0"/>
              </a:rPr>
              <a:t>И код прстенасте везе може се извршити децентрализација управљања мреже или се то право даје само једном чвору.</a:t>
            </a:r>
          </a:p>
        </p:txBody>
      </p:sp>
      <p:sp>
        <p:nvSpPr>
          <p:cNvPr id="3" name="Title 2"/>
          <p:cNvSpPr>
            <a:spLocks noGrp="1"/>
          </p:cNvSpPr>
          <p:nvPr>
            <p:ph type="title"/>
          </p:nvPr>
        </p:nvSpPr>
        <p:spPr>
          <a:xfrm>
            <a:off x="1357313" y="214313"/>
            <a:ext cx="7415212" cy="1095375"/>
          </a:xfrm>
        </p:spPr>
        <p:txBody>
          <a:bodyPr/>
          <a:lstStyle/>
          <a:p>
            <a:pPr>
              <a:defRPr/>
            </a:pPr>
            <a:r>
              <a:rPr lang="sr-Latn-CS" sz="4000" dirty="0"/>
              <a:t>T</a:t>
            </a:r>
            <a:r>
              <a:rPr lang="sr-Cyrl-CS" sz="4000" dirty="0"/>
              <a:t>опологија прстена </a:t>
            </a:r>
            <a:r>
              <a:rPr lang="en-US" sz="4000" dirty="0"/>
              <a:t>(Ring)</a:t>
            </a:r>
            <a:endParaRPr lang="sr-Latn-CS" sz="4000" b="1" dirty="0"/>
          </a:p>
        </p:txBody>
      </p:sp>
      <p:sp>
        <p:nvSpPr>
          <p:cNvPr id="137220"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37221"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3"/>
          <p:cNvSpPr>
            <a:spLocks noGrp="1"/>
          </p:cNvSpPr>
          <p:nvPr>
            <p:ph idx="1"/>
          </p:nvPr>
        </p:nvSpPr>
        <p:spPr>
          <a:xfrm>
            <a:off x="5072063" y="2000250"/>
            <a:ext cx="3857625" cy="3357563"/>
          </a:xfrm>
        </p:spPr>
        <p:txBody>
          <a:bodyPr/>
          <a:lstStyle/>
          <a:p>
            <a:pPr marL="0" indent="0" algn="just">
              <a:buFont typeface="Monotype Sorts" pitchFamily="2" charset="2"/>
              <a:buNone/>
            </a:pPr>
            <a:r>
              <a:rPr lang="ru-RU" altLang="sr-Latn-RS" sz="2400">
                <a:latin typeface="Arial" panose="020B0604020202020204" pitchFamily="34" charset="0"/>
                <a:cs typeface="Arial" panose="020B0604020202020204" pitchFamily="34" charset="0"/>
              </a:rPr>
              <a:t>Мрежна картица мора да буде компатибилна са token-ring системом. </a:t>
            </a:r>
          </a:p>
          <a:p>
            <a:pPr marL="0" indent="0" algn="just">
              <a:buFont typeface="Monotype Sorts" pitchFamily="2" charset="2"/>
              <a:buNone/>
            </a:pPr>
            <a:r>
              <a:rPr lang="ru-RU" altLang="sr-Latn-RS" sz="2400">
                <a:latin typeface="Arial" panose="020B0604020202020204" pitchFamily="34" charset="0"/>
                <a:cs typeface="Arial" panose="020B0604020202020204" pitchFamily="34" charset="0"/>
              </a:rPr>
              <a:t>У принципу токен-ринг мрежа користи или кабл тип 1 (тешки бакарни кабл) или кабл тип 3 (UTP-кабл). </a:t>
            </a:r>
          </a:p>
        </p:txBody>
      </p:sp>
      <p:sp>
        <p:nvSpPr>
          <p:cNvPr id="3" name="Title 2"/>
          <p:cNvSpPr>
            <a:spLocks noGrp="1"/>
          </p:cNvSpPr>
          <p:nvPr>
            <p:ph type="title"/>
          </p:nvPr>
        </p:nvSpPr>
        <p:spPr>
          <a:xfrm>
            <a:off x="1357313" y="214313"/>
            <a:ext cx="7415212" cy="1095375"/>
          </a:xfrm>
        </p:spPr>
        <p:txBody>
          <a:bodyPr/>
          <a:lstStyle/>
          <a:p>
            <a:pPr>
              <a:defRPr/>
            </a:pPr>
            <a:r>
              <a:rPr lang="sr-Latn-CS" sz="4000" dirty="0"/>
              <a:t>T</a:t>
            </a:r>
            <a:r>
              <a:rPr lang="sr-Cyrl-CS" sz="4000" dirty="0"/>
              <a:t>опологија прстена </a:t>
            </a:r>
            <a:r>
              <a:rPr lang="en-US" sz="4000" dirty="0"/>
              <a:t>(Ring)</a:t>
            </a:r>
            <a:endParaRPr lang="sr-Latn-CS" sz="4000" b="1" dirty="0"/>
          </a:p>
        </p:txBody>
      </p:sp>
      <p:sp>
        <p:nvSpPr>
          <p:cNvPr id="138244"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38245"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pic>
        <p:nvPicPr>
          <p:cNvPr id="138246" name="Picture 5" descr="MREZA7"/>
          <p:cNvPicPr>
            <a:picLocks noChangeAspect="1" noChangeArrowheads="1"/>
          </p:cNvPicPr>
          <p:nvPr/>
        </p:nvPicPr>
        <p:blipFill>
          <a:blip r:embed="rId2">
            <a:extLst>
              <a:ext uri="{28A0092B-C50C-407E-A947-70E740481C1C}">
                <a14:useLocalDpi xmlns:a14="http://schemas.microsoft.com/office/drawing/2010/main" val="0"/>
              </a:ext>
            </a:extLst>
          </a:blip>
          <a:srcRect l="2031" r="7108"/>
          <a:stretch>
            <a:fillRect/>
          </a:stretch>
        </p:blipFill>
        <p:spPr bwMode="auto">
          <a:xfrm>
            <a:off x="107950" y="1857375"/>
            <a:ext cx="4802188"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Content Placeholder 3"/>
          <p:cNvSpPr>
            <a:spLocks noGrp="1"/>
          </p:cNvSpPr>
          <p:nvPr>
            <p:ph idx="1"/>
          </p:nvPr>
        </p:nvSpPr>
        <p:spPr>
          <a:xfrm>
            <a:off x="5072063" y="2000250"/>
            <a:ext cx="4071937" cy="3357563"/>
          </a:xfrm>
        </p:spPr>
        <p:txBody>
          <a:bodyPr/>
          <a:lstStyle/>
          <a:p>
            <a:pPr marL="0" indent="0" algn="just">
              <a:buFont typeface="Monotype Sorts" pitchFamily="2" charset="2"/>
              <a:buNone/>
            </a:pPr>
            <a:r>
              <a:rPr lang="sr-Latn-CS" altLang="sr-Latn-RS" sz="2400">
                <a:latin typeface="Arial" panose="020B0604020202020204" pitchFamily="34" charset="0"/>
                <a:cs typeface="Arial" panose="020B0604020202020204" pitchFamily="34" charset="0"/>
              </a:rPr>
              <a:t>Multistation access unit (</a:t>
            </a:r>
            <a:r>
              <a:rPr lang="sr-Latn-CS" altLang="sr-Latn-RS" sz="2400" b="1" i="1">
                <a:latin typeface="Arial" panose="020B0604020202020204" pitchFamily="34" charset="0"/>
                <a:cs typeface="Arial" panose="020B0604020202020204" pitchFamily="34" charset="0"/>
              </a:rPr>
              <a:t>MAU</a:t>
            </a:r>
            <a:r>
              <a:rPr lang="sr-Latn-CS" altLang="sr-Latn-RS" sz="2400">
                <a:latin typeface="Arial" panose="020B0604020202020204" pitchFamily="34" charset="0"/>
                <a:cs typeface="Arial" panose="020B0604020202020204" pitchFamily="34" charset="0"/>
              </a:rPr>
              <a:t>) </a:t>
            </a:r>
            <a:r>
              <a:rPr lang="ru-RU" altLang="sr-Latn-RS" sz="2400">
                <a:latin typeface="Arial" panose="020B0604020202020204" pitchFamily="34" charset="0"/>
                <a:cs typeface="Arial" panose="020B0604020202020204" pitchFamily="34" charset="0"/>
              </a:rPr>
              <a:t>је уређај у који се укључују други крајеви каблова свих прикључених рачунара. </a:t>
            </a:r>
          </a:p>
          <a:p>
            <a:pPr marL="0" indent="0" algn="just">
              <a:buFont typeface="Monotype Sorts" pitchFamily="2" charset="2"/>
              <a:buNone/>
            </a:pPr>
            <a:r>
              <a:rPr lang="ru-RU" altLang="sr-Latn-RS" sz="2400">
                <a:latin typeface="Arial" panose="020B0604020202020204" pitchFamily="34" charset="0"/>
                <a:cs typeface="Arial" panose="020B0604020202020204" pitchFamily="34" charset="0"/>
              </a:rPr>
              <a:t>Из </a:t>
            </a:r>
            <a:r>
              <a:rPr lang="sr-Latn-CS" altLang="sr-Latn-RS" sz="2400">
                <a:latin typeface="Arial" panose="020B0604020202020204" pitchFamily="34" charset="0"/>
                <a:cs typeface="Arial" panose="020B0604020202020204" pitchFamily="34" charset="0"/>
              </a:rPr>
              <a:t>MAU </a:t>
            </a:r>
            <a:r>
              <a:rPr lang="ru-RU" altLang="sr-Latn-RS" sz="2400">
                <a:latin typeface="Arial" panose="020B0604020202020204" pitchFamily="34" charset="0"/>
                <a:cs typeface="Arial" panose="020B0604020202020204" pitchFamily="34" charset="0"/>
              </a:rPr>
              <a:t>излазе каблови за прикључивање појединих рачунара на мрежу.</a:t>
            </a:r>
          </a:p>
        </p:txBody>
      </p:sp>
      <p:sp>
        <p:nvSpPr>
          <p:cNvPr id="3" name="Title 2"/>
          <p:cNvSpPr>
            <a:spLocks noGrp="1"/>
          </p:cNvSpPr>
          <p:nvPr>
            <p:ph type="title"/>
          </p:nvPr>
        </p:nvSpPr>
        <p:spPr>
          <a:xfrm>
            <a:off x="1357313" y="214313"/>
            <a:ext cx="7415212" cy="1095375"/>
          </a:xfrm>
        </p:spPr>
        <p:txBody>
          <a:bodyPr/>
          <a:lstStyle/>
          <a:p>
            <a:pPr>
              <a:defRPr/>
            </a:pPr>
            <a:r>
              <a:rPr lang="sr-Latn-CS" sz="4000" dirty="0"/>
              <a:t>T</a:t>
            </a:r>
            <a:r>
              <a:rPr lang="sr-Cyrl-CS" sz="4000" dirty="0"/>
              <a:t>опологија прстена </a:t>
            </a:r>
            <a:r>
              <a:rPr lang="en-US" sz="4000" dirty="0"/>
              <a:t>(Ring)</a:t>
            </a:r>
            <a:endParaRPr lang="sr-Latn-CS" sz="4000" b="1" dirty="0"/>
          </a:p>
        </p:txBody>
      </p:sp>
      <p:sp>
        <p:nvSpPr>
          <p:cNvPr id="139268"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39269"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pic>
        <p:nvPicPr>
          <p:cNvPr id="139270" name="Picture 6" descr="MREZA8.BMP"/>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0" y="2143125"/>
            <a:ext cx="5000625"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defRPr/>
            </a:pPr>
            <a:r>
              <a:rPr lang="sr-Latn-CS" sz="4000" dirty="0"/>
              <a:t>T</a:t>
            </a:r>
            <a:r>
              <a:rPr lang="sr-Cyrl-CS" sz="4000" dirty="0"/>
              <a:t>опологија прстена </a:t>
            </a:r>
            <a:r>
              <a:rPr lang="en-US" sz="4000" dirty="0"/>
              <a:t>(Ring)</a:t>
            </a:r>
            <a:endParaRPr lang="sr-Latn-CS" sz="4000" b="1" dirty="0"/>
          </a:p>
        </p:txBody>
      </p:sp>
      <p:sp>
        <p:nvSpPr>
          <p:cNvPr id="140291"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0292"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pic>
        <p:nvPicPr>
          <p:cNvPr id="140293" name="Picture 8" descr="http://www.microsoft.com/mspress/books/sampchap/5202/0735613788-0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7425"/>
            <a:ext cx="91440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1"/>
          </p:nvPr>
        </p:nvSpPr>
        <p:spPr>
          <a:xfrm>
            <a:off x="285750" y="1571625"/>
            <a:ext cx="8858250" cy="4524375"/>
          </a:xfrm>
        </p:spPr>
        <p:txBody>
          <a:bodyPr/>
          <a:lstStyle/>
          <a:p>
            <a:pPr>
              <a:buFont typeface="Monotype Sorts" pitchFamily="2" charset="2"/>
              <a:buNone/>
            </a:pPr>
            <a:r>
              <a:rPr lang="sr-Cyrl-CS" altLang="sr-Latn-RS" dirty="0">
                <a:latin typeface="Arial" panose="020B0604020202020204" pitchFamily="34" charset="0"/>
                <a:cs typeface="Arial" panose="020B0604020202020204" pitchFamily="34" charset="0"/>
              </a:rPr>
              <a:t>Да би рачунари могли да размењују податке потребно је да постоје:</a:t>
            </a:r>
            <a:endParaRPr lang="sr-Latn-CS" altLang="sr-Latn-RS" dirty="0">
              <a:latin typeface="Arial" panose="020B0604020202020204" pitchFamily="34" charset="0"/>
              <a:cs typeface="Arial" panose="020B0604020202020204" pitchFamily="34" charset="0"/>
            </a:endParaRPr>
          </a:p>
          <a:p>
            <a:r>
              <a:rPr lang="sr-Cyrl-CS" altLang="sr-Latn-RS" dirty="0">
                <a:latin typeface="Arial" panose="020B0604020202020204" pitchFamily="34" charset="0"/>
                <a:cs typeface="Arial" panose="020B0604020202020204" pitchFamily="34" charset="0"/>
              </a:rPr>
              <a:t>комуникациони уређај (најчешће мрежна картица или модем)</a:t>
            </a:r>
          </a:p>
          <a:p>
            <a:r>
              <a:rPr lang="sr-Cyrl-CS" altLang="sr-Latn-RS" dirty="0">
                <a:latin typeface="Arial" panose="020B0604020202020204" pitchFamily="34" charset="0"/>
                <a:cs typeface="Arial" panose="020B0604020202020204" pitchFamily="34" charset="0"/>
              </a:rPr>
              <a:t>комуникациони медијум (кабл или бежични)</a:t>
            </a:r>
            <a:endParaRPr lang="sr-Latn-CS" altLang="sr-Latn-RS" dirty="0">
              <a:latin typeface="Arial" panose="020B0604020202020204" pitchFamily="34" charset="0"/>
              <a:cs typeface="Arial" panose="020B0604020202020204" pitchFamily="34" charset="0"/>
            </a:endParaRPr>
          </a:p>
          <a:p>
            <a:r>
              <a:rPr lang="sr-Cyrl-CS" altLang="sr-Latn-RS" dirty="0">
                <a:latin typeface="Arial" panose="020B0604020202020204" pitchFamily="34" charset="0"/>
                <a:cs typeface="Arial" panose="020B0604020202020204" pitchFamily="34" charset="0"/>
              </a:rPr>
              <a:t>комуникациони софтвер:</a:t>
            </a:r>
            <a:endParaRPr lang="sr-Latn-CS" altLang="sr-Latn-RS" dirty="0">
              <a:latin typeface="Arial" panose="020B0604020202020204" pitchFamily="34" charset="0"/>
              <a:cs typeface="Arial" panose="020B0604020202020204" pitchFamily="34" charset="0"/>
            </a:endParaRPr>
          </a:p>
          <a:p>
            <a:pPr lvl="1"/>
            <a:r>
              <a:rPr lang="sr-Cyrl-CS" altLang="sr-Latn-RS" dirty="0">
                <a:latin typeface="Arial" panose="020B0604020202020204" pitchFamily="34" charset="0"/>
                <a:cs typeface="Arial" panose="020B0604020202020204" pitchFamily="34" charset="0"/>
              </a:rPr>
              <a:t>драјвери (везници) и</a:t>
            </a:r>
            <a:endParaRPr lang="sr-Latn-CS" altLang="sr-Latn-RS" dirty="0">
              <a:latin typeface="Arial" panose="020B0604020202020204" pitchFamily="34" charset="0"/>
              <a:cs typeface="Arial" panose="020B0604020202020204" pitchFamily="34" charset="0"/>
            </a:endParaRPr>
          </a:p>
          <a:p>
            <a:pPr lvl="1"/>
            <a:r>
              <a:rPr lang="sr-Cyrl-CS" altLang="sr-Latn-RS" dirty="0">
                <a:latin typeface="Arial" panose="020B0604020202020204" pitchFamily="34" charset="0"/>
                <a:cs typeface="Arial" panose="020B0604020202020204" pitchFamily="34" charset="0"/>
              </a:rPr>
              <a:t>апликативни програми</a:t>
            </a:r>
            <a:endParaRPr lang="sr-Latn-CS" altLang="sr-Latn-R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defRPr/>
            </a:pPr>
            <a:r>
              <a:rPr lang="sr-Cyrl-CS" sz="4000" b="1" dirty="0"/>
              <a:t>Уводна разматрања</a:t>
            </a:r>
            <a:endParaRPr lang="sr-Latn-CS" sz="4000" b="1"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defRPr/>
            </a:pPr>
            <a:r>
              <a:rPr lang="sr-Latn-CS" sz="4000" dirty="0"/>
              <a:t>T</a:t>
            </a:r>
            <a:r>
              <a:rPr lang="sr-Cyrl-CS" sz="4000" dirty="0"/>
              <a:t>опологија прстена </a:t>
            </a:r>
            <a:r>
              <a:rPr lang="en-US" sz="4000" dirty="0"/>
              <a:t>(Ring)</a:t>
            </a:r>
            <a:endParaRPr lang="sr-Latn-CS" sz="4000" b="1" dirty="0"/>
          </a:p>
        </p:txBody>
      </p:sp>
      <p:sp>
        <p:nvSpPr>
          <p:cNvPr id="141315"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1316"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1317" name="TextBox 5"/>
          <p:cNvSpPr txBox="1">
            <a:spLocks noChangeArrowheads="1"/>
          </p:cNvSpPr>
          <p:nvPr/>
        </p:nvSpPr>
        <p:spPr bwMode="auto">
          <a:xfrm>
            <a:off x="357188" y="1643063"/>
            <a:ext cx="84296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buFont typeface="Arial" panose="020B0604020202020204" pitchFamily="34" charset="0"/>
              <a:buChar char="•"/>
            </a:pPr>
            <a:r>
              <a:rPr lang="ru-RU" altLang="sr-Latn-RS" i="0" dirty="0">
                <a:latin typeface="Arial" panose="020B0604020202020204" pitchFamily="34" charset="0"/>
                <a:cs typeface="Arial" panose="020B0604020202020204" pitchFamily="34" charset="0"/>
              </a:rPr>
              <a:t>У пракси постоје две врсте веза у прстен. </a:t>
            </a:r>
          </a:p>
          <a:p>
            <a:pPr algn="just">
              <a:buFont typeface="Arial" panose="020B0604020202020204" pitchFamily="34" charset="0"/>
              <a:buChar char="•"/>
            </a:pPr>
            <a:r>
              <a:rPr lang="ru-RU" altLang="sr-Latn-RS" i="0" dirty="0">
                <a:latin typeface="Arial" panose="020B0604020202020204" pitchFamily="34" charset="0"/>
                <a:cs typeface="Arial" panose="020B0604020202020204" pitchFamily="34" charset="0"/>
              </a:rPr>
              <a:t>Једна је ова управо описана, а другу чини поменута двострука прстенаста веза (енг. Dual-Ring Topology), практично се користе два прстена уместо једног.  </a:t>
            </a:r>
          </a:p>
          <a:p>
            <a:pPr algn="just">
              <a:buFont typeface="Arial" panose="020B0604020202020204" pitchFamily="34" charset="0"/>
              <a:buChar char="•"/>
            </a:pPr>
            <a:r>
              <a:rPr lang="ru-RU" altLang="sr-Latn-RS" i="0" dirty="0">
                <a:latin typeface="Arial" panose="020B0604020202020204" pitchFamily="34" charset="0"/>
                <a:cs typeface="Arial" panose="020B0604020202020204" pitchFamily="34" charset="0"/>
              </a:rPr>
              <a:t>Ово се чини у смислу редундантности, тако да у случају да било који део мреже откаже, други прстен омогућава да мрежа и даље функционише. </a:t>
            </a:r>
            <a:endParaRPr lang="sr-Latn-CS" altLang="sr-Latn-RS" i="0" dirty="0">
              <a:latin typeface="Arial" panose="020B0604020202020204" pitchFamily="34" charset="0"/>
              <a:cs typeface="Arial" panose="020B0604020202020204" pitchFamily="34" charset="0"/>
            </a:endParaRPr>
          </a:p>
        </p:txBody>
      </p:sp>
      <p:pic>
        <p:nvPicPr>
          <p:cNvPr id="141318" name="Picture 6" descr="dual ring top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938" y="4429125"/>
            <a:ext cx="24288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lgn="ctr">
              <a:defRPr/>
            </a:pPr>
            <a:r>
              <a:rPr lang="sr-Latn-CS" sz="3600" dirty="0"/>
              <a:t>T</a:t>
            </a:r>
            <a:r>
              <a:rPr lang="sr-Cyrl-CS" sz="3600" dirty="0"/>
              <a:t>опологија дрвета  </a:t>
            </a:r>
            <a:br>
              <a:rPr lang="sr-Cyrl-CS" sz="3600" dirty="0"/>
            </a:br>
            <a:r>
              <a:rPr lang="sr-Cyrl-CS" sz="3600" dirty="0"/>
              <a:t>(хијерархијска топологија)</a:t>
            </a:r>
            <a:endParaRPr lang="sr-Latn-CS" sz="3600" b="1" dirty="0"/>
          </a:p>
        </p:txBody>
      </p:sp>
      <p:sp>
        <p:nvSpPr>
          <p:cNvPr id="142339"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2340"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2341" name="TextBox 5"/>
          <p:cNvSpPr txBox="1">
            <a:spLocks noChangeArrowheads="1"/>
          </p:cNvSpPr>
          <p:nvPr/>
        </p:nvSpPr>
        <p:spPr bwMode="auto">
          <a:xfrm>
            <a:off x="357188" y="1643063"/>
            <a:ext cx="84296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i="0">
                <a:latin typeface="Arial" panose="020B0604020202020204" pitchFamily="34" charset="0"/>
                <a:cs typeface="Arial" panose="020B0604020202020204" pitchFamily="34" charset="0"/>
              </a:rPr>
              <a:t>Топологија стабла или хијерархијска топлогија (енг. </a:t>
            </a:r>
            <a:r>
              <a:rPr lang="sr-Latn-CS" altLang="sr-Latn-RS">
                <a:latin typeface="Arial" panose="020B0604020202020204" pitchFamily="34" charset="0"/>
                <a:cs typeface="Arial" panose="020B0604020202020204" pitchFamily="34" charset="0"/>
              </a:rPr>
              <a:t>Tree Topology</a:t>
            </a:r>
            <a:r>
              <a:rPr lang="sr-Latn-CS" altLang="sr-Latn-RS" i="0">
                <a:latin typeface="Arial" panose="020B0604020202020204" pitchFamily="34" charset="0"/>
                <a:cs typeface="Arial" panose="020B0604020202020204" pitchFamily="34" charset="0"/>
              </a:rPr>
              <a:t>) </a:t>
            </a:r>
            <a:r>
              <a:rPr lang="ru-RU" altLang="sr-Latn-RS" i="0">
                <a:latin typeface="Arial" panose="020B0604020202020204" pitchFamily="34" charset="0"/>
                <a:cs typeface="Arial" panose="020B0604020202020204" pitchFamily="34" charset="0"/>
              </a:rPr>
              <a:t>сличи топологији звезде, али се код ње не користи централна јединица, централни рачунар. Назив хијерархијска топологија се користи од стране фирме </a:t>
            </a:r>
            <a:r>
              <a:rPr lang="sr-Latn-CS" altLang="sr-Latn-RS" i="0">
                <a:latin typeface="Arial" panose="020B0604020202020204" pitchFamily="34" charset="0"/>
                <a:cs typeface="Arial" panose="020B0604020202020204" pitchFamily="34" charset="0"/>
              </a:rPr>
              <a:t>Cisco, </a:t>
            </a:r>
            <a:r>
              <a:rPr lang="ru-RU" altLang="sr-Latn-RS" i="0">
                <a:latin typeface="Arial" panose="020B0604020202020204" pitchFamily="34" charset="0"/>
                <a:cs typeface="Arial" panose="020B0604020202020204" pitchFamily="34" charset="0"/>
              </a:rPr>
              <a:t>али је други називају топологијом дрвета.</a:t>
            </a:r>
            <a:endParaRPr lang="sr-Latn-CS" altLang="sr-Latn-RS" i="0">
              <a:latin typeface="Arial" panose="020B0604020202020204" pitchFamily="34" charset="0"/>
              <a:cs typeface="Arial" panose="020B0604020202020204" pitchFamily="34" charset="0"/>
            </a:endParaRPr>
          </a:p>
        </p:txBody>
      </p:sp>
      <p:pic>
        <p:nvPicPr>
          <p:cNvPr id="142342" name="Picture 7" descr="hierarchical tree top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438" y="3857625"/>
            <a:ext cx="37147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lgn="ctr">
              <a:defRPr/>
            </a:pPr>
            <a:r>
              <a:rPr lang="sr-Latn-CS" sz="3600" dirty="0"/>
              <a:t>T</a:t>
            </a:r>
            <a:r>
              <a:rPr lang="sr-Cyrl-CS" sz="3600" dirty="0"/>
              <a:t>опологија дрвета  </a:t>
            </a:r>
            <a:br>
              <a:rPr lang="sr-Cyrl-CS" sz="3600" dirty="0"/>
            </a:br>
            <a:r>
              <a:rPr lang="sr-Cyrl-CS" sz="3600" dirty="0"/>
              <a:t>(хијерархијска топологија)</a:t>
            </a:r>
            <a:endParaRPr lang="sr-Latn-CS" sz="3600" b="1" dirty="0"/>
          </a:p>
        </p:txBody>
      </p:sp>
      <p:sp>
        <p:nvSpPr>
          <p:cNvPr id="143363"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3364"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3365" name="TextBox 5"/>
          <p:cNvSpPr txBox="1">
            <a:spLocks noChangeArrowheads="1"/>
          </p:cNvSpPr>
          <p:nvPr/>
        </p:nvSpPr>
        <p:spPr bwMode="auto">
          <a:xfrm>
            <a:off x="357188" y="1643063"/>
            <a:ext cx="842962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i="0">
                <a:latin typeface="Arial" panose="020B0604020202020204" pitchFamily="34" charset="0"/>
                <a:cs typeface="Arial" panose="020B0604020202020204" pitchFamily="34" charset="0"/>
              </a:rPr>
              <a:t>Критична тачка ове топлогије је рачунар у корену ланца. Ако он откаже, цела мрежа не ради. Ово је очигледно непрактично и због тога се ова топологија ретко среће у рачунарским мрежама. </a:t>
            </a:r>
          </a:p>
          <a:p>
            <a:pPr algn="just"/>
            <a:endParaRPr lang="ru-RU" altLang="sr-Latn-RS" i="0">
              <a:latin typeface="Arial" panose="020B0604020202020204" pitchFamily="34" charset="0"/>
              <a:cs typeface="Arial" panose="020B0604020202020204" pitchFamily="34" charset="0"/>
            </a:endParaRPr>
          </a:p>
          <a:p>
            <a:pPr algn="just"/>
            <a:r>
              <a:rPr lang="ru-RU" altLang="sr-Latn-RS" i="0">
                <a:latin typeface="Arial" panose="020B0604020202020204" pitchFamily="34" charset="0"/>
                <a:cs typeface="Arial" panose="020B0604020202020204" pitchFamily="34" charset="0"/>
              </a:rPr>
              <a:t>Топологија стабла се пре свега користи при испоручивању услуга кабловске телевизије.</a:t>
            </a:r>
          </a:p>
          <a:p>
            <a:pPr algn="just"/>
            <a:endParaRPr lang="ru-RU" altLang="sr-Latn-RS" i="0">
              <a:latin typeface="Arial" panose="020B0604020202020204" pitchFamily="34" charset="0"/>
              <a:cs typeface="Arial" panose="020B0604020202020204" pitchFamily="34" charset="0"/>
            </a:endParaRPr>
          </a:p>
          <a:p>
            <a:pPr algn="just"/>
            <a:r>
              <a:rPr lang="ru-RU" altLang="sr-Latn-RS" i="0">
                <a:latin typeface="Arial" panose="020B0604020202020204" pitchFamily="34" charset="0"/>
                <a:cs typeface="Arial" panose="020B0604020202020204" pitchFamily="34" charset="0"/>
              </a:rPr>
              <a:t>Предност је да је мрежу лако проширити једноставним додавањем још једне гране, па је тако изоловање грашака релативно лако.</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0"/>
            <a:ext cx="7415212" cy="1071563"/>
          </a:xfrm>
        </p:spPr>
        <p:txBody>
          <a:bodyPr/>
          <a:lstStyle/>
          <a:p>
            <a:pPr algn="ctr">
              <a:defRPr/>
            </a:pPr>
            <a:r>
              <a:rPr lang="sr-Latn-CS" sz="3600" dirty="0"/>
              <a:t>T</a:t>
            </a:r>
            <a:r>
              <a:rPr lang="sr-Cyrl-CS" sz="3600" dirty="0"/>
              <a:t>опологија дрвета  </a:t>
            </a:r>
            <a:br>
              <a:rPr lang="sr-Cyrl-CS" sz="3600" dirty="0"/>
            </a:br>
            <a:r>
              <a:rPr lang="sr-Cyrl-CS" sz="3600" dirty="0"/>
              <a:t>(хијерархијска топологија)</a:t>
            </a:r>
            <a:endParaRPr lang="sr-Latn-CS" sz="3600" b="1" dirty="0"/>
          </a:p>
        </p:txBody>
      </p:sp>
      <p:sp>
        <p:nvSpPr>
          <p:cNvPr id="144387"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4388"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pic>
        <p:nvPicPr>
          <p:cNvPr id="144389" name="Picture 6" descr="http://www.mckinnonsc.vic.edu.au/vceit/networks/tre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313" y="1143000"/>
            <a:ext cx="4500562"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lgn="ctr">
              <a:defRPr/>
            </a:pPr>
            <a:r>
              <a:rPr lang="sr-Latn-CS" sz="3600" dirty="0"/>
              <a:t>T</a:t>
            </a:r>
            <a:r>
              <a:rPr lang="sr-Cyrl-CS" sz="3600" dirty="0"/>
              <a:t>опологија дрвета  </a:t>
            </a:r>
            <a:br>
              <a:rPr lang="sr-Cyrl-CS" sz="3600" dirty="0"/>
            </a:br>
            <a:r>
              <a:rPr lang="sr-Cyrl-CS" sz="3600" dirty="0"/>
              <a:t>(хијерархијска топологија)</a:t>
            </a:r>
            <a:endParaRPr lang="sr-Latn-CS" sz="3600" b="1" dirty="0"/>
          </a:p>
        </p:txBody>
      </p:sp>
      <p:sp>
        <p:nvSpPr>
          <p:cNvPr id="145411"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5412"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5413" name="TextBox 5"/>
          <p:cNvSpPr txBox="1">
            <a:spLocks noChangeArrowheads="1"/>
          </p:cNvSpPr>
          <p:nvPr/>
        </p:nvSpPr>
        <p:spPr bwMode="auto">
          <a:xfrm>
            <a:off x="357188" y="2286000"/>
            <a:ext cx="842962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i="0" dirty="0">
                <a:latin typeface="Arial" panose="020B0604020202020204" pitchFamily="34" charset="0"/>
                <a:cs typeface="Arial" panose="020B0604020202020204" pitchFamily="34" charset="0"/>
              </a:rPr>
              <a:t>Недостаци су као што је поменуто, ако корен постане неисправан, цела мрежа постане неисправна, али и ако било која разводна кутија постане неисправна, све гране са те разводне кутије постају неисправне.</a:t>
            </a:r>
          </a:p>
          <a:p>
            <a:pPr algn="just"/>
            <a:endParaRPr lang="ru-RU" altLang="sr-Latn-RS" i="0" dirty="0">
              <a:latin typeface="Arial" panose="020B0604020202020204" pitchFamily="34" charset="0"/>
              <a:cs typeface="Arial" panose="020B0604020202020204" pitchFamily="34" charset="0"/>
            </a:endParaRPr>
          </a:p>
          <a:p>
            <a:pPr algn="just"/>
            <a:endParaRPr lang="ru-RU" altLang="sr-Latn-RS" i="0" dirty="0">
              <a:latin typeface="Arial" panose="020B0604020202020204" pitchFamily="34" charset="0"/>
              <a:cs typeface="Arial" panose="020B0604020202020204" pitchFamily="34" charset="0"/>
            </a:endParaRPr>
          </a:p>
          <a:p>
            <a:pPr algn="just"/>
            <a:r>
              <a:rPr lang="ru-RU" altLang="sr-Latn-RS" i="0" dirty="0">
                <a:latin typeface="Arial" panose="020B0604020202020204" pitchFamily="34" charset="0"/>
                <a:cs typeface="Arial" panose="020B0604020202020204" pitchFamily="34" charset="0"/>
              </a:rPr>
              <a:t>Приступ постаје проблем ако мрежа постане сувише велика.</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lgn="ctr">
              <a:defRPr/>
            </a:pPr>
            <a:r>
              <a:rPr lang="sr-Cyrl-CS" sz="3600" dirty="0"/>
              <a:t>Мрежаста  топологија</a:t>
            </a:r>
            <a:endParaRPr lang="sr-Latn-CS" sz="3600" b="1" dirty="0"/>
          </a:p>
        </p:txBody>
      </p:sp>
      <p:sp>
        <p:nvSpPr>
          <p:cNvPr id="146435"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6436"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6437" name="TextBox 5"/>
          <p:cNvSpPr txBox="1">
            <a:spLocks noChangeArrowheads="1"/>
          </p:cNvSpPr>
          <p:nvPr/>
        </p:nvSpPr>
        <p:spPr bwMode="auto">
          <a:xfrm>
            <a:off x="357188" y="1857375"/>
            <a:ext cx="84296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i="0">
                <a:latin typeface="Arial" panose="020B0604020202020204" pitchFamily="34" charset="0"/>
                <a:cs typeface="Arial" panose="020B0604020202020204" pitchFamily="34" charset="0"/>
              </a:rPr>
              <a:t>Анализом појединих тополгија може се закључити да постоји проблем са потпуном редундандношћу мреже.</a:t>
            </a:r>
          </a:p>
          <a:p>
            <a:pPr algn="just"/>
            <a:r>
              <a:rPr lang="ru-RU" altLang="sr-Latn-RS" i="0">
                <a:latin typeface="Arial" panose="020B0604020202020204" pitchFamily="34" charset="0"/>
                <a:cs typeface="Arial" panose="020B0604020202020204" pitchFamily="34" charset="0"/>
              </a:rPr>
              <a:t>Dual-Ring топологија може да помогне, али није савршена. </a:t>
            </a:r>
          </a:p>
          <a:p>
            <a:pPr algn="just"/>
            <a:r>
              <a:rPr lang="ru-RU" altLang="sr-Latn-RS" i="0">
                <a:latin typeface="Arial" panose="020B0604020202020204" pitchFamily="34" charset="0"/>
                <a:cs typeface="Arial" panose="020B0604020202020204" pitchFamily="34" charset="0"/>
              </a:rPr>
              <a:t>Ако се жели потпуно редундантна мрежа, мора да се користи мрежаста топологија. </a:t>
            </a:r>
          </a:p>
          <a:p>
            <a:pPr algn="just"/>
            <a:r>
              <a:rPr lang="ru-RU" altLang="sr-Latn-RS" i="0">
                <a:latin typeface="Arial" panose="020B0604020202020204" pitchFamily="34" charset="0"/>
                <a:cs typeface="Arial" panose="020B0604020202020204" pitchFamily="34" charset="0"/>
              </a:rPr>
              <a:t>Мрежаста топологија је посебна врста везе од тачке до тачке у којој постоје најмање две директне путање до сваке тачке. </a:t>
            </a:r>
          </a:p>
          <a:p>
            <a:pPr algn="just"/>
            <a:r>
              <a:rPr lang="ru-RU" altLang="sr-Latn-RS" i="0">
                <a:latin typeface="Arial" panose="020B0604020202020204" pitchFamily="34" charset="0"/>
                <a:cs typeface="Arial" panose="020B0604020202020204" pitchFamily="34" charset="0"/>
              </a:rPr>
              <a:t>Строжа дефиниција мрежасте топологије захтева да сваки чвор буде директно повезан са свим осталим чворовима.</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lgn="ctr">
              <a:defRPr/>
            </a:pPr>
            <a:r>
              <a:rPr lang="sr-Cyrl-CS" sz="3600" dirty="0"/>
              <a:t>Мрежаста  топологија</a:t>
            </a:r>
            <a:endParaRPr lang="sr-Latn-CS" sz="3600" b="1" dirty="0"/>
          </a:p>
        </p:txBody>
      </p:sp>
      <p:sp>
        <p:nvSpPr>
          <p:cNvPr id="147459"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7460"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7461" name="TextBox 5"/>
          <p:cNvSpPr txBox="1">
            <a:spLocks noChangeArrowheads="1"/>
          </p:cNvSpPr>
          <p:nvPr/>
        </p:nvSpPr>
        <p:spPr bwMode="auto">
          <a:xfrm>
            <a:off x="357188" y="1857375"/>
            <a:ext cx="842962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i="0">
                <a:latin typeface="Arial" panose="020B0604020202020204" pitchFamily="34" charset="0"/>
                <a:cs typeface="Arial" panose="020B0604020202020204" pitchFamily="34" charset="0"/>
              </a:rPr>
              <a:t>Мрежаста топологија може да буде потпуна или делимична. </a:t>
            </a:r>
          </a:p>
          <a:p>
            <a:pPr algn="just"/>
            <a:r>
              <a:rPr lang="ru-RU" altLang="sr-Latn-RS" i="0">
                <a:latin typeface="Arial" panose="020B0604020202020204" pitchFamily="34" charset="0"/>
                <a:cs typeface="Arial" panose="020B0604020202020204" pitchFamily="34" charset="0"/>
              </a:rPr>
              <a:t>Делимична (парцијална) мрежаста топологија се разликује од потпуне само у томе што није сваки рачунар повезан са сваким рачунаром. Тиме се може обезбедити задовољавајућа поузданост уз уштеду пре свега каблова. </a:t>
            </a:r>
          </a:p>
          <a:p>
            <a:pPr algn="just"/>
            <a:r>
              <a:rPr lang="ru-RU" altLang="sr-Latn-RS" i="0">
                <a:latin typeface="Arial" panose="020B0604020202020204" pitchFamily="34" charset="0"/>
                <a:cs typeface="Arial" panose="020B0604020202020204" pitchFamily="34" charset="0"/>
              </a:rPr>
              <a:t>Пример употребе парцијалне мрежасте топологије су ме</a:t>
            </a:r>
            <a:r>
              <a:rPr lang="sr-Cyrl-CS" altLang="sr-Latn-RS" i="0">
                <a:latin typeface="Arial" panose="020B0604020202020204" pitchFamily="34" charset="0"/>
                <a:cs typeface="Arial" panose="020B0604020202020204" pitchFamily="34" charset="0"/>
              </a:rPr>
              <a:t>ђ</a:t>
            </a:r>
            <a:r>
              <a:rPr lang="ru-RU" altLang="sr-Latn-RS" i="0">
                <a:latin typeface="Arial" panose="020B0604020202020204" pitchFamily="34" charset="0"/>
                <a:cs typeface="Arial" panose="020B0604020202020204" pitchFamily="34" charset="0"/>
              </a:rPr>
              <a:t>усобне везе интернет сервис провајдера (ISP).</a:t>
            </a:r>
          </a:p>
          <a:p>
            <a:pPr algn="just"/>
            <a:r>
              <a:rPr lang="ru-RU" altLang="sr-Latn-RS" i="0">
                <a:latin typeface="Arial" panose="020B0604020202020204" pitchFamily="34" charset="0"/>
                <a:cs typeface="Arial" panose="020B0604020202020204" pitchFamily="34" charset="0"/>
              </a:rPr>
              <a:t>Потпуна мрежаста топологија се користи код повезивања рутера WAN-a, или код малих мрежа где је битна редундандност веза.</a:t>
            </a:r>
          </a:p>
        </p:txBody>
      </p:sp>
      <p:pic>
        <p:nvPicPr>
          <p:cNvPr id="147462" name="Picture 6" descr="mesh top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500063"/>
            <a:ext cx="12192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3" name="Picture 7" descr="partial mesh top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850" y="428625"/>
            <a:ext cx="15811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lgn="ctr">
              <a:defRPr/>
            </a:pPr>
            <a:r>
              <a:rPr lang="sr-Cyrl-CS" sz="3600" dirty="0"/>
              <a:t>Мрежаста  топологија</a:t>
            </a:r>
            <a:endParaRPr lang="sr-Latn-CS" sz="3600" b="1" dirty="0"/>
          </a:p>
        </p:txBody>
      </p:sp>
      <p:sp>
        <p:nvSpPr>
          <p:cNvPr id="148483"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8484"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pic>
        <p:nvPicPr>
          <p:cNvPr id="148485" name="Picture 6" descr="mesh top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500063"/>
            <a:ext cx="12192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6" name="Picture 7" descr="partial mesh top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850" y="428625"/>
            <a:ext cx="15811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http://lc.netcomm.com.au/i/mesh.gif"/>
          <p:cNvPicPr/>
          <p:nvPr/>
        </p:nvPicPr>
        <p:blipFill>
          <a:blip r:embed="rId4">
            <a:lum bright="100000"/>
          </a:blip>
          <a:srcRect t="-2366" b="-3549"/>
          <a:stretch>
            <a:fillRect/>
          </a:stretch>
        </p:blipFill>
        <p:spPr bwMode="auto">
          <a:xfrm>
            <a:off x="1857356" y="1500174"/>
            <a:ext cx="5000660" cy="4500593"/>
          </a:xfrm>
          <a:prstGeom prst="rect">
            <a:avLst/>
          </a:prstGeom>
          <a:noFill/>
          <a:ln w="9525">
            <a:noFill/>
            <a:miter lim="800000"/>
            <a:headEnd/>
            <a:tailEnd/>
          </a:ln>
          <a:effectLst>
            <a:outerShdw dir="5400000" algn="ctr" rotWithShape="0">
              <a:schemeClr val="tx1"/>
            </a:outerShdw>
          </a:effectLst>
          <a:scene3d>
            <a:camera prst="orthographicFront"/>
            <a:lightRig rig="threePt" dir="t"/>
          </a:scene3d>
          <a:sp3d>
            <a:bevelT w="0" h="6350"/>
          </a:sp3d>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lgn="ctr">
              <a:defRPr/>
            </a:pPr>
            <a:r>
              <a:rPr lang="sr-Cyrl-CS" sz="3600" dirty="0"/>
              <a:t>Комбинована веза</a:t>
            </a:r>
            <a:endParaRPr lang="sr-Latn-CS" sz="3600" b="1" dirty="0"/>
          </a:p>
        </p:txBody>
      </p:sp>
      <p:sp>
        <p:nvSpPr>
          <p:cNvPr id="149507"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9508"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9509" name="TextBox 9"/>
          <p:cNvSpPr txBox="1">
            <a:spLocks noChangeArrowheads="1"/>
          </p:cNvSpPr>
          <p:nvPr/>
        </p:nvSpPr>
        <p:spPr bwMode="auto">
          <a:xfrm>
            <a:off x="428625" y="1928813"/>
            <a:ext cx="8501063"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i="0" dirty="0">
                <a:latin typeface="Arial" panose="020B0604020202020204" pitchFamily="34" charset="0"/>
                <a:cs typeface="Arial" panose="020B0604020202020204" pitchFamily="34" charset="0"/>
              </a:rPr>
              <a:t>Код комбинованих веза, на водећи рачунар се станице података повезују преко чворне станице или директно. </a:t>
            </a:r>
          </a:p>
          <a:p>
            <a:pPr algn="just"/>
            <a:r>
              <a:rPr lang="ru-RU" altLang="sr-Latn-RS" i="0" dirty="0">
                <a:latin typeface="Arial" panose="020B0604020202020204" pitchFamily="34" charset="0"/>
                <a:cs typeface="Arial" panose="020B0604020202020204" pitchFamily="34" charset="0"/>
              </a:rPr>
              <a:t>Код ове везе са чворном станицом је од значаја смањење броја спојних путева. </a:t>
            </a:r>
          </a:p>
          <a:p>
            <a:pPr algn="just"/>
            <a:r>
              <a:rPr lang="ru-RU" altLang="sr-Latn-RS" i="0" dirty="0">
                <a:latin typeface="Arial" panose="020B0604020202020204" pitchFamily="34" charset="0"/>
                <a:cs typeface="Arial" panose="020B0604020202020204" pitchFamily="34" charset="0"/>
              </a:rPr>
              <a:t>Класичне чворне станице могу да приме до 32 терминалне станице за предају података. </a:t>
            </a:r>
          </a:p>
          <a:p>
            <a:pPr algn="just"/>
            <a:r>
              <a:rPr lang="ru-RU" altLang="sr-Latn-RS" i="0" dirty="0">
                <a:latin typeface="Arial" panose="020B0604020202020204" pitchFamily="34" charset="0"/>
                <a:cs typeface="Arial" panose="020B0604020202020204" pitchFamily="34" charset="0"/>
              </a:rPr>
              <a:t>Водећа станица може станице података да позива појединачно (Specific Poll) или све заједно општим позивом (General Poll). </a:t>
            </a:r>
          </a:p>
          <a:p>
            <a:pPr algn="just"/>
            <a:r>
              <a:rPr lang="ru-RU" altLang="sr-Latn-RS" i="0" dirty="0">
                <a:latin typeface="Arial" panose="020B0604020202020204" pitchFamily="34" charset="0"/>
                <a:cs typeface="Arial" panose="020B0604020202020204" pitchFamily="34" charset="0"/>
              </a:rPr>
              <a:t>Везе чворне станице и терминала остварују се у директном саобраћају.</a:t>
            </a:r>
            <a:endParaRPr lang="sr-Latn-CS" altLang="sr-Latn-RS" i="0" dirty="0">
              <a:latin typeface="Arial" panose="020B0604020202020204" pitchFamily="34" charset="0"/>
              <a:cs typeface="Arial" panose="020B0604020202020204" pitchFamily="34" charset="0"/>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lgn="ctr">
              <a:defRPr/>
            </a:pPr>
            <a:r>
              <a:rPr lang="sr-Cyrl-CS" sz="3600" dirty="0"/>
              <a:t>Бежичне мреже</a:t>
            </a:r>
            <a:endParaRPr lang="sr-Latn-CS" sz="3600" b="1" dirty="0"/>
          </a:p>
        </p:txBody>
      </p:sp>
      <p:sp>
        <p:nvSpPr>
          <p:cNvPr id="151555"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51556"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6" name="TextBox 5"/>
          <p:cNvSpPr txBox="1"/>
          <p:nvPr/>
        </p:nvSpPr>
        <p:spPr>
          <a:xfrm>
            <a:off x="428625" y="2214563"/>
            <a:ext cx="8215313" cy="2677656"/>
          </a:xfrm>
          <a:prstGeom prst="rect">
            <a:avLst/>
          </a:prstGeom>
          <a:noFill/>
        </p:spPr>
        <p:txBody>
          <a:bodyPr>
            <a:spAutoFit/>
          </a:bodyPr>
          <a:lstStyle/>
          <a:p>
            <a:pPr algn="just">
              <a:defRPr/>
            </a:pPr>
            <a:r>
              <a:rPr lang="sr-Cyrl-CS" sz="2800" b="1" i="0" dirty="0">
                <a:solidFill>
                  <a:srgbClr val="FFFF00"/>
                </a:solidFill>
                <a:latin typeface="Arial" pitchFamily="34" charset="0"/>
                <a:cs typeface="Arial" pitchFamily="34" charset="0"/>
              </a:rPr>
              <a:t>Бежично</a:t>
            </a:r>
            <a:r>
              <a:rPr lang="sr-Cyrl-CS" sz="2800" i="0" dirty="0">
                <a:latin typeface="Arial" pitchFamily="34" charset="0"/>
                <a:cs typeface="Arial" pitchFamily="34" charset="0"/>
              </a:rPr>
              <a:t> (енг. </a:t>
            </a:r>
            <a:r>
              <a:rPr lang="sr-Cyrl-CS" sz="2800" dirty="0">
                <a:latin typeface="Arial" pitchFamily="34" charset="0"/>
                <a:cs typeface="Arial" pitchFamily="34" charset="0"/>
              </a:rPr>
              <a:t>wireless</a:t>
            </a:r>
            <a:r>
              <a:rPr lang="sr-Cyrl-CS" sz="2800" i="0" dirty="0">
                <a:latin typeface="Arial" pitchFamily="34" charset="0"/>
                <a:cs typeface="Arial" pitchFamily="34" charset="0"/>
              </a:rPr>
              <a:t>) умрежавање вероватно је  најједноставнији начин умрежавања. </a:t>
            </a:r>
          </a:p>
          <a:p>
            <a:pPr algn="just">
              <a:defRPr/>
            </a:pPr>
            <a:endParaRPr lang="sr-Cyrl-CS" sz="2800" i="0" dirty="0">
              <a:latin typeface="Arial" pitchFamily="34" charset="0"/>
              <a:cs typeface="Arial" pitchFamily="34" charset="0"/>
            </a:endParaRPr>
          </a:p>
          <a:p>
            <a:pPr marL="534988" indent="-534988" algn="just">
              <a:buFont typeface="Arial" pitchFamily="34" charset="0"/>
              <a:buChar char="•"/>
              <a:defRPr/>
            </a:pPr>
            <a:r>
              <a:rPr lang="sr-Cyrl-CS" sz="2800" i="0" dirty="0">
                <a:latin typeface="Arial" pitchFamily="34" charset="0"/>
                <a:cs typeface="Arial" pitchFamily="34" charset="0"/>
              </a:rPr>
              <a:t>Нуди средњу брзину;</a:t>
            </a:r>
          </a:p>
          <a:p>
            <a:pPr marL="534988" indent="-534988" algn="just">
              <a:buFont typeface="Arial" pitchFamily="34" charset="0"/>
              <a:buChar char="•"/>
              <a:defRPr/>
            </a:pPr>
            <a:r>
              <a:rPr lang="sr-Cyrl-CS" sz="2800" i="0" dirty="0">
                <a:latin typeface="Arial" pitchFamily="34" charset="0"/>
                <a:cs typeface="Arial" pitchFamily="34" charset="0"/>
              </a:rPr>
              <a:t>Не захтева додатне каблове;</a:t>
            </a:r>
          </a:p>
          <a:p>
            <a:pPr marL="534988" indent="-534988" algn="just">
              <a:buFont typeface="Arial" pitchFamily="34" charset="0"/>
              <a:buChar char="•"/>
              <a:defRPr/>
            </a:pPr>
            <a:r>
              <a:rPr lang="sr-Cyrl-CS" sz="2800" i="0" dirty="0">
                <a:latin typeface="Arial" pitchFamily="34" charset="0"/>
                <a:cs typeface="Arial" pitchFamily="34" charset="0"/>
              </a:rPr>
              <a:t>Цена мрежних уређаја константно пада.</a:t>
            </a:r>
            <a:endParaRPr lang="sr-Latn-CS" sz="2800" i="0"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50" y="1571625"/>
            <a:ext cx="8858250" cy="4524375"/>
          </a:xfrm>
        </p:spPr>
        <p:txBody>
          <a:bodyPr/>
          <a:lstStyle/>
          <a:p>
            <a:pPr>
              <a:buFont typeface="Monotype Sorts" pitchFamily="2" charset="2"/>
              <a:buNone/>
              <a:defRPr/>
            </a:pPr>
            <a:r>
              <a:rPr lang="sr-Cyrl-CS" dirty="0">
                <a:latin typeface="Arial" pitchFamily="34" charset="0"/>
                <a:cs typeface="Arial" pitchFamily="34" charset="0"/>
              </a:rPr>
              <a:t>Рачунари се повезују у мреже с циљем:</a:t>
            </a:r>
            <a:endParaRPr lang="sr-Latn-CS" dirty="0">
              <a:latin typeface="Arial" pitchFamily="34" charset="0"/>
              <a:cs typeface="Arial" pitchFamily="34" charset="0"/>
            </a:endParaRPr>
          </a:p>
          <a:p>
            <a:pPr marL="633413" indent="-633413">
              <a:defRPr/>
            </a:pPr>
            <a:r>
              <a:rPr lang="sr-Cyrl-CS" dirty="0">
                <a:latin typeface="Arial" pitchFamily="34" charset="0"/>
                <a:cs typeface="Arial" pitchFamily="34" charset="0"/>
              </a:rPr>
              <a:t>заједничког коришћења хардвера</a:t>
            </a:r>
          </a:p>
          <a:p>
            <a:pPr marL="633413" indent="-633413">
              <a:defRPr/>
            </a:pPr>
            <a:r>
              <a:rPr lang="sr-Cyrl-CS" dirty="0">
                <a:latin typeface="Arial" pitchFamily="34" charset="0"/>
                <a:cs typeface="Arial" pitchFamily="34" charset="0"/>
              </a:rPr>
              <a:t>заједничког коришћења података</a:t>
            </a:r>
          </a:p>
          <a:p>
            <a:pPr marL="633413" indent="-633413">
              <a:defRPr/>
            </a:pPr>
            <a:r>
              <a:rPr lang="sr-Cyrl-CS" dirty="0">
                <a:latin typeface="Arial" pitchFamily="34" charset="0"/>
                <a:cs typeface="Arial" pitchFamily="34" charset="0"/>
              </a:rPr>
              <a:t>размене података међу корисницима</a:t>
            </a:r>
          </a:p>
          <a:p>
            <a:pPr marL="633413" indent="-633413">
              <a:defRPr/>
            </a:pPr>
            <a:r>
              <a:rPr lang="sr-Cyrl-CS" dirty="0">
                <a:latin typeface="Arial" pitchFamily="34" charset="0"/>
                <a:cs typeface="Arial" pitchFamily="34" charset="0"/>
              </a:rPr>
              <a:t>комуникације међу корисницима</a:t>
            </a:r>
          </a:p>
          <a:p>
            <a:pPr marL="633413" indent="-633413">
              <a:defRPr/>
            </a:pPr>
            <a:r>
              <a:rPr lang="sr-Cyrl-CS" dirty="0">
                <a:latin typeface="Arial" pitchFamily="34" charset="0"/>
                <a:cs typeface="Arial" pitchFamily="34" charset="0"/>
              </a:rPr>
              <a:t>заједничког рада корисника на неким пословима</a:t>
            </a:r>
          </a:p>
          <a:p>
            <a:pPr marL="633413" indent="-633413">
              <a:buFont typeface="Monotype Sorts" pitchFamily="2" charset="2"/>
              <a:buNone/>
              <a:defRPr/>
            </a:pPr>
            <a:r>
              <a:rPr lang="sr-Cyrl-CS" sz="2800" dirty="0">
                <a:latin typeface="Arial" pitchFamily="34" charset="0"/>
                <a:cs typeface="Arial" pitchFamily="34" charset="0"/>
              </a:rPr>
              <a:t>Сваки рачунар прикључен у мрежу назива се </a:t>
            </a:r>
            <a:r>
              <a:rPr lang="sr-Cyrl-CS" sz="2800" b="1" dirty="0">
                <a:solidFill>
                  <a:srgbClr val="FFFF00"/>
                </a:solidFill>
                <a:latin typeface="Arial" pitchFamily="34" charset="0"/>
                <a:cs typeface="Arial" pitchFamily="34" charset="0"/>
              </a:rPr>
              <a:t>чвор</a:t>
            </a:r>
            <a:r>
              <a:rPr lang="sr-Cyrl-CS" sz="2800" b="1" dirty="0">
                <a:latin typeface="Arial" pitchFamily="34" charset="0"/>
                <a:cs typeface="Arial" pitchFamily="34" charset="0"/>
              </a:rPr>
              <a:t>.</a:t>
            </a:r>
            <a:endParaRPr lang="sr-Latn-CS" sz="2800" dirty="0">
              <a:latin typeface="Arial" pitchFamily="34" charset="0"/>
              <a:cs typeface="Arial" pitchFamily="34" charset="0"/>
            </a:endParaRPr>
          </a:p>
        </p:txBody>
      </p:sp>
      <p:sp>
        <p:nvSpPr>
          <p:cNvPr id="3" name="Title 2"/>
          <p:cNvSpPr>
            <a:spLocks noGrp="1"/>
          </p:cNvSpPr>
          <p:nvPr>
            <p:ph type="title"/>
          </p:nvPr>
        </p:nvSpPr>
        <p:spPr/>
        <p:txBody>
          <a:bodyPr/>
          <a:lstStyle/>
          <a:p>
            <a:pPr>
              <a:defRPr/>
            </a:pPr>
            <a:r>
              <a:rPr lang="sr-Cyrl-CS" sz="4000" b="1" dirty="0"/>
              <a:t>Циљеви умрежавања</a:t>
            </a:r>
            <a:endParaRPr lang="sr-Latn-CS" sz="4000" b="1"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lgn="ctr">
              <a:defRPr/>
            </a:pPr>
            <a:r>
              <a:rPr lang="en-US" sz="3600" b="1" dirty="0"/>
              <a:t>Wi-Fi (Wireless Fidelity) </a:t>
            </a:r>
            <a:r>
              <a:rPr lang="en-US" sz="3600" b="1" dirty="0" err="1"/>
              <a:t>мреже</a:t>
            </a:r>
            <a:r>
              <a:rPr lang="en-US" sz="3600" b="1" dirty="0"/>
              <a:t> </a:t>
            </a:r>
            <a:endParaRPr lang="sr-Latn-CS" sz="3600" b="1" dirty="0"/>
          </a:p>
        </p:txBody>
      </p:sp>
      <p:sp>
        <p:nvSpPr>
          <p:cNvPr id="152579"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52580"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52581" name="TextBox 5"/>
          <p:cNvSpPr txBox="1">
            <a:spLocks noChangeArrowheads="1"/>
          </p:cNvSpPr>
          <p:nvPr/>
        </p:nvSpPr>
        <p:spPr bwMode="auto">
          <a:xfrm>
            <a:off x="428625" y="2214563"/>
            <a:ext cx="8215313"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sr-Cyrl-CS" altLang="sr-Latn-RS" sz="2800" i="0">
                <a:latin typeface="Arial" panose="020B0604020202020204" pitchFamily="34" charset="0"/>
                <a:cs typeface="Arial" panose="020B0604020202020204" pitchFamily="34" charset="0"/>
              </a:rPr>
              <a:t>Бежично умрежавање је најједноставније уз </a:t>
            </a:r>
            <a:r>
              <a:rPr lang="sr-Latn-CS" altLang="sr-Latn-RS" sz="2800" i="0">
                <a:latin typeface="Arial" panose="020B0604020202020204" pitchFamily="34" charset="0"/>
                <a:cs typeface="Arial" panose="020B0604020202020204" pitchFamily="34" charset="0"/>
              </a:rPr>
              <a:t>WiFi </a:t>
            </a:r>
            <a:r>
              <a:rPr lang="sr-Cyrl-CS" altLang="sr-Latn-RS" sz="2800" i="0">
                <a:latin typeface="Arial" panose="020B0604020202020204" pitchFamily="34" charset="0"/>
                <a:cs typeface="Arial" panose="020B0604020202020204" pitchFamily="34" charset="0"/>
              </a:rPr>
              <a:t>технологију, где је кориснику потребна само </a:t>
            </a:r>
            <a:r>
              <a:rPr lang="sr-Latn-CS" altLang="sr-Latn-RS" sz="2800" i="0">
                <a:latin typeface="Arial" panose="020B0604020202020204" pitchFamily="34" charset="0"/>
                <a:cs typeface="Arial" panose="020B0604020202020204" pitchFamily="34" charset="0"/>
              </a:rPr>
              <a:t>WiFi </a:t>
            </a:r>
            <a:r>
              <a:rPr lang="sr-Cyrl-CS" altLang="sr-Latn-RS" sz="2800" i="0">
                <a:latin typeface="Arial" panose="020B0604020202020204" pitchFamily="34" charset="0"/>
                <a:cs typeface="Arial" panose="020B0604020202020204" pitchFamily="34" charset="0"/>
              </a:rPr>
              <a:t>картица (интерна (</a:t>
            </a:r>
            <a:r>
              <a:rPr lang="sr-Latn-CS" altLang="sr-Latn-RS" sz="2800" i="0">
                <a:latin typeface="Arial" panose="020B0604020202020204" pitchFamily="34" charset="0"/>
                <a:cs typeface="Arial" panose="020B0604020202020204" pitchFamily="34" charset="0"/>
              </a:rPr>
              <a:t>PCI </a:t>
            </a:r>
            <a:r>
              <a:rPr lang="sr-Cyrl-CS" altLang="sr-Latn-RS" sz="2800" i="0">
                <a:latin typeface="Arial" panose="020B0604020202020204" pitchFamily="34" charset="0"/>
                <a:cs typeface="Arial" panose="020B0604020202020204" pitchFamily="34" charset="0"/>
              </a:rPr>
              <a:t>и </a:t>
            </a:r>
            <a:r>
              <a:rPr lang="sr-Latn-CS" altLang="sr-Latn-RS" sz="2800" i="0">
                <a:latin typeface="Arial" panose="020B0604020202020204" pitchFamily="34" charset="0"/>
                <a:cs typeface="Arial" panose="020B0604020202020204" pitchFamily="34" charset="0"/>
              </a:rPr>
              <a:t>PCMCIA) </a:t>
            </a:r>
            <a:r>
              <a:rPr lang="sr-Cyrl-CS" altLang="sr-Latn-RS" sz="2800" i="0">
                <a:latin typeface="Arial" panose="020B0604020202020204" pitchFamily="34" charset="0"/>
                <a:cs typeface="Arial" panose="020B0604020202020204" pitchFamily="34" charset="0"/>
              </a:rPr>
              <a:t>или спољна (</a:t>
            </a:r>
            <a:r>
              <a:rPr lang="sr-Latn-CS" altLang="sr-Latn-RS" sz="2800" i="0">
                <a:latin typeface="Arial" panose="020B0604020202020204" pitchFamily="34" charset="0"/>
                <a:cs typeface="Arial" panose="020B0604020202020204" pitchFamily="34" charset="0"/>
              </a:rPr>
              <a:t>USB)) </a:t>
            </a:r>
            <a:r>
              <a:rPr lang="sr-Cyrl-CS" altLang="sr-Latn-RS" sz="2800" i="0">
                <a:latin typeface="Arial" panose="020B0604020202020204" pitchFamily="34" charset="0"/>
                <a:cs typeface="Arial" panose="020B0604020202020204" pitchFamily="34" charset="0"/>
              </a:rPr>
              <a:t>у два или више рачунара да би се исти умрежили. </a:t>
            </a:r>
          </a:p>
          <a:p>
            <a:pPr algn="just"/>
            <a:r>
              <a:rPr lang="sr-Cyrl-CS" altLang="sr-Latn-RS" sz="2800" i="0">
                <a:latin typeface="Arial" panose="020B0604020202020204" pitchFamily="34" charset="0"/>
                <a:cs typeface="Arial" panose="020B0604020202020204" pitchFamily="34" charset="0"/>
              </a:rPr>
              <a:t>Обично картице имају интегрисану антену која је довољна за мање мреже, но могуће је користити и боље, спољне антене које појачавају сигнал. </a:t>
            </a:r>
            <a:endParaRPr lang="sr-Latn-CS" altLang="sr-Latn-RS" sz="2800" i="0">
              <a:latin typeface="Arial" panose="020B0604020202020204" pitchFamily="34" charset="0"/>
              <a:cs typeface="Arial" panose="020B0604020202020204" pitchFamily="34" charset="0"/>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lgn="ctr">
              <a:defRPr/>
            </a:pPr>
            <a:r>
              <a:rPr lang="en-US" sz="3600" b="1" dirty="0"/>
              <a:t>Wi-Fi (Wireless Fidelity) </a:t>
            </a:r>
            <a:r>
              <a:rPr lang="en-US" sz="3600" b="1" dirty="0" err="1"/>
              <a:t>мреже</a:t>
            </a:r>
            <a:r>
              <a:rPr lang="en-US" sz="3600" b="1" dirty="0"/>
              <a:t> </a:t>
            </a:r>
            <a:endParaRPr lang="sr-Latn-CS" sz="3600" b="1" dirty="0"/>
          </a:p>
        </p:txBody>
      </p:sp>
      <p:sp>
        <p:nvSpPr>
          <p:cNvPr id="153603"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53604"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53605" name="TextBox 5"/>
          <p:cNvSpPr txBox="1">
            <a:spLocks noChangeArrowheads="1"/>
          </p:cNvSpPr>
          <p:nvPr/>
        </p:nvSpPr>
        <p:spPr bwMode="auto">
          <a:xfrm>
            <a:off x="428625" y="2214563"/>
            <a:ext cx="821531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sr-Cyrl-CS" altLang="sr-Latn-RS" sz="2800" i="0">
                <a:latin typeface="Arial" panose="020B0604020202020204" pitchFamily="34" charset="0"/>
                <a:cs typeface="Arial" panose="020B0604020202020204" pitchFamily="34" charset="0"/>
              </a:rPr>
              <a:t>За прикључивање на неку мрежу потребан је тзв. </a:t>
            </a:r>
            <a:r>
              <a:rPr lang="sr-Latn-CS" altLang="sr-Latn-RS" sz="2800" i="0">
                <a:latin typeface="Arial" panose="020B0604020202020204" pitchFamily="34" charset="0"/>
                <a:cs typeface="Arial" panose="020B0604020202020204" pitchFamily="34" charset="0"/>
              </a:rPr>
              <a:t>Hotspot, </a:t>
            </a:r>
            <a:r>
              <a:rPr lang="sr-Cyrl-CS" altLang="sr-Latn-RS" sz="2800" i="0">
                <a:latin typeface="Arial" panose="020B0604020202020204" pitchFamily="34" charset="0"/>
                <a:cs typeface="Arial" panose="020B0604020202020204" pitchFamily="34" charset="0"/>
              </a:rPr>
              <a:t>односно чвориште на које се спајају сви остали корисници. </a:t>
            </a:r>
            <a:endParaRPr lang="sr-Latn-CS" altLang="sr-Latn-RS" sz="2800" i="0">
              <a:latin typeface="Arial" panose="020B0604020202020204" pitchFamily="34" charset="0"/>
              <a:cs typeface="Arial" panose="020B0604020202020204" pitchFamily="34" charset="0"/>
            </a:endParaRPr>
          </a:p>
          <a:p>
            <a:pPr algn="just"/>
            <a:endParaRPr lang="sr-Cyrl-CS" altLang="sr-Latn-RS" sz="2800" i="0">
              <a:latin typeface="Arial" panose="020B0604020202020204" pitchFamily="34" charset="0"/>
              <a:cs typeface="Arial" panose="020B0604020202020204" pitchFamily="34" charset="0"/>
            </a:endParaRPr>
          </a:p>
          <a:p>
            <a:pPr algn="just"/>
            <a:r>
              <a:rPr lang="sr-Cyrl-CS" altLang="sr-Latn-RS" sz="2800" i="0">
                <a:latin typeface="Arial" panose="020B0604020202020204" pitchFamily="34" charset="0"/>
                <a:cs typeface="Arial" panose="020B0604020202020204" pitchFamily="34" charset="0"/>
              </a:rPr>
              <a:t>Ако је мрежа осигурана она ће тражити </a:t>
            </a:r>
            <a:r>
              <a:rPr lang="sr-Latn-CS" altLang="sr-Latn-RS" sz="2800" b="1" i="0">
                <a:latin typeface="Arial" panose="020B0604020202020204" pitchFamily="34" charset="0"/>
                <a:cs typeface="Arial" panose="020B0604020202020204" pitchFamily="34" charset="0"/>
              </a:rPr>
              <a:t>WEP</a:t>
            </a:r>
            <a:r>
              <a:rPr lang="sr-Latn-CS" altLang="sr-Latn-RS" sz="2800" i="0">
                <a:latin typeface="Arial" panose="020B0604020202020204" pitchFamily="34" charset="0"/>
                <a:cs typeface="Arial" panose="020B0604020202020204" pitchFamily="34" charset="0"/>
              </a:rPr>
              <a:t> </a:t>
            </a:r>
            <a:r>
              <a:rPr lang="sr-Cyrl-CS" altLang="sr-Latn-RS" sz="2800" i="0">
                <a:latin typeface="Arial" panose="020B0604020202020204" pitchFamily="34" charset="0"/>
                <a:cs typeface="Arial" panose="020B0604020202020204" pitchFamily="34" charset="0"/>
              </a:rPr>
              <a:t>или новији </a:t>
            </a:r>
            <a:r>
              <a:rPr lang="sr-Latn-CS" altLang="sr-Latn-RS" sz="2800" b="1" i="0">
                <a:latin typeface="Arial" panose="020B0604020202020204" pitchFamily="34" charset="0"/>
                <a:cs typeface="Arial" panose="020B0604020202020204" pitchFamily="34" charset="0"/>
              </a:rPr>
              <a:t>WPA</a:t>
            </a:r>
            <a:r>
              <a:rPr lang="sr-Latn-CS" altLang="sr-Latn-RS" sz="2800" i="0">
                <a:latin typeface="Arial" panose="020B0604020202020204" pitchFamily="34" charset="0"/>
                <a:cs typeface="Arial" panose="020B0604020202020204" pitchFamily="34" charset="0"/>
              </a:rPr>
              <a:t> </a:t>
            </a:r>
            <a:r>
              <a:rPr lang="sr-Cyrl-CS" altLang="sr-Latn-RS" sz="2800" i="0">
                <a:latin typeface="Arial" panose="020B0604020202020204" pitchFamily="34" charset="0"/>
                <a:cs typeface="Arial" panose="020B0604020202020204" pitchFamily="34" charset="0"/>
              </a:rPr>
              <a:t>кључ, а ако је слободна онда нема никаквих ограничења за спајање.</a:t>
            </a:r>
            <a:endParaRPr lang="sr-Latn-CS" altLang="sr-Latn-RS" sz="2800" i="0">
              <a:latin typeface="Arial" panose="020B0604020202020204" pitchFamily="34" charset="0"/>
              <a:cs typeface="Arial" panose="020B0604020202020204" pitchFamily="34" charset="0"/>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lgn="ctr">
              <a:defRPr/>
            </a:pPr>
            <a:r>
              <a:rPr lang="en-US" sz="3600" b="1" dirty="0"/>
              <a:t>Wi-Fi (Wireless Fidelity) </a:t>
            </a:r>
            <a:r>
              <a:rPr lang="en-US" sz="3600" b="1" dirty="0" err="1"/>
              <a:t>мреже</a:t>
            </a:r>
            <a:r>
              <a:rPr lang="en-US" sz="3600" b="1" dirty="0"/>
              <a:t> </a:t>
            </a:r>
            <a:endParaRPr lang="sr-Latn-CS" sz="3600" b="1" dirty="0"/>
          </a:p>
        </p:txBody>
      </p:sp>
      <p:sp>
        <p:nvSpPr>
          <p:cNvPr id="154627"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54628"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54629" name="TextBox 5"/>
          <p:cNvSpPr txBox="1">
            <a:spLocks noChangeArrowheads="1"/>
          </p:cNvSpPr>
          <p:nvPr/>
        </p:nvSpPr>
        <p:spPr bwMode="auto">
          <a:xfrm>
            <a:off x="428625" y="1500188"/>
            <a:ext cx="82153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vi-VN" altLang="sr-Latn-RS" b="1" i="0" dirty="0">
                <a:solidFill>
                  <a:srgbClr val="FFFF00"/>
                </a:solidFill>
                <a:latin typeface="Arial" panose="020B0604020202020204" pitchFamily="34" charset="0"/>
                <a:cs typeface="Arial" panose="020B0604020202020204" pitchFamily="34" charset="0"/>
              </a:rPr>
              <a:t>Wired Equivalent Privacy (WEP) </a:t>
            </a:r>
            <a:r>
              <a:rPr lang="vi-VN" altLang="sr-Latn-RS" i="0" dirty="0">
                <a:latin typeface="Arial" panose="020B0604020202020204" pitchFamily="34" charset="0"/>
                <a:cs typeface="Arial" panose="020B0604020202020204" pitchFamily="34" charset="0"/>
              </a:rPr>
              <a:t>je algoritam za sigurnu komunikaciju putem IEEE 802.11 bežičnih mreža. </a:t>
            </a:r>
            <a:endParaRPr lang="sr-Latn-CS" altLang="sr-Latn-RS" i="0" dirty="0">
              <a:latin typeface="Arial" panose="020B0604020202020204" pitchFamily="34" charset="0"/>
              <a:cs typeface="Arial" panose="020B0604020202020204" pitchFamily="34" charset="0"/>
            </a:endParaRPr>
          </a:p>
          <a:p>
            <a:pPr algn="just"/>
            <a:r>
              <a:rPr lang="vi-VN" altLang="sr-Latn-RS" i="0" dirty="0">
                <a:latin typeface="Arial" panose="020B0604020202020204" pitchFamily="34" charset="0"/>
                <a:cs typeface="Arial" panose="020B0604020202020204" pitchFamily="34" charset="0"/>
              </a:rPr>
              <a:t>Pri</a:t>
            </a:r>
            <a:r>
              <a:rPr lang="sr-Latn-CS" altLang="sr-Latn-RS" i="0" dirty="0">
                <a:latin typeface="Arial" panose="020B0604020202020204" pitchFamily="34" charset="0"/>
                <a:cs typeface="Arial" panose="020B0604020202020204" pitchFamily="34" charset="0"/>
              </a:rPr>
              <a:t> </a:t>
            </a:r>
            <a:r>
              <a:rPr lang="vi-VN" altLang="sr-Latn-RS" i="0" dirty="0">
                <a:latin typeface="Arial" panose="020B0604020202020204" pitchFamily="34" charset="0"/>
                <a:cs typeface="Arial" panose="020B0604020202020204" pitchFamily="34" charset="0"/>
              </a:rPr>
              <a:t>uvođenj</a:t>
            </a:r>
            <a:r>
              <a:rPr lang="sr-Latn-CS" altLang="sr-Latn-RS" i="0" dirty="0">
                <a:latin typeface="Arial" panose="020B0604020202020204" pitchFamily="34" charset="0"/>
                <a:cs typeface="Arial" panose="020B0604020202020204" pitchFamily="34" charset="0"/>
              </a:rPr>
              <a:t>u</a:t>
            </a:r>
            <a:r>
              <a:rPr lang="vi-VN" altLang="sr-Latn-RS" i="0" dirty="0">
                <a:latin typeface="Arial" panose="020B0604020202020204" pitchFamily="34" charset="0"/>
                <a:cs typeface="Arial" panose="020B0604020202020204" pitchFamily="34" charset="0"/>
              </a:rPr>
              <a:t> WEP-a 1997. godine ideja je bila da se bežičnoj komunikaciji obezbedi sigurnost jednaka onoj kod žičanih mreža. To se, između ostalog, nastojalo postići enkriptovanjem komunikacije i regulisanj</a:t>
            </a:r>
            <a:r>
              <a:rPr lang="sr-Latn-CS" altLang="sr-Latn-RS" i="0" dirty="0">
                <a:latin typeface="Arial" panose="020B0604020202020204" pitchFamily="34" charset="0"/>
                <a:cs typeface="Arial" panose="020B0604020202020204" pitchFamily="34" charset="0"/>
              </a:rPr>
              <a:t>em</a:t>
            </a:r>
            <a:r>
              <a:rPr lang="vi-VN" altLang="sr-Latn-RS" i="0" dirty="0">
                <a:latin typeface="Arial" panose="020B0604020202020204" pitchFamily="34" charset="0"/>
                <a:cs typeface="Arial" panose="020B0604020202020204" pitchFamily="34" charset="0"/>
              </a:rPr>
              <a:t> pristupa samoj mreži na osnovu autenti</a:t>
            </a:r>
            <a:r>
              <a:rPr lang="sr-Latn-CS" altLang="sr-Latn-RS" i="0" dirty="0">
                <a:latin typeface="Arial" panose="020B0604020202020204" pitchFamily="34" charset="0"/>
                <a:cs typeface="Arial" panose="020B0604020202020204" pitchFamily="34" charset="0"/>
              </a:rPr>
              <a:t>fi</a:t>
            </a:r>
            <a:r>
              <a:rPr lang="vi-VN" altLang="sr-Latn-RS" i="0" dirty="0">
                <a:latin typeface="Arial" panose="020B0604020202020204" pitchFamily="34" charset="0"/>
                <a:cs typeface="Arial" panose="020B0604020202020204" pitchFamily="34" charset="0"/>
              </a:rPr>
              <a:t>kacije putem MAC adrese mrežnog uređaja. </a:t>
            </a:r>
          </a:p>
          <a:p>
            <a:pPr algn="just"/>
            <a:r>
              <a:rPr lang="vi-VN" altLang="sr-Latn-RS" i="0" dirty="0">
                <a:latin typeface="Arial" panose="020B0604020202020204" pitchFamily="34" charset="0"/>
                <a:cs typeface="Arial" panose="020B0604020202020204" pitchFamily="34" charset="0"/>
              </a:rPr>
              <a:t>Danas je dovoljno nekoliko minuta da bi se probila WEP zaštita.</a:t>
            </a:r>
            <a:endParaRPr lang="sr-Latn-CS" altLang="sr-Latn-RS" i="0" dirty="0">
              <a:latin typeface="Arial" panose="020B0604020202020204" pitchFamily="34" charset="0"/>
              <a:cs typeface="Arial" panose="020B0604020202020204" pitchFamily="34" charset="0"/>
            </a:endParaRPr>
          </a:p>
          <a:p>
            <a:pPr algn="just"/>
            <a:r>
              <a:rPr lang="vi-VN" altLang="sr-Latn-RS" i="0" dirty="0">
                <a:latin typeface="Arial" panose="020B0604020202020204" pitchFamily="34" charset="0"/>
                <a:cs typeface="Arial" panose="020B0604020202020204" pitchFamily="34" charset="0"/>
              </a:rPr>
              <a:t>2001. godine uočene</a:t>
            </a:r>
            <a:r>
              <a:rPr lang="sr-Latn-CS" altLang="sr-Latn-RS" i="0" dirty="0">
                <a:latin typeface="Arial" panose="020B0604020202020204" pitchFamily="34" charset="0"/>
                <a:cs typeface="Arial" panose="020B0604020202020204" pitchFamily="34" charset="0"/>
              </a:rPr>
              <a:t> su</a:t>
            </a:r>
            <a:r>
              <a:rPr lang="vi-VN" altLang="sr-Latn-RS" i="0" dirty="0">
                <a:latin typeface="Arial" panose="020B0604020202020204" pitchFamily="34" charset="0"/>
                <a:cs typeface="Arial" panose="020B0604020202020204" pitchFamily="34" charset="0"/>
              </a:rPr>
              <a:t> ranjivosti WEP algoritma</a:t>
            </a:r>
            <a:r>
              <a:rPr lang="sr-Latn-CS" altLang="sr-Latn-RS" i="0" dirty="0">
                <a:latin typeface="Arial" panose="020B0604020202020204" pitchFamily="34" charset="0"/>
                <a:cs typeface="Arial" panose="020B0604020202020204" pitchFamily="34" charset="0"/>
              </a:rPr>
              <a:t> pa </a:t>
            </a:r>
            <a:r>
              <a:rPr lang="vi-VN" altLang="sr-Latn-RS" i="0" dirty="0">
                <a:latin typeface="Arial" panose="020B0604020202020204" pitchFamily="34" charset="0"/>
                <a:cs typeface="Arial" panose="020B0604020202020204" pitchFamily="34" charset="0"/>
              </a:rPr>
              <a:t>2004. godine dolazi do zamene WEP-a novim WPA algoritmom</a:t>
            </a:r>
            <a:r>
              <a:rPr lang="sr-Latn-CS" altLang="sr-Latn-RS" i="0" dirty="0">
                <a:latin typeface="Arial" panose="020B0604020202020204" pitchFamily="34" charset="0"/>
                <a:cs typeface="Arial" panose="020B0604020202020204" pitchFamily="34" charset="0"/>
              </a:rPr>
              <a:t>.</a:t>
            </a:r>
            <a:endParaRPr lang="vi-VN" altLang="sr-Latn-RS" i="0" dirty="0">
              <a:latin typeface="Arial" panose="020B0604020202020204" pitchFamily="34" charset="0"/>
              <a:cs typeface="Arial" panose="020B0604020202020204" pitchFamily="34" charset="0"/>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lgn="ctr">
              <a:defRPr/>
            </a:pPr>
            <a:r>
              <a:rPr lang="en-US" sz="3600" b="1" dirty="0"/>
              <a:t>Wi-Fi (Wireless Fidelity) </a:t>
            </a:r>
            <a:r>
              <a:rPr lang="en-US" sz="3600" b="1" dirty="0" err="1"/>
              <a:t>мреже</a:t>
            </a:r>
            <a:r>
              <a:rPr lang="en-US" sz="3600" b="1" dirty="0"/>
              <a:t> </a:t>
            </a:r>
            <a:endParaRPr lang="sr-Latn-CS" sz="3600" b="1" dirty="0"/>
          </a:p>
        </p:txBody>
      </p:sp>
      <p:sp>
        <p:nvSpPr>
          <p:cNvPr id="155651"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55652"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53605" name="TextBox 5"/>
          <p:cNvSpPr txBox="1">
            <a:spLocks noChangeArrowheads="1"/>
          </p:cNvSpPr>
          <p:nvPr/>
        </p:nvSpPr>
        <p:spPr bwMode="auto">
          <a:xfrm>
            <a:off x="214313" y="1500188"/>
            <a:ext cx="8429625" cy="5262562"/>
          </a:xfrm>
          <a:prstGeom prst="rect">
            <a:avLst/>
          </a:prstGeom>
          <a:noFill/>
          <a:ln w="9525">
            <a:noFill/>
            <a:miter lim="800000"/>
            <a:headEnd/>
            <a:tailEnd/>
          </a:ln>
        </p:spPr>
        <p:txBody>
          <a:bodyPr>
            <a:spAutoFit/>
          </a:bodyPr>
          <a:lstStyle/>
          <a:p>
            <a:pPr marL="355600" indent="-355600" algn="just">
              <a:buFont typeface="Arial" pitchFamily="34" charset="0"/>
              <a:buChar char="•"/>
              <a:defRPr/>
            </a:pPr>
            <a:r>
              <a:rPr lang="vi-VN" b="1" i="0" dirty="0">
                <a:solidFill>
                  <a:srgbClr val="FFFF00"/>
                </a:solidFill>
                <a:latin typeface="Arial" pitchFamily="34" charset="0"/>
                <a:cs typeface="Arial" pitchFamily="34" charset="0"/>
              </a:rPr>
              <a:t>WPA (Wi-Fi Protected Access) </a:t>
            </a:r>
            <a:r>
              <a:rPr lang="vi-VN" b="1" i="0" dirty="0">
                <a:latin typeface="Arial" pitchFamily="34" charset="0"/>
                <a:cs typeface="Arial" pitchFamily="34" charset="0"/>
              </a:rPr>
              <a:t>je </a:t>
            </a:r>
            <a:r>
              <a:rPr lang="sr-Latn-CS" b="1" i="0" dirty="0">
                <a:latin typeface="Arial" pitchFamily="34" charset="0"/>
                <a:cs typeface="Arial" pitchFamily="34" charset="0"/>
              </a:rPr>
              <a:t>novi </a:t>
            </a:r>
            <a:r>
              <a:rPr lang="vi-VN" b="1" i="0" dirty="0">
                <a:latin typeface="Arial" pitchFamily="34" charset="0"/>
                <a:cs typeface="Arial" pitchFamily="34" charset="0"/>
              </a:rPr>
              <a:t>algoritam za sigurnu komunikaciju putem IEEE 802.11 bežičnih mreža</a:t>
            </a:r>
            <a:r>
              <a:rPr lang="sr-Latn-CS" b="1" i="0" dirty="0">
                <a:latin typeface="Arial" pitchFamily="34" charset="0"/>
                <a:cs typeface="Arial" pitchFamily="34" charset="0"/>
              </a:rPr>
              <a:t>.</a:t>
            </a:r>
          </a:p>
          <a:p>
            <a:pPr marL="355600" indent="-355600" algn="just">
              <a:buFont typeface="Arial" pitchFamily="34" charset="0"/>
              <a:buChar char="•"/>
              <a:defRPr/>
            </a:pPr>
            <a:r>
              <a:rPr lang="sr-Latn-CS" b="1" i="0" dirty="0">
                <a:latin typeface="Arial" pitchFamily="34" charset="0"/>
                <a:cs typeface="Arial" pitchFamily="34" charset="0"/>
              </a:rPr>
              <a:t>U</a:t>
            </a:r>
            <a:r>
              <a:rPr lang="vi-VN" b="1" i="0" dirty="0">
                <a:latin typeface="Arial" pitchFamily="34" charset="0"/>
                <a:cs typeface="Arial" pitchFamily="34" charset="0"/>
              </a:rPr>
              <a:t>veden </a:t>
            </a:r>
            <a:r>
              <a:rPr lang="sr-Latn-CS" b="1" i="0" dirty="0">
                <a:latin typeface="Arial" pitchFamily="34" charset="0"/>
                <a:cs typeface="Arial" pitchFamily="34" charset="0"/>
              </a:rPr>
              <a:t>je </a:t>
            </a:r>
            <a:r>
              <a:rPr lang="vi-VN" b="1" i="0" dirty="0">
                <a:latin typeface="Arial" pitchFamily="34" charset="0"/>
                <a:cs typeface="Arial" pitchFamily="34" charset="0"/>
              </a:rPr>
              <a:t>u upotrebu od strane </a:t>
            </a:r>
            <a:r>
              <a:rPr lang="vi-VN" b="1" i="0" dirty="0">
                <a:solidFill>
                  <a:srgbClr val="FFFF00"/>
                </a:solidFill>
                <a:latin typeface="Arial" pitchFamily="34" charset="0"/>
                <a:cs typeface="Arial" pitchFamily="34" charset="0"/>
              </a:rPr>
              <a:t>Wi-Fi Alijanse</a:t>
            </a:r>
            <a:r>
              <a:rPr lang="vi-VN" b="1" i="0" dirty="0">
                <a:latin typeface="Arial" pitchFamily="34" charset="0"/>
                <a:cs typeface="Arial" pitchFamily="34" charset="0"/>
              </a:rPr>
              <a:t>.</a:t>
            </a:r>
            <a:endParaRPr lang="sr-Latn-CS" b="1" i="0" dirty="0">
              <a:latin typeface="Arial" pitchFamily="34" charset="0"/>
              <a:cs typeface="Arial" pitchFamily="34" charset="0"/>
            </a:endParaRPr>
          </a:p>
          <a:p>
            <a:pPr marL="355600" indent="-355600" algn="just">
              <a:buFont typeface="Arial" pitchFamily="34" charset="0"/>
              <a:buChar char="•"/>
              <a:defRPr/>
            </a:pPr>
            <a:r>
              <a:rPr lang="vi-VN" b="1" i="0" dirty="0">
                <a:latin typeface="Arial" pitchFamily="34" charset="0"/>
                <a:cs typeface="Arial" pitchFamily="34" charset="0"/>
              </a:rPr>
              <a:t>Poboljšanja koja su uvedena u WPA tiču se enkripcije komunikacije i autentikacije korisnika.</a:t>
            </a:r>
          </a:p>
          <a:p>
            <a:pPr marL="355600" indent="-355600" algn="just">
              <a:buFont typeface="Arial" pitchFamily="34" charset="0"/>
              <a:buChar char="•"/>
              <a:defRPr/>
            </a:pPr>
            <a:r>
              <a:rPr lang="vi-VN" b="1" i="0" dirty="0">
                <a:latin typeface="Arial" pitchFamily="34" charset="0"/>
                <a:cs typeface="Arial" pitchFamily="34" charset="0"/>
              </a:rPr>
              <a:t>Enkripcija ko</a:t>
            </a:r>
            <a:r>
              <a:rPr lang="sr-Latn-CS" b="1" i="0" dirty="0">
                <a:latin typeface="Arial" pitchFamily="34" charset="0"/>
                <a:cs typeface="Arial" pitchFamily="34" charset="0"/>
              </a:rPr>
              <a:t>m</a:t>
            </a:r>
            <a:r>
              <a:rPr lang="vi-VN" b="1" i="0" dirty="0">
                <a:latin typeface="Arial" pitchFamily="34" charset="0"/>
                <a:cs typeface="Arial" pitchFamily="34" charset="0"/>
              </a:rPr>
              <a:t>u</a:t>
            </a:r>
            <a:r>
              <a:rPr lang="sr-Latn-CS" b="1" i="0" dirty="0">
                <a:latin typeface="Arial" pitchFamily="34" charset="0"/>
                <a:cs typeface="Arial" pitchFamily="34" charset="0"/>
              </a:rPr>
              <a:t>n</a:t>
            </a:r>
            <a:r>
              <a:rPr lang="vi-VN" b="1" i="0" dirty="0">
                <a:latin typeface="Arial" pitchFamily="34" charset="0"/>
                <a:cs typeface="Arial" pitchFamily="34" charset="0"/>
              </a:rPr>
              <a:t>ikacije je poboljšana koriš</a:t>
            </a:r>
            <a:r>
              <a:rPr lang="sr-Latn-CS" b="1" i="0" dirty="0">
                <a:latin typeface="Arial" pitchFamily="34" charset="0"/>
                <a:cs typeface="Arial" pitchFamily="34" charset="0"/>
              </a:rPr>
              <a:t>ć</a:t>
            </a:r>
            <a:r>
              <a:rPr lang="vi-VN" b="1" i="0" dirty="0">
                <a:latin typeface="Arial" pitchFamily="34" charset="0"/>
                <a:cs typeface="Arial" pitchFamily="34" charset="0"/>
              </a:rPr>
              <a:t>enjem TKIP protokola (Temporal Key Integrity Protocol).</a:t>
            </a:r>
          </a:p>
          <a:p>
            <a:pPr marL="355600" indent="-355600" algn="just">
              <a:buFont typeface="Arial" pitchFamily="34" charset="0"/>
              <a:buChar char="•"/>
              <a:defRPr/>
            </a:pPr>
            <a:r>
              <a:rPr lang="vi-VN" b="1" i="0" dirty="0">
                <a:latin typeface="Arial" pitchFamily="34" charset="0"/>
                <a:cs typeface="Arial" pitchFamily="34" charset="0"/>
              </a:rPr>
              <a:t>Za autenti</a:t>
            </a:r>
            <a:r>
              <a:rPr lang="sr-Latn-CS" b="1" i="0" dirty="0">
                <a:latin typeface="Arial" pitchFamily="34" charset="0"/>
                <a:cs typeface="Arial" pitchFamily="34" charset="0"/>
              </a:rPr>
              <a:t>fi</a:t>
            </a:r>
            <a:r>
              <a:rPr lang="vi-VN" b="1" i="0" dirty="0">
                <a:latin typeface="Arial" pitchFamily="34" charset="0"/>
                <a:cs typeface="Arial" pitchFamily="34" charset="0"/>
              </a:rPr>
              <a:t>kacijaju se koristi EAP (Extensible Authentication Protocol).</a:t>
            </a:r>
          </a:p>
          <a:p>
            <a:pPr marL="355600" indent="-355600" algn="just">
              <a:buFont typeface="Arial" pitchFamily="34" charset="0"/>
              <a:buChar char="•"/>
              <a:defRPr/>
            </a:pPr>
            <a:r>
              <a:rPr lang="vi-VN" b="1" i="0" dirty="0">
                <a:latin typeface="Arial" pitchFamily="34" charset="0"/>
                <a:cs typeface="Arial" pitchFamily="34" charset="0"/>
              </a:rPr>
              <a:t>WPA je privremeni algoritam koji bi trebao biti zamenjen kada bude dovršen posao na 802.11i standardu.</a:t>
            </a:r>
          </a:p>
          <a:p>
            <a:pPr algn="just">
              <a:defRPr/>
            </a:pPr>
            <a:endParaRPr lang="vi-VN" b="1" i="0" dirty="0">
              <a:latin typeface="Arial" pitchFamily="34" charset="0"/>
              <a:cs typeface="Arial" pitchFamily="34" charset="0"/>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lgn="ctr">
              <a:defRPr/>
            </a:pPr>
            <a:r>
              <a:rPr lang="en-US" sz="3600" b="1" dirty="0"/>
              <a:t>Wi-Fi (Wireless Fidelity) </a:t>
            </a:r>
            <a:r>
              <a:rPr lang="en-US" sz="3600" b="1" dirty="0" err="1"/>
              <a:t>мреже</a:t>
            </a:r>
            <a:r>
              <a:rPr lang="en-US" sz="3600" b="1" dirty="0"/>
              <a:t> </a:t>
            </a:r>
            <a:endParaRPr lang="sr-Latn-CS" sz="3600" b="1" dirty="0"/>
          </a:p>
        </p:txBody>
      </p:sp>
      <p:sp>
        <p:nvSpPr>
          <p:cNvPr id="156675"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56676"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56677" name="TextBox 5"/>
          <p:cNvSpPr txBox="1">
            <a:spLocks noChangeArrowheads="1"/>
          </p:cNvSpPr>
          <p:nvPr/>
        </p:nvSpPr>
        <p:spPr bwMode="auto">
          <a:xfrm>
            <a:off x="285750" y="1571625"/>
            <a:ext cx="8715375"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sr-Cyrl-CS" altLang="sr-Latn-RS" sz="2600" i="0">
                <a:latin typeface="Arial" panose="020B0604020202020204" pitchFamily="34" charset="0"/>
                <a:cs typeface="Arial" panose="020B0604020202020204" pitchFamily="34" charset="0"/>
              </a:rPr>
              <a:t>Свако може да буде хотспот</a:t>
            </a:r>
            <a:r>
              <a:rPr lang="sr-Latn-CS" altLang="sr-Latn-RS" sz="2600" i="0">
                <a:latin typeface="Arial" panose="020B0604020202020204" pitchFamily="34" charset="0"/>
                <a:cs typeface="Arial" panose="020B0604020202020204" pitchFamily="34" charset="0"/>
              </a:rPr>
              <a:t>. </a:t>
            </a:r>
            <a:r>
              <a:rPr lang="sr-Cyrl-CS" altLang="sr-Latn-RS" sz="2600" i="0">
                <a:latin typeface="Arial" panose="020B0604020202020204" pitchFamily="34" charset="0"/>
                <a:cs typeface="Arial" panose="020B0604020202020204" pitchFamily="34" charset="0"/>
              </a:rPr>
              <a:t> Уместо обичне картице потребно је купити </a:t>
            </a:r>
            <a:r>
              <a:rPr lang="sr-Latn-CS" altLang="sr-Latn-RS" sz="2600" i="0">
                <a:latin typeface="Arial" panose="020B0604020202020204" pitchFamily="34" charset="0"/>
                <a:cs typeface="Arial" panose="020B0604020202020204" pitchFamily="34" charset="0"/>
              </a:rPr>
              <a:t>Wireless Acces Point </a:t>
            </a:r>
            <a:r>
              <a:rPr lang="sr-Cyrl-CS" altLang="sr-Latn-RS" sz="2600" i="0">
                <a:latin typeface="Arial" panose="020B0604020202020204" pitchFamily="34" charset="0"/>
                <a:cs typeface="Arial" panose="020B0604020202020204" pitchFamily="34" charset="0"/>
              </a:rPr>
              <a:t>који нуди покривеност од око 30 метара, док је уз разне појачиваче могуће битно проширити покривеност.</a:t>
            </a:r>
          </a:p>
          <a:p>
            <a:pPr algn="just"/>
            <a:r>
              <a:rPr lang="sr-Cyrl-CS" altLang="sr-Latn-RS" sz="2600" i="0">
                <a:latin typeface="Arial" panose="020B0604020202020204" pitchFamily="34" charset="0"/>
                <a:cs typeface="Arial" panose="020B0604020202020204" pitchFamily="34" charset="0"/>
              </a:rPr>
              <a:t>Најскупља варијанта, али и најбоља, је узети </a:t>
            </a:r>
            <a:r>
              <a:rPr lang="sr-Latn-CS" altLang="sr-Latn-RS" sz="2600">
                <a:solidFill>
                  <a:srgbClr val="FFFF00"/>
                </a:solidFill>
                <a:latin typeface="Arial" panose="020B0604020202020204" pitchFamily="34" charset="0"/>
                <a:cs typeface="Arial" panose="020B0604020202020204" pitchFamily="34" charset="0"/>
              </a:rPr>
              <a:t>Wireless Access Point Router</a:t>
            </a:r>
            <a:r>
              <a:rPr lang="sr-Latn-CS" altLang="sr-Latn-RS" sz="2600" i="0">
                <a:latin typeface="Arial" panose="020B0604020202020204" pitchFamily="34" charset="0"/>
                <a:cs typeface="Arial" panose="020B0604020202020204" pitchFamily="34" charset="0"/>
              </a:rPr>
              <a:t> </a:t>
            </a:r>
            <a:r>
              <a:rPr lang="sr-Cyrl-CS" altLang="sr-Latn-RS" sz="2600" i="0">
                <a:latin typeface="Arial" panose="020B0604020202020204" pitchFamily="34" charset="0"/>
                <a:cs typeface="Arial" panose="020B0604020202020204" pitchFamily="34" charset="0"/>
              </a:rPr>
              <a:t>који садржи прикључке за </a:t>
            </a:r>
            <a:r>
              <a:rPr lang="sr-Latn-CS" altLang="sr-Latn-RS" sz="2600" i="0">
                <a:latin typeface="Arial" panose="020B0604020202020204" pitchFamily="34" charset="0"/>
                <a:cs typeface="Arial" panose="020B0604020202020204" pitchFamily="34" charset="0"/>
              </a:rPr>
              <a:t>DSL </a:t>
            </a:r>
            <a:r>
              <a:rPr lang="sr-Cyrl-CS" altLang="sr-Latn-RS" sz="2600" i="0">
                <a:latin typeface="Arial" panose="020B0604020202020204" pitchFamily="34" charset="0"/>
                <a:cs typeface="Arial" panose="020B0604020202020204" pitchFamily="34" charset="0"/>
              </a:rPr>
              <a:t>модем, </a:t>
            </a:r>
            <a:r>
              <a:rPr lang="sr-Latn-CS" altLang="sr-Latn-RS" sz="2600" i="0">
                <a:latin typeface="Arial" panose="020B0604020202020204" pitchFamily="34" charset="0"/>
                <a:cs typeface="Arial" panose="020B0604020202020204" pitchFamily="34" charset="0"/>
              </a:rPr>
              <a:t>Router, Ethernet Hub, Firewall </a:t>
            </a:r>
            <a:r>
              <a:rPr lang="sr-Cyrl-CS" altLang="sr-Latn-RS" sz="2600" i="0">
                <a:latin typeface="Arial" panose="020B0604020202020204" pitchFamily="34" charset="0"/>
                <a:cs typeface="Arial" panose="020B0604020202020204" pitchFamily="34" charset="0"/>
              </a:rPr>
              <a:t>и </a:t>
            </a:r>
            <a:r>
              <a:rPr lang="sr-Latn-CS" altLang="sr-Latn-RS" sz="2600" i="0">
                <a:latin typeface="Arial" panose="020B0604020202020204" pitchFamily="34" charset="0"/>
                <a:cs typeface="Arial" panose="020B0604020202020204" pitchFamily="34" charset="0"/>
              </a:rPr>
              <a:t>Access Point. </a:t>
            </a:r>
            <a:endParaRPr lang="sr-Cyrl-CS" altLang="sr-Latn-RS" sz="2600" i="0">
              <a:latin typeface="Arial" panose="020B0604020202020204" pitchFamily="34" charset="0"/>
              <a:cs typeface="Arial" panose="020B0604020202020204" pitchFamily="34" charset="0"/>
            </a:endParaRPr>
          </a:p>
          <a:p>
            <a:pPr algn="just"/>
            <a:r>
              <a:rPr lang="sr-Cyrl-CS" altLang="sr-Latn-RS" sz="2600" i="0">
                <a:solidFill>
                  <a:srgbClr val="FFFF00"/>
                </a:solidFill>
                <a:latin typeface="Arial" panose="020B0604020202020204" pitchFamily="34" charset="0"/>
                <a:cs typeface="Arial" panose="020B0604020202020204" pitchFamily="34" charset="0"/>
              </a:rPr>
              <a:t>Проблем код бежичних </a:t>
            </a:r>
            <a:r>
              <a:rPr lang="sr-Latn-CS" altLang="sr-Latn-RS" sz="2600" i="0">
                <a:solidFill>
                  <a:srgbClr val="FFFF00"/>
                </a:solidFill>
                <a:latin typeface="Arial" panose="020B0604020202020204" pitchFamily="34" charset="0"/>
                <a:cs typeface="Arial" panose="020B0604020202020204" pitchFamily="34" charset="0"/>
              </a:rPr>
              <a:t>WiFi </a:t>
            </a:r>
            <a:r>
              <a:rPr lang="sr-Cyrl-CS" altLang="sr-Latn-RS" sz="2600" i="0">
                <a:solidFill>
                  <a:srgbClr val="FFFF00"/>
                </a:solidFill>
                <a:latin typeface="Arial" panose="020B0604020202020204" pitchFamily="34" charset="0"/>
                <a:cs typeface="Arial" panose="020B0604020202020204" pitchFamily="34" charset="0"/>
              </a:rPr>
              <a:t>мрежа је што могу бити несигурне, поготову старије мреже. </a:t>
            </a:r>
          </a:p>
          <a:p>
            <a:pPr algn="just"/>
            <a:r>
              <a:rPr lang="sr-Cyrl-CS" altLang="sr-Latn-RS" sz="2600" i="0">
                <a:solidFill>
                  <a:srgbClr val="FFFF00"/>
                </a:solidFill>
                <a:latin typeface="Arial" panose="020B0604020202020204" pitchFamily="34" charset="0"/>
                <a:cs typeface="Arial" panose="020B0604020202020204" pitchFamily="34" charset="0"/>
              </a:rPr>
              <a:t>Осим тога </a:t>
            </a:r>
            <a:r>
              <a:rPr lang="sr-Latn-CS" altLang="sr-Latn-RS" sz="2600" i="0">
                <a:solidFill>
                  <a:srgbClr val="FFFF00"/>
                </a:solidFill>
                <a:latin typeface="Arial" panose="020B0604020202020204" pitchFamily="34" charset="0"/>
                <a:cs typeface="Arial" panose="020B0604020202020204" pitchFamily="34" charset="0"/>
              </a:rPr>
              <a:t>WiFi </a:t>
            </a:r>
            <a:r>
              <a:rPr lang="sr-Cyrl-CS" altLang="sr-Latn-RS" sz="2600" i="0">
                <a:solidFill>
                  <a:srgbClr val="FFFF00"/>
                </a:solidFill>
                <a:latin typeface="Arial" panose="020B0604020202020204" pitchFamily="34" charset="0"/>
                <a:cs typeface="Arial" panose="020B0604020202020204" pitchFamily="34" charset="0"/>
              </a:rPr>
              <a:t>уређаји троше мало више струје од стандардних уређаја за рачунарске мреже.</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lgn="ctr">
              <a:defRPr/>
            </a:pPr>
            <a:r>
              <a:rPr lang="en-US" sz="3600" b="1" dirty="0"/>
              <a:t>Wi-Fi (Wireless Fidelity) </a:t>
            </a:r>
            <a:r>
              <a:rPr lang="en-US" sz="3600" b="1" dirty="0" err="1"/>
              <a:t>мреже</a:t>
            </a:r>
            <a:r>
              <a:rPr lang="en-US" sz="3600" b="1" dirty="0"/>
              <a:t> </a:t>
            </a:r>
            <a:endParaRPr lang="sr-Latn-CS" sz="3600" b="1" dirty="0"/>
          </a:p>
        </p:txBody>
      </p:sp>
      <p:sp>
        <p:nvSpPr>
          <p:cNvPr id="157699"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57700"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pic>
        <p:nvPicPr>
          <p:cNvPr id="15770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857375"/>
            <a:ext cx="8643938"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lgn="ctr">
              <a:defRPr/>
            </a:pPr>
            <a:r>
              <a:rPr lang="en-US" sz="3600" b="1" dirty="0"/>
              <a:t>Wi-Fi (Wireless Fidelity) </a:t>
            </a:r>
            <a:r>
              <a:rPr lang="en-US" sz="3600" b="1" dirty="0" err="1"/>
              <a:t>мреже</a:t>
            </a:r>
            <a:r>
              <a:rPr lang="en-US" sz="3600" b="1" dirty="0"/>
              <a:t> </a:t>
            </a:r>
            <a:endParaRPr lang="sr-Latn-CS" sz="3600" b="1" dirty="0"/>
          </a:p>
        </p:txBody>
      </p:sp>
      <p:sp>
        <p:nvSpPr>
          <p:cNvPr id="158723"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58724"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6" name="TextBox 5"/>
          <p:cNvSpPr txBox="1"/>
          <p:nvPr/>
        </p:nvSpPr>
        <p:spPr>
          <a:xfrm>
            <a:off x="214313" y="1643063"/>
            <a:ext cx="8929687" cy="4524375"/>
          </a:xfrm>
          <a:prstGeom prst="rect">
            <a:avLst/>
          </a:prstGeom>
          <a:noFill/>
        </p:spPr>
        <p:txBody>
          <a:bodyPr>
            <a:spAutoFit/>
          </a:bodyPr>
          <a:lstStyle/>
          <a:p>
            <a:pPr>
              <a:defRPr/>
            </a:pPr>
            <a:r>
              <a:rPr lang="sr-Latn-CS" i="0" dirty="0">
                <a:latin typeface="Arial" pitchFamily="34" charset="0"/>
                <a:cs typeface="Arial" pitchFamily="34" charset="0"/>
              </a:rPr>
              <a:t>WiFi </a:t>
            </a:r>
            <a:r>
              <a:rPr lang="sr-Cyrl-CS" i="0" dirty="0">
                <a:latin typeface="Arial" pitchFamily="34" charset="0"/>
                <a:cs typeface="Arial" pitchFamily="34" charset="0"/>
              </a:rPr>
              <a:t>је познат и као 802.11 мрежни систем. </a:t>
            </a:r>
          </a:p>
          <a:p>
            <a:pPr>
              <a:defRPr/>
            </a:pPr>
            <a:r>
              <a:rPr lang="sr-Cyrl-CS" i="0" dirty="0">
                <a:latin typeface="Arial" pitchFamily="34" charset="0"/>
                <a:cs typeface="Arial" pitchFamily="34" charset="0"/>
              </a:rPr>
              <a:t>Служи за повезивање рачунара, а домет му је до 100м. Принцип рада му је исти као код воки-токија.</a:t>
            </a:r>
            <a:r>
              <a:rPr lang="sr-Latn-CS" i="0" dirty="0">
                <a:latin typeface="Arial" pitchFamily="34" charset="0"/>
                <a:cs typeface="Arial" pitchFamily="34" charset="0"/>
              </a:rPr>
              <a:t> </a:t>
            </a:r>
          </a:p>
          <a:p>
            <a:pPr>
              <a:defRPr/>
            </a:pPr>
            <a:r>
              <a:rPr lang="sr-Cyrl-CS" i="0" dirty="0">
                <a:latin typeface="Arial" pitchFamily="34" charset="0"/>
                <a:cs typeface="Arial" pitchFamily="34" charset="0"/>
              </a:rPr>
              <a:t>Радио примо-предајник који се користи код </a:t>
            </a:r>
            <a:r>
              <a:rPr lang="sr-Latn-CS" i="0" dirty="0">
                <a:latin typeface="Arial" pitchFamily="34" charset="0"/>
                <a:cs typeface="Arial" pitchFamily="34" charset="0"/>
              </a:rPr>
              <a:t>WiFi-</a:t>
            </a:r>
            <a:r>
              <a:rPr lang="sr-Cyrl-CS" i="0" dirty="0">
                <a:latin typeface="Arial" pitchFamily="34" charset="0"/>
                <a:cs typeface="Arial" pitchFamily="34" charset="0"/>
              </a:rPr>
              <a:t>ја има могућност претварања бинарних цифара у радио сигнале и обрнуто. </a:t>
            </a:r>
          </a:p>
          <a:p>
            <a:pPr marL="534988" indent="-534988">
              <a:buFont typeface="Arial" pitchFamily="34" charset="0"/>
              <a:buChar char="•"/>
              <a:defRPr/>
            </a:pPr>
            <a:r>
              <a:rPr lang="sr-Cyrl-CS" i="0" dirty="0">
                <a:latin typeface="Arial" pitchFamily="34" charset="0"/>
                <a:cs typeface="Arial" pitchFamily="34" charset="0"/>
              </a:rPr>
              <a:t>Стандарди </a:t>
            </a:r>
            <a:r>
              <a:rPr lang="sr-Cyrl-CS" b="1" i="0" dirty="0">
                <a:solidFill>
                  <a:srgbClr val="FFFF00"/>
                </a:solidFill>
                <a:latin typeface="Arial" pitchFamily="34" charset="0"/>
                <a:cs typeface="Arial" pitchFamily="34" charset="0"/>
              </a:rPr>
              <a:t>802.11</a:t>
            </a:r>
            <a:r>
              <a:rPr lang="sr-Latn-CS" b="1" i="0" dirty="0">
                <a:solidFill>
                  <a:srgbClr val="FFFF00"/>
                </a:solidFill>
                <a:latin typeface="Arial" pitchFamily="34" charset="0"/>
                <a:cs typeface="Arial" pitchFamily="34" charset="0"/>
              </a:rPr>
              <a:t>b</a:t>
            </a:r>
            <a:r>
              <a:rPr lang="sr-Latn-CS" i="0" dirty="0">
                <a:latin typeface="Arial" pitchFamily="34" charset="0"/>
                <a:cs typeface="Arial" pitchFamily="34" charset="0"/>
              </a:rPr>
              <a:t> i </a:t>
            </a:r>
            <a:r>
              <a:rPr lang="sr-Latn-CS" b="1" i="0" dirty="0">
                <a:solidFill>
                  <a:srgbClr val="FFFF00"/>
                </a:solidFill>
                <a:latin typeface="Arial" pitchFamily="34" charset="0"/>
                <a:cs typeface="Arial" pitchFamily="34" charset="0"/>
              </a:rPr>
              <a:t>802.11g</a:t>
            </a:r>
            <a:r>
              <a:rPr lang="sr-Latn-CS" i="0" dirty="0">
                <a:latin typeface="Arial" pitchFamily="34" charset="0"/>
                <a:cs typeface="Arial" pitchFamily="34" charset="0"/>
              </a:rPr>
              <a:t> </a:t>
            </a:r>
            <a:r>
              <a:rPr lang="sr-Cyrl-CS" i="0" dirty="0">
                <a:latin typeface="Arial" pitchFamily="34" charset="0"/>
                <a:cs typeface="Arial" pitchFamily="34" charset="0"/>
              </a:rPr>
              <a:t>раде на 2,4</a:t>
            </a:r>
            <a:r>
              <a:rPr lang="sr-Latn-CS" i="0" dirty="0">
                <a:latin typeface="Arial" pitchFamily="34" charset="0"/>
                <a:cs typeface="Arial" pitchFamily="34" charset="0"/>
              </a:rPr>
              <a:t>GHz, </a:t>
            </a:r>
            <a:endParaRPr lang="sr-Cyrl-CS" i="0" dirty="0">
              <a:latin typeface="Arial" pitchFamily="34" charset="0"/>
              <a:cs typeface="Arial" pitchFamily="34" charset="0"/>
            </a:endParaRPr>
          </a:p>
          <a:p>
            <a:pPr marL="534988" indent="-534988">
              <a:buFont typeface="Arial" pitchFamily="34" charset="0"/>
              <a:buChar char="•"/>
              <a:defRPr/>
            </a:pPr>
            <a:r>
              <a:rPr lang="sr-Cyrl-CS" i="0" dirty="0">
                <a:latin typeface="Arial" pitchFamily="34" charset="0"/>
                <a:cs typeface="Arial" pitchFamily="34" charset="0"/>
              </a:rPr>
              <a:t>Стандард </a:t>
            </a:r>
            <a:r>
              <a:rPr lang="sr-Cyrl-CS" b="1" i="0" dirty="0">
                <a:solidFill>
                  <a:srgbClr val="FFFF00"/>
                </a:solidFill>
                <a:latin typeface="Arial" pitchFamily="34" charset="0"/>
                <a:cs typeface="Arial" pitchFamily="34" charset="0"/>
              </a:rPr>
              <a:t>802.11</a:t>
            </a:r>
            <a:r>
              <a:rPr lang="sr-Latn-CS" b="1" i="0" dirty="0">
                <a:solidFill>
                  <a:srgbClr val="FFFF00"/>
                </a:solidFill>
                <a:latin typeface="Arial" pitchFamily="34" charset="0"/>
                <a:cs typeface="Arial" pitchFamily="34" charset="0"/>
              </a:rPr>
              <a:t>a</a:t>
            </a:r>
            <a:r>
              <a:rPr lang="sr-Latn-CS" i="0" dirty="0">
                <a:latin typeface="Arial" pitchFamily="34" charset="0"/>
                <a:cs typeface="Arial" pitchFamily="34" charset="0"/>
              </a:rPr>
              <a:t> </a:t>
            </a:r>
            <a:r>
              <a:rPr lang="sr-Cyrl-CS" i="0" dirty="0">
                <a:latin typeface="Arial" pitchFamily="34" charset="0"/>
                <a:cs typeface="Arial" pitchFamily="34" charset="0"/>
              </a:rPr>
              <a:t>остварује пренос на 5</a:t>
            </a:r>
            <a:r>
              <a:rPr lang="sr-Latn-CS" i="0" dirty="0">
                <a:latin typeface="Arial" pitchFamily="34" charset="0"/>
                <a:cs typeface="Arial" pitchFamily="34" charset="0"/>
              </a:rPr>
              <a:t>GHz</a:t>
            </a:r>
          </a:p>
          <a:p>
            <a:pPr marL="534988" indent="-534988">
              <a:buFont typeface="Arial" pitchFamily="34" charset="0"/>
              <a:buChar char="•"/>
              <a:defRPr/>
            </a:pPr>
            <a:r>
              <a:rPr lang="sr-Cyrl-CS" i="0" dirty="0">
                <a:latin typeface="Arial" pitchFamily="34" charset="0"/>
                <a:cs typeface="Arial" pitchFamily="34" charset="0"/>
              </a:rPr>
              <a:t>Стандарди 802.11</a:t>
            </a:r>
            <a:r>
              <a:rPr lang="sr-Latn-CS" i="0" dirty="0">
                <a:latin typeface="Arial" pitchFamily="34" charset="0"/>
                <a:cs typeface="Arial" pitchFamily="34" charset="0"/>
              </a:rPr>
              <a:t>a </a:t>
            </a:r>
            <a:r>
              <a:rPr lang="sr-Cyrl-CS" i="0" dirty="0">
                <a:latin typeface="Arial" pitchFamily="34" charset="0"/>
                <a:cs typeface="Arial" pitchFamily="34" charset="0"/>
              </a:rPr>
              <a:t>и 802.11</a:t>
            </a:r>
            <a:r>
              <a:rPr lang="sr-Latn-CS" i="0" dirty="0">
                <a:latin typeface="Arial" pitchFamily="34" charset="0"/>
                <a:cs typeface="Arial" pitchFamily="34" charset="0"/>
              </a:rPr>
              <a:t>g </a:t>
            </a:r>
            <a:r>
              <a:rPr lang="sr-Cyrl-CS" i="0" dirty="0">
                <a:latin typeface="Arial" pitchFamily="34" charset="0"/>
                <a:cs typeface="Arial" pitchFamily="34" charset="0"/>
              </a:rPr>
              <a:t>за пренос сигнала користе мултиплексинг са ортогоналном поделом фреквенције</a:t>
            </a:r>
            <a:endParaRPr lang="sr-Latn-CS" i="0" dirty="0">
              <a:latin typeface="Arial" pitchFamily="34" charset="0"/>
              <a:cs typeface="Arial" pitchFamily="34" charset="0"/>
            </a:endParaRPr>
          </a:p>
          <a:p>
            <a:pPr marL="534988" indent="-534988">
              <a:buFont typeface="Arial" pitchFamily="34" charset="0"/>
              <a:buChar char="•"/>
              <a:defRPr/>
            </a:pPr>
            <a:r>
              <a:rPr lang="sr-Cyrl-CS" i="0" dirty="0">
                <a:latin typeface="Arial" pitchFamily="34" charset="0"/>
                <a:cs typeface="Arial" pitchFamily="34" charset="0"/>
              </a:rPr>
              <a:t>Стандард 802.11</a:t>
            </a:r>
            <a:r>
              <a:rPr lang="sr-Latn-CS" i="0" dirty="0">
                <a:latin typeface="Arial" pitchFamily="34" charset="0"/>
                <a:cs typeface="Arial" pitchFamily="34" charset="0"/>
              </a:rPr>
              <a:t>b </a:t>
            </a:r>
            <a:r>
              <a:rPr lang="sr-Cyrl-CS" i="0" dirty="0">
                <a:latin typeface="Arial" pitchFamily="34" charset="0"/>
                <a:cs typeface="Arial" pitchFamily="34" charset="0"/>
              </a:rPr>
              <a:t>за пренос сигнала користи </a:t>
            </a:r>
            <a:r>
              <a:rPr lang="sr-Latn-CS" i="0" dirty="0">
                <a:latin typeface="Arial" pitchFamily="34" charset="0"/>
                <a:cs typeface="Arial" pitchFamily="34" charset="0"/>
              </a:rPr>
              <a:t>Complementary Code Keying</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lgn="ctr">
              <a:defRPr/>
            </a:pPr>
            <a:r>
              <a:rPr lang="en-US" sz="3600" b="1" dirty="0"/>
              <a:t>Wi-Fi (Wireless Fidelity) </a:t>
            </a:r>
            <a:r>
              <a:rPr lang="en-US" sz="3600" b="1" dirty="0" err="1"/>
              <a:t>мреже</a:t>
            </a:r>
            <a:r>
              <a:rPr lang="en-US" sz="3600" b="1" dirty="0"/>
              <a:t> </a:t>
            </a:r>
            <a:endParaRPr lang="sr-Latn-CS" sz="3600" b="1" dirty="0"/>
          </a:p>
        </p:txBody>
      </p:sp>
      <p:sp>
        <p:nvSpPr>
          <p:cNvPr id="159747"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59748"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59749" name="TextBox 5"/>
          <p:cNvSpPr txBox="1">
            <a:spLocks noChangeArrowheads="1"/>
          </p:cNvSpPr>
          <p:nvPr/>
        </p:nvSpPr>
        <p:spPr bwMode="auto">
          <a:xfrm>
            <a:off x="214313" y="2214563"/>
            <a:ext cx="892968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ru-RU" altLang="sr-Latn-RS" sz="2800" i="0">
                <a:latin typeface="Arial" panose="020B0604020202020204" pitchFamily="34" charset="0"/>
                <a:cs typeface="Arial" panose="020B0604020202020204" pitchFamily="34" charset="0"/>
              </a:rPr>
              <a:t>Радио примо-предајници који се користе код WiFi-ја имају могућност директног рада по сва три поменута стандарда, или могу да поделе расположиво радио-подручје у по 12 канала са јасно раздвојеним фреквенцијама које су имуне на интерференцу и омогућавају исто толиком броју WiFi картица да истовремено комуницирају без преслушавања.</a:t>
            </a:r>
            <a:endParaRPr lang="sr-Latn-CS" altLang="sr-Latn-RS" sz="2800" i="0">
              <a:latin typeface="Arial" panose="020B0604020202020204" pitchFamily="34" charset="0"/>
              <a:cs typeface="Arial" panose="020B0604020202020204" pitchFamily="34" charset="0"/>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1095375"/>
          </a:xfrm>
        </p:spPr>
        <p:txBody>
          <a:bodyPr/>
          <a:lstStyle/>
          <a:p>
            <a:pPr algn="ctr">
              <a:defRPr/>
            </a:pPr>
            <a:r>
              <a:rPr lang="en-US" sz="3600" b="1" dirty="0"/>
              <a:t>Wi-Fi (Wireless Fidelity) </a:t>
            </a:r>
            <a:r>
              <a:rPr lang="en-US" sz="3600" b="1" dirty="0" err="1"/>
              <a:t>мреже</a:t>
            </a:r>
            <a:r>
              <a:rPr lang="en-US" sz="3600" b="1" dirty="0"/>
              <a:t> </a:t>
            </a:r>
            <a:endParaRPr lang="sr-Latn-CS" sz="3600" b="1" dirty="0"/>
          </a:p>
        </p:txBody>
      </p:sp>
      <p:sp>
        <p:nvSpPr>
          <p:cNvPr id="160771"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60772"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6" name="TextBox 5"/>
          <p:cNvSpPr txBox="1"/>
          <p:nvPr/>
        </p:nvSpPr>
        <p:spPr>
          <a:xfrm>
            <a:off x="214313" y="1785938"/>
            <a:ext cx="8929687" cy="4648200"/>
          </a:xfrm>
          <a:prstGeom prst="rect">
            <a:avLst/>
          </a:prstGeom>
          <a:noFill/>
        </p:spPr>
        <p:txBody>
          <a:bodyPr>
            <a:spAutoFit/>
          </a:bodyPr>
          <a:lstStyle/>
          <a:p>
            <a:pPr algn="just">
              <a:defRPr/>
            </a:pPr>
            <a:r>
              <a:rPr lang="ru-RU" sz="2600" i="0" dirty="0">
                <a:latin typeface="Arial" pitchFamily="34" charset="0"/>
                <a:cs typeface="Arial" pitchFamily="34" charset="0"/>
              </a:rPr>
              <a:t>Прикључивање корисника на Wi-Fi врши се по следећој процедури:</a:t>
            </a:r>
          </a:p>
          <a:p>
            <a:pPr marL="365125" indent="-365125" algn="just">
              <a:defRPr/>
            </a:pPr>
            <a:r>
              <a:rPr lang="ru-RU" sz="2600" i="0" dirty="0">
                <a:latin typeface="Arial" pitchFamily="34" charset="0"/>
                <a:cs typeface="Arial" pitchFamily="34" charset="0"/>
              </a:rPr>
              <a:t>•	</a:t>
            </a:r>
            <a:r>
              <a:rPr lang="ru-RU" i="0" dirty="0">
                <a:latin typeface="Arial" pitchFamily="34" charset="0"/>
                <a:cs typeface="Arial" pitchFamily="34" charset="0"/>
              </a:rPr>
              <a:t>Купи се мрежна картица са жељеним стандардом, или она која подржава више стандарда (уградбена, спољашња или PCMCIA).</a:t>
            </a:r>
          </a:p>
          <a:p>
            <a:pPr marL="365125" indent="-365125" algn="just">
              <a:defRPr/>
            </a:pPr>
            <a:r>
              <a:rPr lang="ru-RU" i="0" dirty="0">
                <a:latin typeface="Arial" pitchFamily="34" charset="0"/>
                <a:cs typeface="Arial" pitchFamily="34" charset="0"/>
              </a:rPr>
              <a:t>•	Инсталише се мрежна картица на начин који зависи од врсте картице.</a:t>
            </a:r>
          </a:p>
          <a:p>
            <a:pPr marL="365125" indent="-365125" algn="just">
              <a:defRPr/>
            </a:pPr>
            <a:r>
              <a:rPr lang="ru-RU" i="0" dirty="0">
                <a:latin typeface="Arial" pitchFamily="34" charset="0"/>
                <a:cs typeface="Arial" pitchFamily="34" charset="0"/>
              </a:rPr>
              <a:t>•	Инсталишу се драјвери за инсталисану картицу</a:t>
            </a:r>
          </a:p>
          <a:p>
            <a:pPr marL="365125" indent="-365125" algn="just">
              <a:defRPr/>
            </a:pPr>
            <a:r>
              <a:rPr lang="ru-RU" i="0" dirty="0">
                <a:latin typeface="Arial" pitchFamily="34" charset="0"/>
                <a:cs typeface="Arial" pitchFamily="34" charset="0"/>
              </a:rPr>
              <a:t>•	Пронађе тзв. 802.11 hotspot (hotspot је центар мреже, мали примопредајник повезан жичаним путем са интернетом и подржава до 100 комада 802.11 картица)</a:t>
            </a:r>
          </a:p>
          <a:p>
            <a:pPr marL="365125" indent="-365125" algn="just">
              <a:defRPr/>
            </a:pPr>
            <a:r>
              <a:rPr lang="ru-RU" i="0" dirty="0">
                <a:latin typeface="Arial" pitchFamily="34" charset="0"/>
                <a:cs typeface="Arial" pitchFamily="34" charset="0"/>
              </a:rPr>
              <a:t>•	Приступи </a:t>
            </a:r>
            <a:r>
              <a:rPr lang="ru-RU" sz="2600" i="0" dirty="0">
                <a:latin typeface="Arial" pitchFamily="34" charset="0"/>
                <a:cs typeface="Arial" pitchFamily="34" charset="0"/>
              </a:rPr>
              <a:t>се hotspotu</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785812"/>
          </a:xfrm>
        </p:spPr>
        <p:txBody>
          <a:bodyPr/>
          <a:lstStyle/>
          <a:p>
            <a:pPr algn="ctr">
              <a:defRPr/>
            </a:pPr>
            <a:r>
              <a:rPr lang="en-US" sz="3600" b="1" dirty="0"/>
              <a:t>Bluetooth</a:t>
            </a:r>
            <a:endParaRPr lang="sr-Latn-CS" sz="3600" b="1" dirty="0"/>
          </a:p>
        </p:txBody>
      </p:sp>
      <p:sp>
        <p:nvSpPr>
          <p:cNvPr id="161795"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61796"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61797" name="TextBox 5"/>
          <p:cNvSpPr txBox="1">
            <a:spLocks noChangeArrowheads="1"/>
          </p:cNvSpPr>
          <p:nvPr/>
        </p:nvSpPr>
        <p:spPr bwMode="auto">
          <a:xfrm>
            <a:off x="4572000" y="3929063"/>
            <a:ext cx="4000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Latn-CS" altLang="sr-Latn-RS"/>
              <a:t>Ideja predložena u junu </a:t>
            </a:r>
            <a:r>
              <a:rPr lang="en-US" altLang="sr-Latn-RS"/>
              <a:t>1941</a:t>
            </a:r>
            <a:r>
              <a:rPr lang="sr-Latn-CS" altLang="sr-Latn-RS"/>
              <a:t>,</a:t>
            </a:r>
            <a:r>
              <a:rPr lang="en-US" altLang="sr-Latn-RS"/>
              <a:t> a</a:t>
            </a:r>
            <a:r>
              <a:rPr lang="sr-Latn-CS" altLang="sr-Latn-RS"/>
              <a:t> u av</a:t>
            </a:r>
            <a:r>
              <a:rPr lang="en-US" altLang="sr-Latn-RS"/>
              <a:t>gust</a:t>
            </a:r>
            <a:r>
              <a:rPr lang="sr-Latn-CS" altLang="sr-Latn-RS"/>
              <a:t>u</a:t>
            </a:r>
            <a:r>
              <a:rPr lang="en-US" altLang="sr-Latn-RS"/>
              <a:t> 1942, </a:t>
            </a:r>
            <a:r>
              <a:rPr lang="sr-Latn-CS" altLang="sr-Latn-RS"/>
              <a:t>priznat im je</a:t>
            </a:r>
            <a:r>
              <a:rPr lang="en-US" altLang="sr-Latn-RS"/>
              <a:t> US Patent 2</a:t>
            </a:r>
            <a:r>
              <a:rPr lang="sr-Latn-CS" altLang="sr-Latn-RS"/>
              <a:t>.</a:t>
            </a:r>
            <a:r>
              <a:rPr lang="en-US" altLang="sr-Latn-RS"/>
              <a:t>292</a:t>
            </a:r>
            <a:r>
              <a:rPr lang="sr-Latn-CS" altLang="sr-Latn-RS"/>
              <a:t>.</a:t>
            </a:r>
            <a:r>
              <a:rPr lang="en-US" altLang="sr-Latn-RS"/>
              <a:t>387</a:t>
            </a:r>
            <a:endParaRPr lang="ru-RU" altLang="sr-Latn-RS" i="0">
              <a:latin typeface="Arial" panose="020B0604020202020204" pitchFamily="34" charset="0"/>
              <a:cs typeface="Arial" panose="020B0604020202020204" pitchFamily="34" charset="0"/>
            </a:endParaRPr>
          </a:p>
        </p:txBody>
      </p:sp>
      <p:pic>
        <p:nvPicPr>
          <p:cNvPr id="1617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27088"/>
            <a:ext cx="4071938" cy="604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sp>
        <p:nvSpPr>
          <p:cNvPr id="7" name="TextBox 6"/>
          <p:cNvSpPr txBox="1">
            <a:spLocks noChangeArrowheads="1"/>
          </p:cNvSpPr>
          <p:nvPr/>
        </p:nvSpPr>
        <p:spPr bwMode="auto">
          <a:xfrm>
            <a:off x="4286250" y="142875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Latn-CS" altLang="sr-Latn-RS"/>
              <a:t>Hedy </a:t>
            </a:r>
            <a:r>
              <a:rPr lang="en-US" altLang="sr-Latn-RS"/>
              <a:t>Lamar</a:t>
            </a:r>
            <a:r>
              <a:rPr lang="sr-Latn-CS" altLang="sr-Latn-RS"/>
              <a:t>r</a:t>
            </a:r>
            <a:r>
              <a:rPr lang="en-US" altLang="sr-Latn-RS"/>
              <a:t> </a:t>
            </a:r>
            <a:endParaRPr lang="sr-Latn-CS" altLang="sr-Latn-RS"/>
          </a:p>
          <a:p>
            <a:r>
              <a:rPr lang="sr-Latn-CS" altLang="sr-Latn-RS"/>
              <a:t>(Hedwig Eva Maria Kiesler)</a:t>
            </a:r>
          </a:p>
          <a:p>
            <a:r>
              <a:rPr lang="sr-Latn-CS" altLang="sr-Latn-RS"/>
              <a:t>i njen kompozitor </a:t>
            </a:r>
            <a:r>
              <a:rPr lang="en-US" altLang="sr-Latn-RS"/>
              <a:t> George Anthiel</a:t>
            </a:r>
            <a:endParaRPr lang="sr-Latn-CS" altLang="sr-Latn-R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61797"/>
                                        </p:tgtEl>
                                        <p:attrNameLst>
                                          <p:attrName>style.visibility</p:attrName>
                                        </p:attrNameLst>
                                      </p:cBhvr>
                                      <p:to>
                                        <p:strVal val="visible"/>
                                      </p:to>
                                    </p:set>
                                    <p:anim calcmode="lin" valueType="num">
                                      <p:cBhvr additive="base">
                                        <p:cTn id="19" dur="500" fill="hold"/>
                                        <p:tgtEl>
                                          <p:spTgt spid="161797"/>
                                        </p:tgtEl>
                                        <p:attrNameLst>
                                          <p:attrName>ppt_x</p:attrName>
                                        </p:attrNameLst>
                                      </p:cBhvr>
                                      <p:tavLst>
                                        <p:tav tm="0">
                                          <p:val>
                                            <p:strVal val="1+#ppt_w/2"/>
                                          </p:val>
                                        </p:tav>
                                        <p:tav tm="100000">
                                          <p:val>
                                            <p:strVal val="#ppt_x"/>
                                          </p:val>
                                        </p:tav>
                                      </p:tavLst>
                                    </p:anim>
                                    <p:anim calcmode="lin" valueType="num">
                                      <p:cBhvr additive="base">
                                        <p:cTn id="20" dur="500" fill="hold"/>
                                        <p:tgtEl>
                                          <p:spTgt spid="161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1797"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p:cNvSpPr>
            <a:spLocks noGrp="1"/>
          </p:cNvSpPr>
          <p:nvPr>
            <p:ph idx="1"/>
          </p:nvPr>
        </p:nvSpPr>
        <p:spPr>
          <a:xfrm>
            <a:off x="285750" y="1571625"/>
            <a:ext cx="8643938" cy="4524375"/>
          </a:xfrm>
        </p:spPr>
        <p:txBody>
          <a:bodyPr/>
          <a:lstStyle/>
          <a:p>
            <a:pPr algn="just">
              <a:buFont typeface="Monotype Sorts" pitchFamily="2" charset="2"/>
              <a:buNone/>
            </a:pPr>
            <a:r>
              <a:rPr lang="sr-Cyrl-CS" altLang="sr-Latn-RS" sz="2800">
                <a:latin typeface="Arial" panose="020B0604020202020204" pitchFamily="34" charset="0"/>
                <a:cs typeface="Arial" panose="020B0604020202020204" pitchFamily="34" charset="0"/>
              </a:rPr>
              <a:t>Готово све данашње мреже базиране су на </a:t>
            </a:r>
            <a:r>
              <a:rPr lang="en-US" altLang="sr-Latn-RS" sz="2800" b="1" i="1">
                <a:solidFill>
                  <a:srgbClr val="FFFF00"/>
                </a:solidFill>
                <a:latin typeface="Arial" panose="020B0604020202020204" pitchFamily="34" charset="0"/>
                <a:cs typeface="Arial" panose="020B0604020202020204" pitchFamily="34" charset="0"/>
              </a:rPr>
              <a:t>Open Systems Interconection</a:t>
            </a:r>
            <a:r>
              <a:rPr lang="en-US" altLang="sr-Latn-RS" sz="2800">
                <a:latin typeface="Arial" panose="020B0604020202020204" pitchFamily="34" charset="0"/>
                <a:cs typeface="Arial" panose="020B0604020202020204" pitchFamily="34" charset="0"/>
              </a:rPr>
              <a:t> standardu</a:t>
            </a:r>
            <a:r>
              <a:rPr lang="sr-Cyrl-CS" altLang="sr-Latn-RS" sz="2800">
                <a:latin typeface="Arial" panose="020B0604020202020204" pitchFamily="34" charset="0"/>
                <a:cs typeface="Arial" panose="020B0604020202020204" pitchFamily="34" charset="0"/>
              </a:rPr>
              <a:t>. </a:t>
            </a:r>
            <a:r>
              <a:rPr lang="ru-RU" altLang="sr-Latn-RS" sz="2800" b="1">
                <a:latin typeface="Arial" panose="020B0604020202020204" pitchFamily="34" charset="0"/>
                <a:cs typeface="Arial" panose="020B0604020202020204" pitchFamily="34" charset="0"/>
              </a:rPr>
              <a:t>OSI</a:t>
            </a:r>
            <a:r>
              <a:rPr lang="sr-Cyrl-CS" altLang="sr-Latn-RS" sz="2800">
                <a:latin typeface="Arial" panose="020B0604020202020204" pitchFamily="34" charset="0"/>
                <a:cs typeface="Arial" panose="020B0604020202020204" pitchFamily="34" charset="0"/>
              </a:rPr>
              <a:t> је развијен 1984. године од стране </a:t>
            </a:r>
            <a:r>
              <a:rPr lang="ru-RU" altLang="sr-Latn-RS" sz="2800">
                <a:latin typeface="Arial" panose="020B0604020202020204" pitchFamily="34" charset="0"/>
                <a:cs typeface="Arial" panose="020B0604020202020204" pitchFamily="34" charset="0"/>
              </a:rPr>
              <a:t>International </a:t>
            </a:r>
            <a:r>
              <a:rPr lang="ru-RU" altLang="sr-Latn-RS" sz="2800" i="1">
                <a:latin typeface="Arial" panose="020B0604020202020204" pitchFamily="34" charset="0"/>
                <a:cs typeface="Arial" panose="020B0604020202020204" pitchFamily="34" charset="0"/>
              </a:rPr>
              <a:t>Organization for Standardization</a:t>
            </a:r>
            <a:r>
              <a:rPr lang="sr-Cyrl-CS" altLang="sr-Latn-RS" sz="2800" i="1">
                <a:latin typeface="Arial" panose="020B0604020202020204" pitchFamily="34" charset="0"/>
                <a:cs typeface="Arial" panose="020B0604020202020204" pitchFamily="34" charset="0"/>
              </a:rPr>
              <a:t> (</a:t>
            </a:r>
            <a:r>
              <a:rPr lang="ru-RU" altLang="sr-Latn-RS" sz="2800" i="1">
                <a:latin typeface="Arial" panose="020B0604020202020204" pitchFamily="34" charset="0"/>
                <a:cs typeface="Arial" panose="020B0604020202020204" pitchFamily="34" charset="0"/>
              </a:rPr>
              <a:t>ISO</a:t>
            </a:r>
            <a:r>
              <a:rPr lang="sr-Cyrl-CS" altLang="sr-Latn-RS" sz="2800" i="1">
                <a:latin typeface="Arial" panose="020B0604020202020204" pitchFamily="34" charset="0"/>
                <a:cs typeface="Arial" panose="020B0604020202020204" pitchFamily="34" charset="0"/>
              </a:rPr>
              <a:t>)</a:t>
            </a:r>
            <a:r>
              <a:rPr lang="sr-Cyrl-CS" altLang="sr-Latn-RS" sz="2800">
                <a:latin typeface="Arial" panose="020B0604020202020204" pitchFamily="34" charset="0"/>
                <a:cs typeface="Arial" panose="020B0604020202020204" pitchFamily="34" charset="0"/>
              </a:rPr>
              <a:t> која је представљала око 130 држава. Срж стандарда је </a:t>
            </a:r>
            <a:r>
              <a:rPr lang="sr-Latn-CS" altLang="sr-Latn-RS" sz="2800">
                <a:latin typeface="Arial" panose="020B0604020202020204" pitchFamily="34" charset="0"/>
                <a:cs typeface="Arial" panose="020B0604020202020204" pitchFamily="34" charset="0"/>
              </a:rPr>
              <a:t>OSI</a:t>
            </a:r>
            <a:r>
              <a:rPr lang="sr-Cyrl-CS" altLang="sr-Latn-RS" sz="2800">
                <a:latin typeface="Arial" panose="020B0604020202020204" pitchFamily="34" charset="0"/>
                <a:cs typeface="Arial" panose="020B0604020202020204" pitchFamily="34" charset="0"/>
              </a:rPr>
              <a:t> референтни модел, скуп од седам слојева, који одређује различите етапе кроз које подаци морају да прођу од једног уређаја до другог у некој рачунарској мрежи. О </a:t>
            </a:r>
            <a:r>
              <a:rPr lang="sr-Latn-CS" altLang="sr-Latn-RS" sz="2800">
                <a:latin typeface="Arial" panose="020B0604020202020204" pitchFamily="34" charset="0"/>
                <a:cs typeface="Arial" panose="020B0604020202020204" pitchFamily="34" charset="0"/>
              </a:rPr>
              <a:t>OSI</a:t>
            </a:r>
            <a:r>
              <a:rPr lang="sr-Cyrl-CS" altLang="sr-Latn-RS" sz="2800">
                <a:latin typeface="Arial" panose="020B0604020202020204" pitchFamily="34" charset="0"/>
                <a:cs typeface="Arial" panose="020B0604020202020204" pitchFamily="34" charset="0"/>
              </a:rPr>
              <a:t> моделу ће у наредним излагањима бити више речи.</a:t>
            </a:r>
            <a:endParaRPr lang="sr-Latn-CS" altLang="sr-Latn-RS" sz="280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defRPr/>
            </a:pPr>
            <a:r>
              <a:rPr lang="sr-Latn-CS" sz="4000" b="1" dirty="0"/>
              <a:t>OSI</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785812"/>
          </a:xfrm>
        </p:spPr>
        <p:txBody>
          <a:bodyPr/>
          <a:lstStyle/>
          <a:p>
            <a:pPr algn="ctr">
              <a:defRPr/>
            </a:pPr>
            <a:r>
              <a:rPr lang="en-US" sz="3600" b="1" dirty="0"/>
              <a:t>Bluetooth</a:t>
            </a:r>
            <a:endParaRPr lang="sr-Latn-CS" sz="3600" b="1" dirty="0"/>
          </a:p>
        </p:txBody>
      </p:sp>
      <p:sp>
        <p:nvSpPr>
          <p:cNvPr id="162819"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62820"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62821" name="TextBox 5"/>
          <p:cNvSpPr txBox="1">
            <a:spLocks noChangeArrowheads="1"/>
          </p:cNvSpPr>
          <p:nvPr/>
        </p:nvSpPr>
        <p:spPr bwMode="auto">
          <a:xfrm>
            <a:off x="214313" y="1428750"/>
            <a:ext cx="8643937"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65125" algn="l"/>
              </a:tabLst>
              <a:defRPr sz="2400" i="1">
                <a:solidFill>
                  <a:schemeClr val="tx1"/>
                </a:solidFill>
                <a:latin typeface="Book Antiqua" panose="02040602050305030304" pitchFamily="18" charset="0"/>
              </a:defRPr>
            </a:lvl1pPr>
            <a:lvl2pPr marL="742950" indent="-285750">
              <a:tabLst>
                <a:tab pos="365125" algn="l"/>
              </a:tabLst>
              <a:defRPr sz="2400" i="1">
                <a:solidFill>
                  <a:schemeClr val="tx1"/>
                </a:solidFill>
                <a:latin typeface="Book Antiqua" panose="02040602050305030304" pitchFamily="18" charset="0"/>
              </a:defRPr>
            </a:lvl2pPr>
            <a:lvl3pPr marL="1143000" indent="-228600">
              <a:tabLst>
                <a:tab pos="365125" algn="l"/>
              </a:tabLst>
              <a:defRPr sz="2400" i="1">
                <a:solidFill>
                  <a:schemeClr val="tx1"/>
                </a:solidFill>
                <a:latin typeface="Book Antiqua" panose="02040602050305030304" pitchFamily="18" charset="0"/>
              </a:defRPr>
            </a:lvl3pPr>
            <a:lvl4pPr marL="1600200" indent="-228600">
              <a:tabLst>
                <a:tab pos="365125" algn="l"/>
              </a:tabLst>
              <a:defRPr sz="2400" i="1">
                <a:solidFill>
                  <a:schemeClr val="tx1"/>
                </a:solidFill>
                <a:latin typeface="Book Antiqua" panose="02040602050305030304" pitchFamily="18" charset="0"/>
              </a:defRPr>
            </a:lvl4pPr>
            <a:lvl5pPr marL="2057400" indent="-228600">
              <a:tabLst>
                <a:tab pos="365125" algn="l"/>
              </a:tabLst>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9pPr>
          </a:lstStyle>
          <a:p>
            <a:pPr algn="just"/>
            <a:r>
              <a:rPr lang="ru-RU" altLang="sr-Latn-RS" sz="2600" b="1" i="0">
                <a:solidFill>
                  <a:srgbClr val="FFFF00"/>
                </a:solidFill>
                <a:latin typeface="Arial" panose="020B0604020202020204" pitchFamily="34" charset="0"/>
                <a:cs typeface="Arial" panose="020B0604020202020204" pitchFamily="34" charset="0"/>
              </a:rPr>
              <a:t>Bluetooth</a:t>
            </a:r>
            <a:r>
              <a:rPr lang="ru-RU" altLang="sr-Latn-RS" sz="2600" i="0">
                <a:latin typeface="Arial" panose="020B0604020202020204" pitchFamily="34" charset="0"/>
                <a:cs typeface="Arial" panose="020B0604020202020204" pitchFamily="34" charset="0"/>
              </a:rPr>
              <a:t> бежична технологија је краткоталасни комуникациони систем чији је циљ да замени кабловске везе и фиксне електронске уређаје. </a:t>
            </a:r>
            <a:r>
              <a:rPr lang="ru-RU" altLang="sr-Latn-RS" i="0">
                <a:latin typeface="Arial" panose="020B0604020202020204" pitchFamily="34" charset="0"/>
                <a:cs typeface="Arial" panose="020B0604020202020204" pitchFamily="34" charset="0"/>
              </a:rPr>
              <a:t>Основне карактеристике Bluetooth бежичне технологије су:</a:t>
            </a:r>
          </a:p>
          <a:p>
            <a:pPr algn="just"/>
            <a:r>
              <a:rPr lang="ru-RU" altLang="sr-Latn-RS" i="0">
                <a:latin typeface="Arial" panose="020B0604020202020204" pitchFamily="34" charset="0"/>
                <a:cs typeface="Arial" panose="020B0604020202020204" pitchFamily="34" charset="0"/>
              </a:rPr>
              <a:t>•	робустност,</a:t>
            </a:r>
          </a:p>
          <a:p>
            <a:pPr algn="just"/>
            <a:r>
              <a:rPr lang="ru-RU" altLang="sr-Latn-RS" i="0">
                <a:latin typeface="Arial" panose="020B0604020202020204" pitchFamily="34" charset="0"/>
                <a:cs typeface="Arial" panose="020B0604020202020204" pitchFamily="34" charset="0"/>
              </a:rPr>
              <a:t>•	мала потрошња енергије и</a:t>
            </a:r>
          </a:p>
          <a:p>
            <a:pPr algn="just"/>
            <a:r>
              <a:rPr lang="ru-RU" altLang="sr-Latn-RS" i="0">
                <a:latin typeface="Arial" panose="020B0604020202020204" pitchFamily="34" charset="0"/>
                <a:cs typeface="Arial" panose="020B0604020202020204" pitchFamily="34" charset="0"/>
              </a:rPr>
              <a:t>•	ниска цена.</a:t>
            </a:r>
          </a:p>
          <a:p>
            <a:pPr algn="just"/>
            <a:r>
              <a:rPr lang="ru-RU" altLang="sr-Latn-RS" i="0">
                <a:latin typeface="Arial" panose="020B0604020202020204" pitchFamily="34" charset="0"/>
                <a:cs typeface="Arial" panose="020B0604020202020204" pitchFamily="34" charset="0"/>
              </a:rPr>
              <a:t>Многе карактеристике су опционе и омогућавају диференцијацију различитих производа. Срж Bluetooth система састоји се од RF трансивера, носећег таласа и протокола. Систем нуди услуге које омогућавају повезивање уређаја и размену различитих података између њих. </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85750"/>
            <a:ext cx="7415212" cy="785813"/>
          </a:xfrm>
        </p:spPr>
        <p:txBody>
          <a:bodyPr/>
          <a:lstStyle/>
          <a:p>
            <a:pPr algn="ctr">
              <a:defRPr/>
            </a:pPr>
            <a:r>
              <a:rPr lang="en-US" sz="3600" b="1" dirty="0"/>
              <a:t>Bluetooth</a:t>
            </a:r>
            <a:endParaRPr lang="sr-Latn-CS" sz="3600" b="1" dirty="0"/>
          </a:p>
        </p:txBody>
      </p:sp>
      <p:sp>
        <p:nvSpPr>
          <p:cNvPr id="163843"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63844"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63845" name="TextBox 5"/>
          <p:cNvSpPr txBox="1">
            <a:spLocks noChangeArrowheads="1"/>
          </p:cNvSpPr>
          <p:nvPr/>
        </p:nvSpPr>
        <p:spPr bwMode="auto">
          <a:xfrm>
            <a:off x="285750" y="1428750"/>
            <a:ext cx="85725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65125" algn="l"/>
              </a:tabLst>
              <a:defRPr sz="2400" i="1">
                <a:solidFill>
                  <a:schemeClr val="tx1"/>
                </a:solidFill>
                <a:latin typeface="Book Antiqua" panose="02040602050305030304" pitchFamily="18" charset="0"/>
              </a:defRPr>
            </a:lvl1pPr>
            <a:lvl2pPr marL="742950" indent="-285750">
              <a:tabLst>
                <a:tab pos="365125" algn="l"/>
              </a:tabLst>
              <a:defRPr sz="2400" i="1">
                <a:solidFill>
                  <a:schemeClr val="tx1"/>
                </a:solidFill>
                <a:latin typeface="Book Antiqua" panose="02040602050305030304" pitchFamily="18" charset="0"/>
              </a:defRPr>
            </a:lvl2pPr>
            <a:lvl3pPr marL="1143000" indent="-228600">
              <a:tabLst>
                <a:tab pos="365125" algn="l"/>
              </a:tabLst>
              <a:defRPr sz="2400" i="1">
                <a:solidFill>
                  <a:schemeClr val="tx1"/>
                </a:solidFill>
                <a:latin typeface="Book Antiqua" panose="02040602050305030304" pitchFamily="18" charset="0"/>
              </a:defRPr>
            </a:lvl3pPr>
            <a:lvl4pPr marL="1600200" indent="-228600">
              <a:tabLst>
                <a:tab pos="365125" algn="l"/>
              </a:tabLst>
              <a:defRPr sz="2400" i="1">
                <a:solidFill>
                  <a:schemeClr val="tx1"/>
                </a:solidFill>
                <a:latin typeface="Book Antiqua" panose="02040602050305030304" pitchFamily="18" charset="0"/>
              </a:defRPr>
            </a:lvl4pPr>
            <a:lvl5pPr marL="2057400" indent="-228600">
              <a:tabLst>
                <a:tab pos="365125" algn="l"/>
              </a:tabLst>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9pPr>
          </a:lstStyle>
          <a:p>
            <a:pPr algn="just"/>
            <a:r>
              <a:rPr lang="ru-RU" altLang="sr-Latn-RS" i="0">
                <a:solidFill>
                  <a:srgbClr val="FFFF00"/>
                </a:solidFill>
                <a:latin typeface="Arial" panose="020B0604020202020204" pitchFamily="34" charset="0"/>
                <a:cs typeface="Arial" panose="020B0604020202020204" pitchFamily="34" charset="0"/>
              </a:rPr>
              <a:t>Bluetooth</a:t>
            </a:r>
            <a:r>
              <a:rPr lang="ru-RU" altLang="sr-Latn-RS" i="0">
                <a:latin typeface="Arial" panose="020B0604020202020204" pitchFamily="34" charset="0"/>
                <a:cs typeface="Arial" panose="020B0604020202020204" pitchFamily="34" charset="0"/>
              </a:rPr>
              <a:t> ради на нелиценцираној фреквенцији од 2,4GHz. </a:t>
            </a:r>
          </a:p>
          <a:p>
            <a:pPr algn="just"/>
            <a:r>
              <a:rPr lang="ru-RU" altLang="sr-Latn-RS" i="0">
                <a:latin typeface="Arial" panose="020B0604020202020204" pitchFamily="34" charset="0"/>
                <a:cs typeface="Arial" panose="020B0604020202020204" pitchFamily="34" charset="0"/>
              </a:rPr>
              <a:t>Систем користи трансивер са могућношћу скоковите промене фреквенције како би се савладали интерференција и губљење сигнала. </a:t>
            </a:r>
          </a:p>
          <a:p>
            <a:pPr algn="just"/>
            <a:r>
              <a:rPr lang="ru-RU" altLang="sr-Latn-RS" i="0">
                <a:latin typeface="Arial" panose="020B0604020202020204" pitchFamily="34" charset="0"/>
                <a:cs typeface="Arial" panose="020B0604020202020204" pitchFamily="34" charset="0"/>
              </a:rPr>
              <a:t>За пренос података користи се </a:t>
            </a:r>
            <a:r>
              <a:rPr lang="ru-RU" altLang="sr-Latn-RS" b="1">
                <a:latin typeface="Arial" panose="020B0604020202020204" pitchFamily="34" charset="0"/>
                <a:cs typeface="Arial" panose="020B0604020202020204" pitchFamily="34" charset="0"/>
              </a:rPr>
              <a:t>бинарна фреквентна модулација</a:t>
            </a:r>
            <a:r>
              <a:rPr lang="ru-RU" altLang="sr-Latn-RS" i="0">
                <a:latin typeface="Arial" panose="020B0604020202020204" pitchFamily="34" charset="0"/>
                <a:cs typeface="Arial" panose="020B0604020202020204" pitchFamily="34" charset="0"/>
              </a:rPr>
              <a:t> да би се поједноставио трансивер</a:t>
            </a:r>
          </a:p>
        </p:txBody>
      </p:sp>
      <p:pic>
        <p:nvPicPr>
          <p:cNvPr id="163846" name="Picture 6" descr="sl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3786188"/>
            <a:ext cx="6429375"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785812"/>
          </a:xfrm>
        </p:spPr>
        <p:txBody>
          <a:bodyPr/>
          <a:lstStyle/>
          <a:p>
            <a:pPr algn="ctr">
              <a:defRPr/>
            </a:pPr>
            <a:r>
              <a:rPr lang="en-US" sz="3600" b="1" dirty="0"/>
              <a:t>Bluetooth</a:t>
            </a:r>
            <a:endParaRPr lang="sr-Latn-CS" sz="3600" b="1" dirty="0"/>
          </a:p>
        </p:txBody>
      </p:sp>
      <p:sp>
        <p:nvSpPr>
          <p:cNvPr id="164867"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64868"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64869" name="TextBox 5"/>
          <p:cNvSpPr txBox="1">
            <a:spLocks noChangeArrowheads="1"/>
          </p:cNvSpPr>
          <p:nvPr/>
        </p:nvSpPr>
        <p:spPr bwMode="auto">
          <a:xfrm>
            <a:off x="285750" y="1428750"/>
            <a:ext cx="85725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65125" algn="l"/>
              </a:tabLst>
              <a:defRPr sz="2400" i="1">
                <a:solidFill>
                  <a:schemeClr val="tx1"/>
                </a:solidFill>
                <a:latin typeface="Book Antiqua" panose="02040602050305030304" pitchFamily="18" charset="0"/>
              </a:defRPr>
            </a:lvl1pPr>
            <a:lvl2pPr marL="742950" indent="-285750">
              <a:tabLst>
                <a:tab pos="365125" algn="l"/>
              </a:tabLst>
              <a:defRPr sz="2400" i="1">
                <a:solidFill>
                  <a:schemeClr val="tx1"/>
                </a:solidFill>
                <a:latin typeface="Book Antiqua" panose="02040602050305030304" pitchFamily="18" charset="0"/>
              </a:defRPr>
            </a:lvl2pPr>
            <a:lvl3pPr marL="1143000" indent="-228600">
              <a:tabLst>
                <a:tab pos="365125" algn="l"/>
              </a:tabLst>
              <a:defRPr sz="2400" i="1">
                <a:solidFill>
                  <a:schemeClr val="tx1"/>
                </a:solidFill>
                <a:latin typeface="Book Antiqua" panose="02040602050305030304" pitchFamily="18" charset="0"/>
              </a:defRPr>
            </a:lvl3pPr>
            <a:lvl4pPr marL="1600200" indent="-228600">
              <a:tabLst>
                <a:tab pos="365125" algn="l"/>
              </a:tabLst>
              <a:defRPr sz="2400" i="1">
                <a:solidFill>
                  <a:schemeClr val="tx1"/>
                </a:solidFill>
                <a:latin typeface="Book Antiqua" panose="02040602050305030304" pitchFamily="18" charset="0"/>
              </a:defRPr>
            </a:lvl4pPr>
            <a:lvl5pPr marL="2057400" indent="-228600">
              <a:tabLst>
                <a:tab pos="365125" algn="l"/>
              </a:tabLst>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9pPr>
          </a:lstStyle>
          <a:p>
            <a:pPr algn="just"/>
            <a:r>
              <a:rPr lang="ru-RU" altLang="sr-Latn-RS" i="0" dirty="0" err="1">
                <a:latin typeface="Arial" panose="020B0604020202020204" pitchFamily="34" charset="0"/>
                <a:cs typeface="Arial" panose="020B0604020202020204" pitchFamily="34" charset="0"/>
              </a:rPr>
              <a:t>Уобичајена</a:t>
            </a:r>
            <a:r>
              <a:rPr lang="ru-RU" altLang="sr-Latn-RS" i="0" dirty="0">
                <a:latin typeface="Arial" panose="020B0604020202020204" pitchFamily="34" charset="0"/>
                <a:cs typeface="Arial" panose="020B0604020202020204" pitchFamily="34" charset="0"/>
              </a:rPr>
              <a:t> </a:t>
            </a:r>
            <a:r>
              <a:rPr lang="ru-RU" altLang="sr-Latn-RS" i="0" dirty="0" err="1">
                <a:latin typeface="Arial" panose="020B0604020202020204" pitchFamily="34" charset="0"/>
                <a:cs typeface="Arial" panose="020B0604020202020204" pitchFamily="34" charset="0"/>
              </a:rPr>
              <a:t>брзина</a:t>
            </a:r>
            <a:r>
              <a:rPr lang="ru-RU" altLang="sr-Latn-RS" i="0" dirty="0">
                <a:latin typeface="Arial" panose="020B0604020202020204" pitchFamily="34" charset="0"/>
                <a:cs typeface="Arial" panose="020B0604020202020204" pitchFamily="34" charset="0"/>
              </a:rPr>
              <a:t> </a:t>
            </a:r>
            <a:r>
              <a:rPr lang="ru-RU" altLang="sr-Latn-RS" i="0" dirty="0" err="1">
                <a:latin typeface="Arial" panose="020B0604020202020204" pitchFamily="34" charset="0"/>
                <a:cs typeface="Arial" panose="020B0604020202020204" pitchFamily="34" charset="0"/>
              </a:rPr>
              <a:t>преноса</a:t>
            </a:r>
            <a:r>
              <a:rPr lang="ru-RU" altLang="sr-Latn-RS" i="0" dirty="0">
                <a:latin typeface="Arial" panose="020B0604020202020204" pitchFamily="34" charset="0"/>
                <a:cs typeface="Arial" panose="020B0604020202020204" pitchFamily="34" charset="0"/>
              </a:rPr>
              <a:t> </a:t>
            </a:r>
            <a:r>
              <a:rPr lang="ru-RU" altLang="sr-Latn-RS" i="0" dirty="0" err="1">
                <a:latin typeface="Arial" panose="020B0604020202020204" pitchFamily="34" charset="0"/>
                <a:cs typeface="Arial" panose="020B0604020202020204" pitchFamily="34" charset="0"/>
              </a:rPr>
              <a:t>података</a:t>
            </a:r>
            <a:r>
              <a:rPr lang="ru-RU" altLang="sr-Latn-RS" i="0" dirty="0">
                <a:latin typeface="Arial" panose="020B0604020202020204" pitchFamily="34" charset="0"/>
                <a:cs typeface="Arial" panose="020B0604020202020204" pitchFamily="34" charset="0"/>
              </a:rPr>
              <a:t> у основном моду је 1 </a:t>
            </a:r>
            <a:r>
              <a:rPr lang="sr-Latn-CS" altLang="sr-Latn-RS" i="0" dirty="0" err="1">
                <a:latin typeface="Arial" panose="020B0604020202020204" pitchFamily="34" charset="0"/>
                <a:cs typeface="Arial" panose="020B0604020202020204" pitchFamily="34" charset="0"/>
              </a:rPr>
              <a:t>Mbps</a:t>
            </a:r>
            <a:r>
              <a:rPr lang="sr-Latn-CS" altLang="sr-Latn-RS" i="0" dirty="0">
                <a:latin typeface="Arial" panose="020B0604020202020204" pitchFamily="34" charset="0"/>
                <a:cs typeface="Arial" panose="020B0604020202020204" pitchFamily="34" charset="0"/>
              </a:rPr>
              <a:t>, </a:t>
            </a:r>
            <a:r>
              <a:rPr lang="ru-RU" altLang="sr-Latn-RS" i="0" dirty="0">
                <a:latin typeface="Arial" panose="020B0604020202020204" pitchFamily="34" charset="0"/>
                <a:cs typeface="Arial" panose="020B0604020202020204" pitchFamily="34" charset="0"/>
              </a:rPr>
              <a:t>или у </a:t>
            </a:r>
            <a:r>
              <a:rPr lang="ru-RU" altLang="sr-Latn-RS" i="0" dirty="0" err="1">
                <a:latin typeface="Arial" panose="020B0604020202020204" pitchFamily="34" charset="0"/>
                <a:cs typeface="Arial" panose="020B0604020202020204" pitchFamily="34" charset="0"/>
              </a:rPr>
              <a:t>тзв</a:t>
            </a:r>
            <a:r>
              <a:rPr lang="ru-RU" altLang="sr-Latn-RS" i="0" dirty="0">
                <a:latin typeface="Arial" panose="020B0604020202020204" pitchFamily="34" charset="0"/>
                <a:cs typeface="Arial" panose="020B0604020202020204" pitchFamily="34" charset="0"/>
              </a:rPr>
              <a:t>. </a:t>
            </a:r>
            <a:r>
              <a:rPr lang="sr-Latn-CS" altLang="sr-Latn-RS" i="0" dirty="0" err="1">
                <a:latin typeface="Arial" panose="020B0604020202020204" pitchFamily="34" charset="0"/>
                <a:cs typeface="Arial" panose="020B0604020202020204" pitchFamily="34" charset="0"/>
              </a:rPr>
              <a:t>Enhanced</a:t>
            </a:r>
            <a:r>
              <a:rPr lang="sr-Latn-CS" altLang="sr-Latn-RS" i="0" dirty="0">
                <a:latin typeface="Arial" panose="020B0604020202020204" pitchFamily="34" charset="0"/>
                <a:cs typeface="Arial" panose="020B0604020202020204" pitchFamily="34" charset="0"/>
              </a:rPr>
              <a:t> Data Rate 2 </a:t>
            </a:r>
            <a:r>
              <a:rPr lang="ru-RU" altLang="sr-Latn-RS" i="0" dirty="0">
                <a:latin typeface="Arial" panose="020B0604020202020204" pitchFamily="34" charset="0"/>
                <a:cs typeface="Arial" panose="020B0604020202020204" pitchFamily="34" charset="0"/>
              </a:rPr>
              <a:t>или 3</a:t>
            </a:r>
            <a:r>
              <a:rPr lang="sr-Latn-CS" altLang="sr-Latn-RS" i="0" dirty="0" err="1">
                <a:latin typeface="Arial" panose="020B0604020202020204" pitchFamily="34" charset="0"/>
                <a:cs typeface="Arial" panose="020B0604020202020204" pitchFamily="34" charset="0"/>
              </a:rPr>
              <a:t>Mbps</a:t>
            </a:r>
            <a:r>
              <a:rPr lang="sr-Latn-CS" altLang="sr-Latn-RS" i="0" dirty="0">
                <a:latin typeface="Arial" panose="020B0604020202020204" pitchFamily="34" charset="0"/>
                <a:cs typeface="Arial" panose="020B0604020202020204" pitchFamily="34" charset="0"/>
              </a:rPr>
              <a:t>, </a:t>
            </a:r>
            <a:r>
              <a:rPr lang="ru-RU" altLang="sr-Latn-RS" i="0" dirty="0">
                <a:latin typeface="Arial" panose="020B0604020202020204" pitchFamily="34" charset="0"/>
                <a:cs typeface="Arial" panose="020B0604020202020204" pitchFamily="34" charset="0"/>
              </a:rPr>
              <a:t>а </a:t>
            </a:r>
            <a:r>
              <a:rPr lang="ru-RU" altLang="sr-Latn-RS" i="0" dirty="0" err="1">
                <a:latin typeface="Arial" panose="020B0604020202020204" pitchFamily="34" charset="0"/>
                <a:cs typeface="Arial" panose="020B0604020202020204" pitchFamily="34" charset="0"/>
              </a:rPr>
              <a:t>уобичајен</a:t>
            </a:r>
            <a:r>
              <a:rPr lang="ru-RU" altLang="sr-Latn-RS" i="0" dirty="0">
                <a:latin typeface="Arial" panose="020B0604020202020204" pitchFamily="34" charset="0"/>
                <a:cs typeface="Arial" panose="020B0604020202020204" pitchFamily="34" charset="0"/>
              </a:rPr>
              <a:t> </a:t>
            </a:r>
            <a:r>
              <a:rPr lang="ru-RU" altLang="sr-Latn-RS" i="0" dirty="0" err="1">
                <a:latin typeface="Arial" panose="020B0604020202020204" pitchFamily="34" charset="0"/>
                <a:cs typeface="Arial" panose="020B0604020202020204" pitchFamily="34" charset="0"/>
              </a:rPr>
              <a:t>домет</a:t>
            </a:r>
            <a:r>
              <a:rPr lang="ru-RU" altLang="sr-Latn-RS" i="0" dirty="0">
                <a:latin typeface="Arial" panose="020B0604020202020204" pitchFamily="34" charset="0"/>
                <a:cs typeface="Arial" panose="020B0604020202020204" pitchFamily="34" charset="0"/>
              </a:rPr>
              <a:t> око 10</a:t>
            </a:r>
            <a:r>
              <a:rPr lang="sr-Latn-CS" altLang="sr-Latn-RS" i="0" dirty="0">
                <a:latin typeface="Arial" panose="020B0604020202020204" pitchFamily="34" charset="0"/>
                <a:cs typeface="Arial" panose="020B0604020202020204" pitchFamily="34" charset="0"/>
              </a:rPr>
              <a:t>m</a:t>
            </a:r>
            <a:r>
              <a:rPr lang="en-US" altLang="sr-Latn-RS" i="0" dirty="0">
                <a:latin typeface="Arial" panose="020B0604020202020204" pitchFamily="34" charset="0"/>
                <a:cs typeface="Arial" panose="020B0604020202020204" pitchFamily="34" charset="0"/>
              </a:rPr>
              <a:t>, </a:t>
            </a:r>
            <a:r>
              <a:rPr lang="sr-Cyrl-CS" altLang="sr-Latn-RS" i="0" dirty="0">
                <a:latin typeface="Arial" panose="020B0604020202020204" pitchFamily="34" charset="0"/>
              </a:rPr>
              <a:t>мада данас постоје и уређаји са дометом </a:t>
            </a:r>
            <a:r>
              <a:rPr lang="sr-Cyrl-RS" altLang="sr-Latn-RS" i="0" dirty="0">
                <a:latin typeface="Arial" panose="020B0604020202020204" pitchFamily="34" charset="0"/>
              </a:rPr>
              <a:t>и </a:t>
            </a:r>
            <a:r>
              <a:rPr lang="sr-Cyrl-CS" altLang="sr-Latn-RS" i="0" dirty="0">
                <a:latin typeface="Arial" panose="020B0604020202020204" pitchFamily="34" charset="0"/>
              </a:rPr>
              <a:t>од </a:t>
            </a:r>
            <a:r>
              <a:rPr lang="sr-Latn-RS" altLang="sr-Latn-RS" i="0" dirty="0">
                <a:latin typeface="Arial" panose="020B0604020202020204" pitchFamily="34" charset="0"/>
              </a:rPr>
              <a:t>24</a:t>
            </a:r>
            <a:r>
              <a:rPr lang="sr-Cyrl-CS" altLang="sr-Latn-RS" i="0" dirty="0">
                <a:latin typeface="Arial" panose="020B0604020202020204" pitchFamily="34" charset="0"/>
              </a:rPr>
              <a:t>0</a:t>
            </a:r>
            <a:r>
              <a:rPr lang="sr-Latn-CS" altLang="sr-Latn-RS" i="0" dirty="0">
                <a:latin typeface="Arial" panose="020B0604020202020204" pitchFamily="34" charset="0"/>
                <a:cs typeface="Arial" panose="020B0604020202020204" pitchFamily="34" charset="0"/>
              </a:rPr>
              <a:t> </a:t>
            </a:r>
            <a:r>
              <a:rPr lang="sr-Latn-CS" altLang="sr-Latn-RS" i="0" dirty="0">
                <a:latin typeface="Arial" panose="020B0604020202020204" pitchFamily="34" charset="0"/>
              </a:rPr>
              <a:t>m.</a:t>
            </a:r>
          </a:p>
          <a:p>
            <a:pPr algn="just"/>
            <a:endParaRPr lang="sr-Latn-CS" altLang="sr-Latn-RS" i="0" dirty="0">
              <a:latin typeface="Arial" panose="020B0604020202020204" pitchFamily="34" charset="0"/>
            </a:endParaRPr>
          </a:p>
        </p:txBody>
      </p:sp>
      <p:graphicFrame>
        <p:nvGraphicFramePr>
          <p:cNvPr id="2" name="Table 1">
            <a:extLst>
              <a:ext uri="{FF2B5EF4-FFF2-40B4-BE49-F238E27FC236}">
                <a16:creationId xmlns:a16="http://schemas.microsoft.com/office/drawing/2014/main" id="{A2E791CC-C280-493F-AEE0-A055EC27F7E4}"/>
              </a:ext>
            </a:extLst>
          </p:cNvPr>
          <p:cNvGraphicFramePr>
            <a:graphicFrameLocks noGrp="1"/>
          </p:cNvGraphicFramePr>
          <p:nvPr>
            <p:extLst>
              <p:ext uri="{D42A27DB-BD31-4B8C-83A1-F6EECF244321}">
                <p14:modId xmlns:p14="http://schemas.microsoft.com/office/powerpoint/2010/main" val="1649814565"/>
              </p:ext>
            </p:extLst>
          </p:nvPr>
        </p:nvGraphicFramePr>
        <p:xfrm>
          <a:off x="685800" y="3169920"/>
          <a:ext cx="7772400" cy="1828800"/>
        </p:xfrm>
        <a:graphic>
          <a:graphicData uri="http://schemas.openxmlformats.org/drawingml/2006/table">
            <a:tbl>
              <a:tblPr/>
              <a:tblGrid>
                <a:gridCol w="2590800">
                  <a:extLst>
                    <a:ext uri="{9D8B030D-6E8A-4147-A177-3AD203B41FA5}">
                      <a16:colId xmlns:a16="http://schemas.microsoft.com/office/drawing/2014/main" val="2006163745"/>
                    </a:ext>
                  </a:extLst>
                </a:gridCol>
                <a:gridCol w="2590800">
                  <a:extLst>
                    <a:ext uri="{9D8B030D-6E8A-4147-A177-3AD203B41FA5}">
                      <a16:colId xmlns:a16="http://schemas.microsoft.com/office/drawing/2014/main" val="89374286"/>
                    </a:ext>
                  </a:extLst>
                </a:gridCol>
                <a:gridCol w="2590800">
                  <a:extLst>
                    <a:ext uri="{9D8B030D-6E8A-4147-A177-3AD203B41FA5}">
                      <a16:colId xmlns:a16="http://schemas.microsoft.com/office/drawing/2014/main" val="2347962611"/>
                    </a:ext>
                  </a:extLst>
                </a:gridCol>
              </a:tblGrid>
              <a:tr h="0">
                <a:tc>
                  <a:txBody>
                    <a:bodyPr/>
                    <a:lstStyle/>
                    <a:p>
                      <a:pPr algn="ctr"/>
                      <a:r>
                        <a:rPr lang="en-US" sz="2400" dirty="0"/>
                        <a:t>Bluetooth version</a:t>
                      </a:r>
                    </a:p>
                  </a:txBody>
                  <a:tcPr anchor="ctr">
                    <a:lnL>
                      <a:noFill/>
                    </a:lnL>
                    <a:lnR>
                      <a:noFill/>
                    </a:lnR>
                    <a:lnT>
                      <a:noFill/>
                    </a:lnT>
                    <a:lnB>
                      <a:noFill/>
                    </a:lnB>
                  </a:tcPr>
                </a:tc>
                <a:tc>
                  <a:txBody>
                    <a:bodyPr/>
                    <a:lstStyle/>
                    <a:p>
                      <a:pPr algn="ctr"/>
                      <a:r>
                        <a:rPr lang="en-US" sz="2400" dirty="0"/>
                        <a:t>Maximum speed</a:t>
                      </a:r>
                    </a:p>
                  </a:txBody>
                  <a:tcPr anchor="ctr">
                    <a:lnL>
                      <a:noFill/>
                    </a:lnL>
                    <a:lnR>
                      <a:noFill/>
                    </a:lnR>
                    <a:lnT>
                      <a:noFill/>
                    </a:lnT>
                    <a:lnB>
                      <a:noFill/>
                    </a:lnB>
                  </a:tcPr>
                </a:tc>
                <a:tc>
                  <a:txBody>
                    <a:bodyPr/>
                    <a:lstStyle/>
                    <a:p>
                      <a:pPr algn="ctr"/>
                      <a:r>
                        <a:rPr lang="en-US" sz="2400" dirty="0"/>
                        <a:t>Maximum range</a:t>
                      </a:r>
                    </a:p>
                  </a:txBody>
                  <a:tcPr anchor="ctr">
                    <a:lnL>
                      <a:noFill/>
                    </a:lnL>
                    <a:lnR>
                      <a:noFill/>
                    </a:lnR>
                    <a:lnT>
                      <a:noFill/>
                    </a:lnT>
                    <a:lnB>
                      <a:noFill/>
                    </a:lnB>
                  </a:tcPr>
                </a:tc>
                <a:extLst>
                  <a:ext uri="{0D108BD9-81ED-4DB2-BD59-A6C34878D82A}">
                    <a16:rowId xmlns:a16="http://schemas.microsoft.com/office/drawing/2014/main" val="3001484529"/>
                  </a:ext>
                </a:extLst>
              </a:tr>
              <a:tr h="0">
                <a:tc>
                  <a:txBody>
                    <a:bodyPr/>
                    <a:lstStyle/>
                    <a:p>
                      <a:pPr algn="ctr"/>
                      <a:r>
                        <a:rPr lang="en-US" sz="2400" dirty="0"/>
                        <a:t>3.0</a:t>
                      </a:r>
                    </a:p>
                  </a:txBody>
                  <a:tcPr anchor="ctr">
                    <a:lnL>
                      <a:noFill/>
                    </a:lnL>
                    <a:lnR>
                      <a:noFill/>
                    </a:lnR>
                    <a:lnT>
                      <a:noFill/>
                    </a:lnT>
                    <a:lnB>
                      <a:noFill/>
                    </a:lnB>
                  </a:tcPr>
                </a:tc>
                <a:tc>
                  <a:txBody>
                    <a:bodyPr/>
                    <a:lstStyle/>
                    <a:p>
                      <a:pPr algn="ctr"/>
                      <a:r>
                        <a:rPr lang="en-US" sz="2400" dirty="0"/>
                        <a:t>25 Mbit/s</a:t>
                      </a:r>
                    </a:p>
                  </a:txBody>
                  <a:tcPr anchor="ctr">
                    <a:lnL>
                      <a:noFill/>
                    </a:lnL>
                    <a:lnR>
                      <a:noFill/>
                    </a:lnR>
                    <a:lnT>
                      <a:noFill/>
                    </a:lnT>
                    <a:lnB>
                      <a:noFill/>
                    </a:lnB>
                  </a:tcPr>
                </a:tc>
                <a:tc>
                  <a:txBody>
                    <a:bodyPr/>
                    <a:lstStyle/>
                    <a:p>
                      <a:pPr algn="ctr"/>
                      <a:r>
                        <a:rPr lang="en-US" sz="2400" dirty="0"/>
                        <a:t>10 m</a:t>
                      </a:r>
                    </a:p>
                  </a:txBody>
                  <a:tcPr anchor="ctr">
                    <a:lnL>
                      <a:noFill/>
                    </a:lnL>
                    <a:lnR>
                      <a:noFill/>
                    </a:lnR>
                    <a:lnT>
                      <a:noFill/>
                    </a:lnT>
                    <a:lnB>
                      <a:noFill/>
                    </a:lnB>
                  </a:tcPr>
                </a:tc>
                <a:extLst>
                  <a:ext uri="{0D108BD9-81ED-4DB2-BD59-A6C34878D82A}">
                    <a16:rowId xmlns:a16="http://schemas.microsoft.com/office/drawing/2014/main" val="33909852"/>
                  </a:ext>
                </a:extLst>
              </a:tr>
              <a:tr h="0">
                <a:tc>
                  <a:txBody>
                    <a:bodyPr/>
                    <a:lstStyle/>
                    <a:p>
                      <a:pPr algn="ctr"/>
                      <a:r>
                        <a:rPr lang="en-US" sz="2400"/>
                        <a:t>4.0</a:t>
                      </a:r>
                    </a:p>
                  </a:txBody>
                  <a:tcPr anchor="ctr">
                    <a:lnL>
                      <a:noFill/>
                    </a:lnL>
                    <a:lnR>
                      <a:noFill/>
                    </a:lnR>
                    <a:lnT>
                      <a:noFill/>
                    </a:lnT>
                    <a:lnB>
                      <a:noFill/>
                    </a:lnB>
                  </a:tcPr>
                </a:tc>
                <a:tc>
                  <a:txBody>
                    <a:bodyPr/>
                    <a:lstStyle/>
                    <a:p>
                      <a:pPr algn="ctr"/>
                      <a:r>
                        <a:rPr lang="en-US" sz="2400" dirty="0"/>
                        <a:t>25 Mbit/s</a:t>
                      </a:r>
                    </a:p>
                  </a:txBody>
                  <a:tcPr anchor="ctr">
                    <a:lnL>
                      <a:noFill/>
                    </a:lnL>
                    <a:lnR>
                      <a:noFill/>
                    </a:lnR>
                    <a:lnT>
                      <a:noFill/>
                    </a:lnT>
                    <a:lnB>
                      <a:noFill/>
                    </a:lnB>
                  </a:tcPr>
                </a:tc>
                <a:tc>
                  <a:txBody>
                    <a:bodyPr/>
                    <a:lstStyle/>
                    <a:p>
                      <a:pPr algn="ctr"/>
                      <a:r>
                        <a:rPr lang="en-US" sz="2400" dirty="0"/>
                        <a:t>60 m </a:t>
                      </a:r>
                    </a:p>
                  </a:txBody>
                  <a:tcPr anchor="ctr">
                    <a:lnL>
                      <a:noFill/>
                    </a:lnL>
                    <a:lnR>
                      <a:noFill/>
                    </a:lnR>
                    <a:lnT>
                      <a:noFill/>
                    </a:lnT>
                    <a:lnB>
                      <a:noFill/>
                    </a:lnB>
                  </a:tcPr>
                </a:tc>
                <a:extLst>
                  <a:ext uri="{0D108BD9-81ED-4DB2-BD59-A6C34878D82A}">
                    <a16:rowId xmlns:a16="http://schemas.microsoft.com/office/drawing/2014/main" val="2137965059"/>
                  </a:ext>
                </a:extLst>
              </a:tr>
              <a:tr h="0">
                <a:tc>
                  <a:txBody>
                    <a:bodyPr/>
                    <a:lstStyle/>
                    <a:p>
                      <a:pPr algn="ctr"/>
                      <a:r>
                        <a:rPr lang="en-US" sz="2400"/>
                        <a:t>5</a:t>
                      </a:r>
                    </a:p>
                  </a:txBody>
                  <a:tcPr anchor="ctr">
                    <a:lnL>
                      <a:noFill/>
                    </a:lnL>
                    <a:lnR>
                      <a:noFill/>
                    </a:lnR>
                    <a:lnT>
                      <a:noFill/>
                    </a:lnT>
                    <a:lnB>
                      <a:noFill/>
                    </a:lnB>
                  </a:tcPr>
                </a:tc>
                <a:tc>
                  <a:txBody>
                    <a:bodyPr/>
                    <a:lstStyle/>
                    <a:p>
                      <a:pPr algn="ctr"/>
                      <a:r>
                        <a:rPr lang="en-US" sz="2400"/>
                        <a:t>50 Mbit/s</a:t>
                      </a:r>
                    </a:p>
                  </a:txBody>
                  <a:tcPr anchor="ctr">
                    <a:lnL>
                      <a:noFill/>
                    </a:lnL>
                    <a:lnR>
                      <a:noFill/>
                    </a:lnR>
                    <a:lnT>
                      <a:noFill/>
                    </a:lnT>
                    <a:lnB>
                      <a:noFill/>
                    </a:lnB>
                  </a:tcPr>
                </a:tc>
                <a:tc>
                  <a:txBody>
                    <a:bodyPr/>
                    <a:lstStyle/>
                    <a:p>
                      <a:pPr algn="ctr"/>
                      <a:r>
                        <a:rPr lang="en-US" sz="2400" dirty="0"/>
                        <a:t>240 m</a:t>
                      </a:r>
                    </a:p>
                  </a:txBody>
                  <a:tcPr anchor="ctr">
                    <a:lnL>
                      <a:noFill/>
                    </a:lnL>
                    <a:lnR>
                      <a:noFill/>
                    </a:lnR>
                    <a:lnT>
                      <a:noFill/>
                    </a:lnT>
                    <a:lnB>
                      <a:noFill/>
                    </a:lnB>
                  </a:tcPr>
                </a:tc>
                <a:extLst>
                  <a:ext uri="{0D108BD9-81ED-4DB2-BD59-A6C34878D82A}">
                    <a16:rowId xmlns:a16="http://schemas.microsoft.com/office/drawing/2014/main" val="2103904698"/>
                  </a:ext>
                </a:extLst>
              </a:tr>
            </a:tbl>
          </a:graphicData>
        </a:graphic>
      </p:graphicFrame>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785812"/>
          </a:xfrm>
        </p:spPr>
        <p:txBody>
          <a:bodyPr/>
          <a:lstStyle/>
          <a:p>
            <a:pPr algn="ctr">
              <a:defRPr/>
            </a:pPr>
            <a:r>
              <a:rPr lang="en-US" sz="3600" b="1" dirty="0"/>
              <a:t>Bluetooth</a:t>
            </a:r>
            <a:endParaRPr lang="sr-Latn-CS" sz="3600" b="1" dirty="0"/>
          </a:p>
        </p:txBody>
      </p:sp>
      <p:sp>
        <p:nvSpPr>
          <p:cNvPr id="164867"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64868"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64869" name="TextBox 5"/>
          <p:cNvSpPr txBox="1">
            <a:spLocks noChangeArrowheads="1"/>
          </p:cNvSpPr>
          <p:nvPr/>
        </p:nvSpPr>
        <p:spPr bwMode="auto">
          <a:xfrm>
            <a:off x="285750" y="1772816"/>
            <a:ext cx="85725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65125" algn="l"/>
              </a:tabLst>
              <a:defRPr sz="2400" i="1">
                <a:solidFill>
                  <a:schemeClr val="tx1"/>
                </a:solidFill>
                <a:latin typeface="Book Antiqua" panose="02040602050305030304" pitchFamily="18" charset="0"/>
              </a:defRPr>
            </a:lvl1pPr>
            <a:lvl2pPr marL="742950" indent="-285750">
              <a:tabLst>
                <a:tab pos="365125" algn="l"/>
              </a:tabLst>
              <a:defRPr sz="2400" i="1">
                <a:solidFill>
                  <a:schemeClr val="tx1"/>
                </a:solidFill>
                <a:latin typeface="Book Antiqua" panose="02040602050305030304" pitchFamily="18" charset="0"/>
              </a:defRPr>
            </a:lvl2pPr>
            <a:lvl3pPr marL="1143000" indent="-228600">
              <a:tabLst>
                <a:tab pos="365125" algn="l"/>
              </a:tabLst>
              <a:defRPr sz="2400" i="1">
                <a:solidFill>
                  <a:schemeClr val="tx1"/>
                </a:solidFill>
                <a:latin typeface="Book Antiqua" panose="02040602050305030304" pitchFamily="18" charset="0"/>
              </a:defRPr>
            </a:lvl3pPr>
            <a:lvl4pPr marL="1600200" indent="-228600">
              <a:tabLst>
                <a:tab pos="365125" algn="l"/>
              </a:tabLst>
              <a:defRPr sz="2400" i="1">
                <a:solidFill>
                  <a:schemeClr val="tx1"/>
                </a:solidFill>
                <a:latin typeface="Book Antiqua" panose="02040602050305030304" pitchFamily="18" charset="0"/>
              </a:defRPr>
            </a:lvl4pPr>
            <a:lvl5pPr marL="2057400" indent="-228600">
              <a:tabLst>
                <a:tab pos="365125" algn="l"/>
              </a:tabLst>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9pPr>
          </a:lstStyle>
          <a:p>
            <a:pPr algn="just"/>
            <a:r>
              <a:rPr lang="ru-RU" altLang="sr-Latn-RS" i="0" dirty="0">
                <a:latin typeface="Arial" panose="020B0604020202020204" pitchFamily="34" charset="0"/>
                <a:cs typeface="Arial" panose="020B0604020202020204" pitchFamily="34" charset="0"/>
              </a:rPr>
              <a:t>За </a:t>
            </a:r>
            <a:r>
              <a:rPr lang="ru-RU" altLang="sr-Latn-RS" i="0" dirty="0" err="1">
                <a:latin typeface="Arial" panose="020B0604020202020204" pitchFamily="34" charset="0"/>
                <a:cs typeface="Arial" panose="020B0604020202020204" pitchFamily="34" charset="0"/>
              </a:rPr>
              <a:t>време</a:t>
            </a:r>
            <a:r>
              <a:rPr lang="ru-RU" altLang="sr-Latn-RS" i="0" dirty="0">
                <a:latin typeface="Arial" panose="020B0604020202020204" pitchFamily="34" charset="0"/>
                <a:cs typeface="Arial" panose="020B0604020202020204" pitchFamily="34" charset="0"/>
              </a:rPr>
              <a:t> рада, физички радио канал дели </a:t>
            </a:r>
            <a:r>
              <a:rPr lang="ru-RU" altLang="sr-Latn-RS" i="0" dirty="0" err="1">
                <a:latin typeface="Arial" panose="020B0604020202020204" pitchFamily="34" charset="0"/>
                <a:cs typeface="Arial" panose="020B0604020202020204" pitchFamily="34" charset="0"/>
              </a:rPr>
              <a:t>група</a:t>
            </a:r>
            <a:r>
              <a:rPr lang="ru-RU" altLang="sr-Latn-RS" i="0" dirty="0">
                <a:latin typeface="Arial" panose="020B0604020202020204" pitchFamily="34" charset="0"/>
                <a:cs typeface="Arial" panose="020B0604020202020204" pitchFamily="34" charset="0"/>
              </a:rPr>
              <a:t> </a:t>
            </a:r>
            <a:r>
              <a:rPr lang="ru-RU" altLang="sr-Latn-RS" i="0" dirty="0" err="1">
                <a:latin typeface="Arial" panose="020B0604020202020204" pitchFamily="34" charset="0"/>
                <a:cs typeface="Arial" panose="020B0604020202020204" pitchFamily="34" charset="0"/>
              </a:rPr>
              <a:t>уређаја</a:t>
            </a:r>
            <a:r>
              <a:rPr lang="ru-RU" altLang="sr-Latn-RS" i="0" dirty="0">
                <a:latin typeface="Arial" panose="020B0604020202020204" pitchFamily="34" charset="0"/>
                <a:cs typeface="Arial" panose="020B0604020202020204" pitchFamily="34" charset="0"/>
              </a:rPr>
              <a:t> </a:t>
            </a:r>
            <a:r>
              <a:rPr lang="ru-RU" altLang="sr-Latn-RS" i="0" dirty="0" err="1">
                <a:latin typeface="Arial" panose="020B0604020202020204" pitchFamily="34" charset="0"/>
                <a:cs typeface="Arial" panose="020B0604020202020204" pitchFamily="34" charset="0"/>
              </a:rPr>
              <a:t>која</a:t>
            </a:r>
            <a:r>
              <a:rPr lang="ru-RU" altLang="sr-Latn-RS" i="0" dirty="0">
                <a:latin typeface="Arial" panose="020B0604020202020204" pitchFamily="34" charset="0"/>
                <a:cs typeface="Arial" panose="020B0604020202020204" pitchFamily="34" charset="0"/>
              </a:rPr>
              <a:t> је синхронизована </a:t>
            </a:r>
            <a:r>
              <a:rPr lang="ru-RU" altLang="sr-Latn-RS" i="0" dirty="0" err="1">
                <a:latin typeface="Arial" panose="020B0604020202020204" pitchFamily="34" charset="0"/>
                <a:cs typeface="Arial" panose="020B0604020202020204" pitchFamily="34" charset="0"/>
              </a:rPr>
              <a:t>заједничким</a:t>
            </a:r>
            <a:r>
              <a:rPr lang="ru-RU" altLang="sr-Latn-RS" i="0" dirty="0">
                <a:latin typeface="Arial" panose="020B0604020202020204" pitchFamily="34" charset="0"/>
                <a:cs typeface="Arial" panose="020B0604020202020204" pitchFamily="34" charset="0"/>
              </a:rPr>
              <a:t> </a:t>
            </a:r>
            <a:r>
              <a:rPr lang="ru-RU" altLang="sr-Latn-RS" i="0" dirty="0" err="1">
                <a:latin typeface="Arial" panose="020B0604020202020204" pitchFamily="34" charset="0"/>
                <a:cs typeface="Arial" panose="020B0604020202020204" pitchFamily="34" charset="0"/>
              </a:rPr>
              <a:t>сатом</a:t>
            </a:r>
            <a:r>
              <a:rPr lang="ru-RU" altLang="sr-Latn-RS" i="0" dirty="0">
                <a:latin typeface="Arial" panose="020B0604020202020204" pitchFamily="34" charset="0"/>
                <a:cs typeface="Arial" panose="020B0604020202020204" pitchFamily="34" charset="0"/>
              </a:rPr>
              <a:t> и </a:t>
            </a:r>
            <a:r>
              <a:rPr lang="ru-RU" altLang="sr-Latn-RS" i="0" dirty="0" err="1">
                <a:latin typeface="Arial" panose="020B0604020202020204" pitchFamily="34" charset="0"/>
                <a:cs typeface="Arial" panose="020B0604020202020204" pitchFamily="34" charset="0"/>
              </a:rPr>
              <a:t>скоковитом</a:t>
            </a:r>
            <a:r>
              <a:rPr lang="ru-RU" altLang="sr-Latn-RS" i="0" dirty="0">
                <a:latin typeface="Arial" panose="020B0604020202020204" pitchFamily="34" charset="0"/>
                <a:cs typeface="Arial" panose="020B0604020202020204" pitchFamily="34" charset="0"/>
              </a:rPr>
              <a:t> променом </a:t>
            </a:r>
            <a:r>
              <a:rPr lang="ru-RU" altLang="sr-Latn-RS" i="0" dirty="0" err="1">
                <a:latin typeface="Arial" panose="020B0604020202020204" pitchFamily="34" charset="0"/>
                <a:cs typeface="Arial" panose="020B0604020202020204" pitchFamily="34" charset="0"/>
              </a:rPr>
              <a:t>фреквенција</a:t>
            </a:r>
            <a:r>
              <a:rPr lang="ru-RU" altLang="sr-Latn-RS" i="0" dirty="0">
                <a:latin typeface="Arial" panose="020B0604020202020204" pitchFamily="34" charset="0"/>
                <a:cs typeface="Arial" panose="020B0604020202020204" pitchFamily="34" charset="0"/>
              </a:rPr>
              <a:t>. </a:t>
            </a:r>
          </a:p>
          <a:p>
            <a:pPr algn="just"/>
            <a:endParaRPr lang="ru-RU" altLang="sr-Latn-RS" i="0" dirty="0">
              <a:latin typeface="Arial" panose="020B0604020202020204" pitchFamily="34" charset="0"/>
              <a:cs typeface="Arial" panose="020B0604020202020204" pitchFamily="34" charset="0"/>
            </a:endParaRPr>
          </a:p>
          <a:p>
            <a:pPr algn="just"/>
            <a:r>
              <a:rPr lang="ru-RU" altLang="sr-Latn-RS" i="0" dirty="0" err="1">
                <a:latin typeface="Arial" panose="020B0604020202020204" pitchFamily="34" charset="0"/>
                <a:cs typeface="Arial" panose="020B0604020202020204" pitchFamily="34" charset="0"/>
              </a:rPr>
              <a:t>Један</a:t>
            </a:r>
            <a:r>
              <a:rPr lang="ru-RU" altLang="sr-Latn-RS" i="0" dirty="0">
                <a:latin typeface="Arial" panose="020B0604020202020204" pitchFamily="34" charset="0"/>
                <a:cs typeface="Arial" panose="020B0604020202020204" pitchFamily="34" charset="0"/>
              </a:rPr>
              <a:t> од </a:t>
            </a:r>
            <a:r>
              <a:rPr lang="ru-RU" altLang="sr-Latn-RS" i="0" dirty="0" err="1">
                <a:latin typeface="Arial" panose="020B0604020202020204" pitchFamily="34" charset="0"/>
                <a:cs typeface="Arial" panose="020B0604020202020204" pitchFamily="34" charset="0"/>
              </a:rPr>
              <a:t>уређаја</a:t>
            </a:r>
            <a:r>
              <a:rPr lang="ru-RU" altLang="sr-Latn-RS" i="0" dirty="0">
                <a:latin typeface="Arial" panose="020B0604020202020204" pitchFamily="34" charset="0"/>
                <a:cs typeface="Arial" panose="020B0604020202020204" pitchFamily="34" charset="0"/>
              </a:rPr>
              <a:t> </a:t>
            </a:r>
            <a:r>
              <a:rPr lang="ru-RU" altLang="sr-Latn-RS" i="0" dirty="0" err="1">
                <a:latin typeface="Arial" panose="020B0604020202020204" pitchFamily="34" charset="0"/>
                <a:cs typeface="Arial" panose="020B0604020202020204" pitchFamily="34" charset="0"/>
              </a:rPr>
              <a:t>обезбеђује</a:t>
            </a:r>
            <a:r>
              <a:rPr lang="ru-RU" altLang="sr-Latn-RS" i="0" dirty="0">
                <a:latin typeface="Arial" panose="020B0604020202020204" pitchFamily="34" charset="0"/>
                <a:cs typeface="Arial" panose="020B0604020202020204" pitchFamily="34" charset="0"/>
              </a:rPr>
              <a:t> </a:t>
            </a:r>
            <a:r>
              <a:rPr lang="ru-RU" altLang="sr-Latn-RS" i="0" dirty="0" err="1">
                <a:latin typeface="Arial" panose="020B0604020202020204" pitchFamily="34" charset="0"/>
                <a:cs typeface="Arial" panose="020B0604020202020204" pitchFamily="34" charset="0"/>
              </a:rPr>
              <a:t>референтну</a:t>
            </a:r>
            <a:r>
              <a:rPr lang="ru-RU" altLang="sr-Latn-RS" i="0" dirty="0">
                <a:latin typeface="Arial" panose="020B0604020202020204" pitchFamily="34" charset="0"/>
                <a:cs typeface="Arial" panose="020B0604020202020204" pitchFamily="34" charset="0"/>
              </a:rPr>
              <a:t> </a:t>
            </a:r>
            <a:r>
              <a:rPr lang="ru-RU" altLang="sr-Latn-RS" i="0" dirty="0" err="1">
                <a:latin typeface="Arial" panose="020B0604020202020204" pitchFamily="34" charset="0"/>
                <a:cs typeface="Arial" panose="020B0604020202020204" pitchFamily="34" charset="0"/>
              </a:rPr>
              <a:t>синхронизацију</a:t>
            </a:r>
            <a:r>
              <a:rPr lang="ru-RU" altLang="sr-Latn-RS" i="0" dirty="0">
                <a:latin typeface="Arial" panose="020B0604020202020204" pitchFamily="34" charset="0"/>
                <a:cs typeface="Arial" panose="020B0604020202020204" pitchFamily="34" charset="0"/>
              </a:rPr>
              <a:t> и </a:t>
            </a:r>
            <a:r>
              <a:rPr lang="ru-RU" altLang="sr-Latn-RS" i="0" dirty="0" err="1">
                <a:latin typeface="Arial" panose="020B0604020202020204" pitchFamily="34" charset="0"/>
                <a:cs typeface="Arial" panose="020B0604020202020204" pitchFamily="34" charset="0"/>
              </a:rPr>
              <a:t>назива</a:t>
            </a:r>
            <a:r>
              <a:rPr lang="ru-RU" altLang="sr-Latn-RS" i="0" dirty="0">
                <a:latin typeface="Arial" panose="020B0604020202020204" pitchFamily="34" charset="0"/>
                <a:cs typeface="Arial" panose="020B0604020202020204" pitchFamily="34" charset="0"/>
              </a:rPr>
              <a:t> се мастер. </a:t>
            </a:r>
            <a:r>
              <a:rPr lang="ru-RU" altLang="sr-Latn-RS" i="0" dirty="0" err="1">
                <a:latin typeface="Arial" panose="020B0604020202020204" pitchFamily="34" charset="0"/>
                <a:cs typeface="Arial" panose="020B0604020202020204" pitchFamily="34" charset="0"/>
              </a:rPr>
              <a:t>Сви</a:t>
            </a:r>
            <a:r>
              <a:rPr lang="ru-RU" altLang="sr-Latn-RS" i="0" dirty="0">
                <a:latin typeface="Arial" panose="020B0604020202020204" pitchFamily="34" charset="0"/>
                <a:cs typeface="Arial" panose="020B0604020202020204" pitchFamily="34" charset="0"/>
              </a:rPr>
              <a:t> </a:t>
            </a:r>
            <a:r>
              <a:rPr lang="ru-RU" altLang="sr-Latn-RS" i="0" dirty="0" err="1">
                <a:latin typeface="Arial" panose="020B0604020202020204" pitchFamily="34" charset="0"/>
                <a:cs typeface="Arial" panose="020B0604020202020204" pitchFamily="34" charset="0"/>
              </a:rPr>
              <a:t>други</a:t>
            </a:r>
            <a:r>
              <a:rPr lang="ru-RU" altLang="sr-Latn-RS" i="0" dirty="0">
                <a:latin typeface="Arial" panose="020B0604020202020204" pitchFamily="34" charset="0"/>
                <a:cs typeface="Arial" panose="020B0604020202020204" pitchFamily="34" charset="0"/>
              </a:rPr>
              <a:t> </a:t>
            </a:r>
            <a:r>
              <a:rPr lang="ru-RU" altLang="sr-Latn-RS" i="0" dirty="0" err="1">
                <a:latin typeface="Arial" panose="020B0604020202020204" pitchFamily="34" charset="0"/>
                <a:cs typeface="Arial" panose="020B0604020202020204" pitchFamily="34" charset="0"/>
              </a:rPr>
              <a:t>уређаји</a:t>
            </a:r>
            <a:r>
              <a:rPr lang="ru-RU" altLang="sr-Latn-RS" i="0" dirty="0">
                <a:latin typeface="Arial" panose="020B0604020202020204" pitchFamily="34" charset="0"/>
                <a:cs typeface="Arial" panose="020B0604020202020204" pitchFamily="34" charset="0"/>
              </a:rPr>
              <a:t> се </a:t>
            </a:r>
            <a:r>
              <a:rPr lang="ru-RU" altLang="sr-Latn-RS" i="0" dirty="0" err="1">
                <a:latin typeface="Arial" panose="020B0604020202020204" pitchFamily="34" charset="0"/>
                <a:cs typeface="Arial" panose="020B0604020202020204" pitchFamily="34" charset="0"/>
              </a:rPr>
              <a:t>називају</a:t>
            </a:r>
            <a:r>
              <a:rPr lang="ru-RU" altLang="sr-Latn-RS" i="0" dirty="0">
                <a:latin typeface="Arial" panose="020B0604020202020204" pitchFamily="34" charset="0"/>
                <a:cs typeface="Arial" panose="020B0604020202020204" pitchFamily="34" charset="0"/>
              </a:rPr>
              <a:t> </a:t>
            </a:r>
            <a:r>
              <a:rPr lang="sr-Latn-CS" altLang="sr-Latn-RS" i="0" dirty="0" err="1">
                <a:latin typeface="Arial" panose="020B0604020202020204" pitchFamily="34" charset="0"/>
                <a:cs typeface="Arial" panose="020B0604020202020204" pitchFamily="34" charset="0"/>
              </a:rPr>
              <a:t>slaves</a:t>
            </a:r>
            <a:r>
              <a:rPr lang="sr-Latn-CS" altLang="sr-Latn-RS" i="0" dirty="0">
                <a:latin typeface="Arial" panose="020B0604020202020204" pitchFamily="34" charset="0"/>
                <a:cs typeface="Arial" panose="020B0604020202020204" pitchFamily="34" charset="0"/>
              </a:rPr>
              <a:t>.</a:t>
            </a:r>
            <a:r>
              <a:rPr lang="sr-Cyrl-CS" altLang="sr-Latn-RS" i="0" dirty="0">
                <a:latin typeface="Arial" panose="020B0604020202020204" pitchFamily="34" charset="0"/>
                <a:cs typeface="Arial" panose="020B0604020202020204" pitchFamily="34" charset="0"/>
              </a:rPr>
              <a:t> </a:t>
            </a:r>
          </a:p>
          <a:p>
            <a:pPr algn="just"/>
            <a:r>
              <a:rPr lang="ru-RU" altLang="sr-Latn-RS" i="0" dirty="0" err="1">
                <a:latin typeface="Arial" panose="020B0604020202020204" pitchFamily="34" charset="0"/>
                <a:cs typeface="Arial" panose="020B0604020202020204" pitchFamily="34" charset="0"/>
              </a:rPr>
              <a:t>Група</a:t>
            </a:r>
            <a:r>
              <a:rPr lang="ru-RU" altLang="sr-Latn-RS" i="0" dirty="0">
                <a:latin typeface="Arial" panose="020B0604020202020204" pitchFamily="34" charset="0"/>
                <a:cs typeface="Arial" panose="020B0604020202020204" pitchFamily="34" charset="0"/>
              </a:rPr>
              <a:t> </a:t>
            </a:r>
            <a:r>
              <a:rPr lang="ru-RU" altLang="sr-Latn-RS" i="0" dirty="0" err="1">
                <a:latin typeface="Arial" panose="020B0604020202020204" pitchFamily="34" charset="0"/>
                <a:cs typeface="Arial" panose="020B0604020202020204" pitchFamily="34" charset="0"/>
              </a:rPr>
              <a:t>уређаја</a:t>
            </a:r>
            <a:r>
              <a:rPr lang="ru-RU" altLang="sr-Latn-RS" i="0" dirty="0">
                <a:latin typeface="Arial" panose="020B0604020202020204" pitchFamily="34" charset="0"/>
                <a:cs typeface="Arial" panose="020B0604020202020204" pitchFamily="34" charset="0"/>
              </a:rPr>
              <a:t> синхронизована на </a:t>
            </a:r>
            <a:r>
              <a:rPr lang="ru-RU" altLang="sr-Latn-RS" i="0" dirty="0" err="1">
                <a:latin typeface="Arial" panose="020B0604020202020204" pitchFamily="34" charset="0"/>
                <a:cs typeface="Arial" panose="020B0604020202020204" pitchFamily="34" charset="0"/>
              </a:rPr>
              <a:t>овај</a:t>
            </a:r>
            <a:r>
              <a:rPr lang="ru-RU" altLang="sr-Latn-RS" i="0" dirty="0">
                <a:latin typeface="Arial" panose="020B0604020202020204" pitchFamily="34" charset="0"/>
                <a:cs typeface="Arial" panose="020B0604020202020204" pitchFamily="34" charset="0"/>
              </a:rPr>
              <a:t> начин </a:t>
            </a:r>
            <a:r>
              <a:rPr lang="ru-RU" altLang="sr-Latn-RS" i="0" dirty="0" err="1">
                <a:latin typeface="Arial" panose="020B0604020202020204" pitchFamily="34" charset="0"/>
                <a:cs typeface="Arial" panose="020B0604020202020204" pitchFamily="34" charset="0"/>
              </a:rPr>
              <a:t>сачињава</a:t>
            </a:r>
            <a:r>
              <a:rPr lang="ru-RU" altLang="sr-Latn-RS" i="0" dirty="0">
                <a:latin typeface="Arial" panose="020B0604020202020204" pitchFamily="34" charset="0"/>
                <a:cs typeface="Arial" panose="020B0604020202020204" pitchFamily="34" charset="0"/>
              </a:rPr>
              <a:t> пико-мрежу. </a:t>
            </a:r>
          </a:p>
          <a:p>
            <a:pPr algn="just"/>
            <a:endParaRPr lang="ru-RU" altLang="sr-Latn-RS" i="0" dirty="0">
              <a:latin typeface="Arial" panose="020B0604020202020204" pitchFamily="34" charset="0"/>
              <a:cs typeface="Arial" panose="020B0604020202020204" pitchFamily="34" charset="0"/>
            </a:endParaRPr>
          </a:p>
          <a:p>
            <a:pPr algn="just"/>
            <a:r>
              <a:rPr lang="ru-RU" altLang="sr-Latn-RS" i="0" dirty="0">
                <a:latin typeface="Arial" panose="020B0604020202020204" pitchFamily="34" charset="0"/>
                <a:cs typeface="Arial" panose="020B0604020202020204" pitchFamily="34" charset="0"/>
              </a:rPr>
              <a:t>Мрежа се </a:t>
            </a:r>
            <a:r>
              <a:rPr lang="ru-RU" altLang="sr-Latn-RS" i="0" dirty="0" err="1">
                <a:latin typeface="Arial" panose="020B0604020202020204" pitchFamily="34" charset="0"/>
                <a:cs typeface="Arial" panose="020B0604020202020204" pitchFamily="34" charset="0"/>
              </a:rPr>
              <a:t>формира</a:t>
            </a:r>
            <a:r>
              <a:rPr lang="ru-RU" altLang="sr-Latn-RS" i="0" dirty="0">
                <a:latin typeface="Arial" panose="020B0604020202020204" pitchFamily="34" charset="0"/>
                <a:cs typeface="Arial" panose="020B0604020202020204" pitchFamily="34" charset="0"/>
              </a:rPr>
              <a:t> </a:t>
            </a:r>
            <a:r>
              <a:rPr lang="ru-RU" altLang="sr-Latn-RS" i="0" dirty="0" err="1">
                <a:latin typeface="Arial" panose="020B0604020202020204" pitchFamily="34" charset="0"/>
                <a:cs typeface="Arial" panose="020B0604020202020204" pitchFamily="34" charset="0"/>
              </a:rPr>
              <a:t>обично</a:t>
            </a:r>
            <a:r>
              <a:rPr lang="ru-RU" altLang="sr-Latn-RS" i="0" dirty="0">
                <a:latin typeface="Arial" panose="020B0604020202020204" pitchFamily="34" charset="0"/>
                <a:cs typeface="Arial" panose="020B0604020202020204" pitchFamily="34" charset="0"/>
              </a:rPr>
              <a:t> </a:t>
            </a:r>
            <a:r>
              <a:rPr lang="en-US" altLang="sr-Latn-RS" i="0" dirty="0">
                <a:latin typeface="Arial" panose="020B0604020202020204" pitchFamily="34" charset="0"/>
                <a:cs typeface="Arial" panose="020B0604020202020204" pitchFamily="34" charset="0"/>
              </a:rPr>
              <a:t>“ad hock”. </a:t>
            </a:r>
            <a:r>
              <a:rPr lang="ru-RU" altLang="sr-Latn-RS" i="0" dirty="0" err="1">
                <a:latin typeface="Arial" panose="020B0604020202020204" pitchFamily="34" charset="0"/>
                <a:cs typeface="Arial" panose="020B0604020202020204" pitchFamily="34" charset="0"/>
              </a:rPr>
              <a:t>Ово</a:t>
            </a:r>
            <a:r>
              <a:rPr lang="ru-RU" altLang="sr-Latn-RS" i="0" dirty="0">
                <a:latin typeface="Arial" panose="020B0604020202020204" pitchFamily="34" charset="0"/>
                <a:cs typeface="Arial" panose="020B0604020202020204" pitchFamily="34" charset="0"/>
              </a:rPr>
              <a:t> је </a:t>
            </a:r>
            <a:r>
              <a:rPr lang="ru-RU" altLang="sr-Latn-RS" i="0" dirty="0" err="1">
                <a:latin typeface="Arial" panose="020B0604020202020204" pitchFamily="34" charset="0"/>
                <a:cs typeface="Arial" panose="020B0604020202020204" pitchFamily="34" charset="0"/>
              </a:rPr>
              <a:t>основни</a:t>
            </a:r>
            <a:r>
              <a:rPr lang="ru-RU" altLang="sr-Latn-RS" i="0" dirty="0">
                <a:latin typeface="Arial" panose="020B0604020202020204" pitchFamily="34" charset="0"/>
                <a:cs typeface="Arial" panose="020B0604020202020204" pitchFamily="34" charset="0"/>
              </a:rPr>
              <a:t> облик </a:t>
            </a:r>
            <a:r>
              <a:rPr lang="sr-Latn-CS" altLang="sr-Latn-RS" i="0" dirty="0">
                <a:latin typeface="Arial" panose="020B0604020202020204" pitchFamily="34" charset="0"/>
                <a:cs typeface="Arial" panose="020B0604020202020204" pitchFamily="34" charset="0"/>
              </a:rPr>
              <a:t>Bluetooth </a:t>
            </a:r>
            <a:r>
              <a:rPr lang="ru-RU" altLang="sr-Latn-RS" i="0" dirty="0" err="1">
                <a:latin typeface="Arial" panose="020B0604020202020204" pitchFamily="34" charset="0"/>
                <a:cs typeface="Arial" panose="020B0604020202020204" pitchFamily="34" charset="0"/>
              </a:rPr>
              <a:t>бежичне</a:t>
            </a:r>
            <a:r>
              <a:rPr lang="ru-RU" altLang="sr-Latn-RS" i="0" dirty="0">
                <a:latin typeface="Arial" panose="020B0604020202020204" pitchFamily="34" charset="0"/>
                <a:cs typeface="Arial" panose="020B0604020202020204" pitchFamily="34" charset="0"/>
              </a:rPr>
              <a:t> </a:t>
            </a:r>
            <a:r>
              <a:rPr lang="ru-RU" altLang="sr-Latn-RS" i="0" dirty="0" err="1">
                <a:latin typeface="Arial" panose="020B0604020202020204" pitchFamily="34" charset="0"/>
                <a:cs typeface="Arial" panose="020B0604020202020204" pitchFamily="34" charset="0"/>
              </a:rPr>
              <a:t>технологије</a:t>
            </a:r>
            <a:r>
              <a:rPr lang="ru-RU" altLang="sr-Latn-RS" i="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726277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7313" y="214313"/>
            <a:ext cx="7415212" cy="785812"/>
          </a:xfrm>
        </p:spPr>
        <p:txBody>
          <a:bodyPr/>
          <a:lstStyle/>
          <a:p>
            <a:pPr algn="ctr">
              <a:defRPr/>
            </a:pPr>
            <a:r>
              <a:rPr lang="en-US" sz="3600" b="1" dirty="0"/>
              <a:t>Bluetooth</a:t>
            </a:r>
            <a:endParaRPr lang="sr-Latn-CS" sz="3600" b="1" dirty="0"/>
          </a:p>
        </p:txBody>
      </p:sp>
      <p:sp>
        <p:nvSpPr>
          <p:cNvPr id="165891"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65892" name="Rectangle 6"/>
          <p:cNvSpPr>
            <a:spLocks noChangeArrowheads="1"/>
          </p:cNvSpPr>
          <p:nvPr/>
        </p:nvSpPr>
        <p:spPr bwMode="auto">
          <a:xfrm>
            <a:off x="22860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65893" name="TextBox 5"/>
          <p:cNvSpPr txBox="1">
            <a:spLocks noChangeArrowheads="1"/>
          </p:cNvSpPr>
          <p:nvPr/>
        </p:nvSpPr>
        <p:spPr bwMode="auto">
          <a:xfrm>
            <a:off x="285750" y="1428750"/>
            <a:ext cx="85725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65125" algn="l"/>
              </a:tabLst>
              <a:defRPr sz="2400" i="1">
                <a:solidFill>
                  <a:schemeClr val="tx1"/>
                </a:solidFill>
                <a:latin typeface="Book Antiqua" panose="02040602050305030304" pitchFamily="18" charset="0"/>
              </a:defRPr>
            </a:lvl1pPr>
            <a:lvl2pPr marL="742950" indent="-285750">
              <a:tabLst>
                <a:tab pos="365125" algn="l"/>
              </a:tabLst>
              <a:defRPr sz="2400" i="1">
                <a:solidFill>
                  <a:schemeClr val="tx1"/>
                </a:solidFill>
                <a:latin typeface="Book Antiqua" panose="02040602050305030304" pitchFamily="18" charset="0"/>
              </a:defRPr>
            </a:lvl2pPr>
            <a:lvl3pPr marL="1143000" indent="-228600">
              <a:tabLst>
                <a:tab pos="365125" algn="l"/>
              </a:tabLst>
              <a:defRPr sz="2400" i="1">
                <a:solidFill>
                  <a:schemeClr val="tx1"/>
                </a:solidFill>
                <a:latin typeface="Book Antiqua" panose="02040602050305030304" pitchFamily="18" charset="0"/>
              </a:defRPr>
            </a:lvl3pPr>
            <a:lvl4pPr marL="1600200" indent="-228600">
              <a:tabLst>
                <a:tab pos="365125" algn="l"/>
              </a:tabLst>
              <a:defRPr sz="2400" i="1">
                <a:solidFill>
                  <a:schemeClr val="tx1"/>
                </a:solidFill>
                <a:latin typeface="Book Antiqua" panose="02040602050305030304" pitchFamily="18" charset="0"/>
              </a:defRPr>
            </a:lvl4pPr>
            <a:lvl5pPr marL="2057400" indent="-228600">
              <a:tabLst>
                <a:tab pos="365125" algn="l"/>
              </a:tabLst>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tabLst>
                <a:tab pos="365125" algn="l"/>
              </a:tabLst>
              <a:defRPr sz="2400" i="1">
                <a:solidFill>
                  <a:schemeClr val="tx1"/>
                </a:solidFill>
                <a:latin typeface="Book Antiqua" panose="02040602050305030304" pitchFamily="18" charset="0"/>
              </a:defRPr>
            </a:lvl9pPr>
          </a:lstStyle>
          <a:p>
            <a:pPr algn="just"/>
            <a:r>
              <a:rPr lang="ru-RU" altLang="sr-Latn-RS" i="0">
                <a:latin typeface="Arial" panose="020B0604020202020204" pitchFamily="34" charset="0"/>
                <a:cs typeface="Arial" panose="020B0604020202020204" pitchFamily="34" charset="0"/>
              </a:rPr>
              <a:t>С обзиром на то да се ради о ад-хок вези различитих уређаја, постоји читав низ различитих процедура.</a:t>
            </a:r>
            <a:endParaRPr lang="en-US" altLang="sr-Latn-RS" i="0">
              <a:latin typeface="Arial" panose="020B0604020202020204" pitchFamily="34" charset="0"/>
              <a:cs typeface="Arial" panose="020B0604020202020204" pitchFamily="34" charset="0"/>
            </a:endParaRPr>
          </a:p>
          <a:p>
            <a:pPr algn="just"/>
            <a:r>
              <a:rPr lang="ru-RU" altLang="sr-Latn-RS" i="0">
                <a:latin typeface="Arial" panose="020B0604020202020204" pitchFamily="34" charset="0"/>
                <a:cs typeface="Arial" panose="020B0604020202020204" pitchFamily="34" charset="0"/>
              </a:rPr>
              <a:t>Процедуре и модови се примењују на различитим нивоима у архитектури и зато омогућавају истовремени, конкурентни, рад већег броја уређаја. </a:t>
            </a:r>
            <a:endParaRPr lang="en-US" altLang="sr-Latn-RS" i="0">
              <a:latin typeface="Arial" panose="020B0604020202020204" pitchFamily="34" charset="0"/>
              <a:cs typeface="Arial" panose="020B0604020202020204" pitchFamily="34" charset="0"/>
            </a:endParaRPr>
          </a:p>
          <a:p>
            <a:pPr algn="just"/>
            <a:r>
              <a:rPr lang="ru-RU" altLang="sr-Latn-RS" i="0">
                <a:latin typeface="Arial" panose="020B0604020202020204" pitchFamily="34" charset="0"/>
                <a:cs typeface="Arial" panose="020B0604020202020204" pitchFamily="34" charset="0"/>
              </a:rPr>
              <a:t>Веза се успоставља несиметрично тако што један од уређаја покушава да успостави везу са другим уређајима.</a:t>
            </a:r>
            <a:endParaRPr lang="en-US" altLang="sr-Latn-RS" i="0">
              <a:latin typeface="Arial" panose="020B0604020202020204" pitchFamily="34" charset="0"/>
              <a:cs typeface="Arial" panose="020B0604020202020204" pitchFamily="34" charset="0"/>
            </a:endParaRPr>
          </a:p>
          <a:p>
            <a:pPr algn="just"/>
            <a:r>
              <a:rPr lang="ru-RU" altLang="sr-Latn-RS" i="0">
                <a:latin typeface="Arial" panose="020B0604020202020204" pitchFamily="34" charset="0"/>
                <a:cs typeface="Arial" panose="020B0604020202020204" pitchFamily="34" charset="0"/>
              </a:rPr>
              <a:t>За то време други уређаји из окружења ослушкују сигнале. </a:t>
            </a:r>
            <a:endParaRPr lang="en-US" altLang="sr-Latn-RS" i="0">
              <a:latin typeface="Arial" panose="020B0604020202020204" pitchFamily="34" charset="0"/>
              <a:cs typeface="Arial" panose="020B0604020202020204" pitchFamily="34" charset="0"/>
            </a:endParaRPr>
          </a:p>
          <a:p>
            <a:pPr algn="just"/>
            <a:r>
              <a:rPr lang="ru-RU" altLang="sr-Latn-RS" i="0">
                <a:latin typeface="Arial" panose="020B0604020202020204" pitchFamily="34" charset="0"/>
                <a:cs typeface="Arial" panose="020B0604020202020204" pitchFamily="34" charset="0"/>
              </a:rPr>
              <a:t>Целокупан поступак за све уређаје одвија се на једном специјалном каналу, тзв. канал за упит-одговор. </a:t>
            </a:r>
            <a:endParaRPr lang="en-US" altLang="sr-Latn-RS" i="0">
              <a:latin typeface="Arial" panose="020B0604020202020204" pitchFamily="34" charset="0"/>
              <a:cs typeface="Arial" panose="020B0604020202020204" pitchFamily="34" charset="0"/>
            </a:endParaRPr>
          </a:p>
          <a:p>
            <a:pPr algn="just"/>
            <a:r>
              <a:rPr lang="ru-RU" altLang="sr-Latn-RS" i="0">
                <a:latin typeface="Arial" panose="020B0604020202020204" pitchFamily="34" charset="0"/>
                <a:cs typeface="Arial" panose="020B0604020202020204" pitchFamily="34" charset="0"/>
              </a:rPr>
              <a:t>Када се једном успостави веза даља комуникација се обавља преко низа одговарајућих протокола.</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323528" y="1360900"/>
            <a:ext cx="8463285" cy="5020427"/>
          </a:xfrm>
        </p:spPr>
        <p:txBody>
          <a:bodyPr/>
          <a:lstStyle/>
          <a:p>
            <a:pPr algn="just"/>
            <a:r>
              <a:rPr lang="sr-Cyrl-CS" altLang="sr-Latn-RS" sz="2800" b="1" dirty="0">
                <a:solidFill>
                  <a:srgbClr val="FFFF00"/>
                </a:solidFill>
                <a:latin typeface="Arial" panose="020B0604020202020204" pitchFamily="34" charset="0"/>
              </a:rPr>
              <a:t>Мрежа</a:t>
            </a:r>
            <a:r>
              <a:rPr lang="sr-Cyrl-CS" altLang="sr-Latn-RS" sz="2800" dirty="0">
                <a:latin typeface="Arial" panose="020B0604020202020204" pitchFamily="34" charset="0"/>
              </a:rPr>
              <a:t> (енгл. </a:t>
            </a:r>
            <a:r>
              <a:rPr lang="en-US" altLang="sr-Latn-RS" sz="2800" i="1" dirty="0">
                <a:latin typeface="Arial" panose="020B0604020202020204" pitchFamily="34" charset="0"/>
              </a:rPr>
              <a:t>Network</a:t>
            </a:r>
            <a:r>
              <a:rPr lang="sr-Cyrl-CS" altLang="sr-Latn-RS" sz="2800" dirty="0">
                <a:latin typeface="Arial" panose="020B0604020202020204" pitchFamily="34" charset="0"/>
              </a:rPr>
              <a:t>)</a:t>
            </a:r>
            <a:r>
              <a:rPr lang="en-US" altLang="sr-Latn-RS" sz="2800" dirty="0">
                <a:latin typeface="Arial" panose="020B0604020202020204" pitchFamily="34" charset="0"/>
              </a:rPr>
              <a:t> – </a:t>
            </a:r>
            <a:r>
              <a:rPr lang="sr-Cyrl-CS" altLang="sr-Latn-RS" sz="2800" dirty="0">
                <a:latin typeface="Arial" panose="020B0604020202020204" pitchFamily="34" charset="0"/>
              </a:rPr>
              <a:t>сваки комуникациони систем који обезбеђује везу </a:t>
            </a:r>
            <a:r>
              <a:rPr lang="en-US" altLang="sr-Latn-RS" sz="2800" dirty="0">
                <a:latin typeface="Arial" panose="020B0604020202020204" pitchFamily="34" charset="0"/>
              </a:rPr>
              <a:t>“</a:t>
            </a:r>
            <a:r>
              <a:rPr lang="sr-Cyrl-CS" altLang="sr-Latn-RS" sz="2800" dirty="0">
                <a:latin typeface="Arial" panose="020B0604020202020204" pitchFamily="34" charset="0"/>
              </a:rPr>
              <a:t>свако са сваким</a:t>
            </a:r>
            <a:r>
              <a:rPr lang="en-US" altLang="sr-Latn-RS" sz="2800" dirty="0">
                <a:latin typeface="Arial" panose="020B0604020202020204" pitchFamily="34" charset="0"/>
              </a:rPr>
              <a:t>”</a:t>
            </a:r>
            <a:r>
              <a:rPr lang="sr-Cyrl-RS" altLang="sr-Latn-RS" sz="2800" dirty="0">
                <a:latin typeface="Arial" panose="020B0604020202020204" pitchFamily="34" charset="0"/>
              </a:rPr>
              <a:t>. </a:t>
            </a:r>
            <a:r>
              <a:rPr lang="sr-Cyrl-RS" altLang="sr-Latn-RS" sz="2800" dirty="0">
                <a:solidFill>
                  <a:srgbClr val="FFFF00"/>
                </a:solidFill>
                <a:latin typeface="Arial" panose="020B0604020202020204" pitchFamily="34" charset="0"/>
              </a:rPr>
              <a:t>Рачунарска мрежа </a:t>
            </a:r>
            <a:r>
              <a:rPr lang="sr-Cyrl-RS" altLang="sr-Latn-RS" sz="2800" dirty="0">
                <a:latin typeface="Arial" panose="020B0604020202020204" pitchFamily="34" charset="0"/>
              </a:rPr>
              <a:t>је комбинација хардвера и софтвера за размену података и дељење ресурса.</a:t>
            </a:r>
            <a:r>
              <a:rPr lang="en-US" altLang="sr-Latn-RS" sz="2800" dirty="0">
                <a:latin typeface="Arial" panose="020B0604020202020204" pitchFamily="34" charset="0"/>
              </a:rPr>
              <a:t> </a:t>
            </a:r>
          </a:p>
          <a:p>
            <a:pPr algn="just"/>
            <a:r>
              <a:rPr lang="en-US" altLang="sr-Latn-RS" sz="2800" b="1" dirty="0">
                <a:solidFill>
                  <a:srgbClr val="FFFF00"/>
                </a:solidFill>
                <a:latin typeface="Arial" panose="020B0604020202020204" pitchFamily="34" charset="0"/>
              </a:rPr>
              <a:t>Data Communications </a:t>
            </a:r>
            <a:r>
              <a:rPr lang="en-US" altLang="sr-Latn-RS" sz="2800" dirty="0">
                <a:latin typeface="Arial" panose="020B0604020202020204" pitchFamily="34" charset="0"/>
              </a:rPr>
              <a:t>– </a:t>
            </a:r>
            <a:r>
              <a:rPr lang="sr-Cyrl-CS" altLang="sr-Latn-RS" sz="2800" dirty="0">
                <a:latin typeface="Arial" panose="020B0604020202020204" pitchFamily="34" charset="0"/>
              </a:rPr>
              <a:t>пренос података са једног на други рачунар помоћу електричног или оптичког преносног система</a:t>
            </a:r>
            <a:r>
              <a:rPr lang="sr-Cyrl-RS" altLang="sr-Latn-RS" sz="2800" dirty="0">
                <a:latin typeface="Arial" panose="020B0604020202020204" pitchFamily="34" charset="0"/>
              </a:rPr>
              <a:t>. </a:t>
            </a:r>
            <a:endParaRPr lang="en-US" altLang="sr-Latn-RS" sz="2800" dirty="0">
              <a:latin typeface="Arial" panose="020B0604020202020204" pitchFamily="34" charset="0"/>
            </a:endParaRPr>
          </a:p>
          <a:p>
            <a:pPr algn="just"/>
            <a:r>
              <a:rPr lang="sr-Cyrl-CS" altLang="sr-Latn-RS" sz="2800" b="1" dirty="0">
                <a:solidFill>
                  <a:srgbClr val="FFFF00"/>
                </a:solidFill>
                <a:latin typeface="Arial" panose="020B0604020202020204" pitchFamily="34" charset="0"/>
              </a:rPr>
              <a:t>Телекомуникације</a:t>
            </a:r>
            <a:r>
              <a:rPr lang="sr-Cyrl-CS" altLang="sr-Latn-RS" sz="2800" dirty="0">
                <a:latin typeface="Arial" panose="020B0604020202020204" pitchFamily="34" charset="0"/>
              </a:rPr>
              <a:t> (енгл. </a:t>
            </a:r>
            <a:r>
              <a:rPr lang="en-US" altLang="sr-Latn-RS" sz="2800" i="1" dirty="0">
                <a:latin typeface="Arial" panose="020B0604020202020204" pitchFamily="34" charset="0"/>
              </a:rPr>
              <a:t>Telecommunications</a:t>
            </a:r>
            <a:r>
              <a:rPr lang="sr-Cyrl-CS" altLang="sr-Latn-RS" sz="2800" dirty="0">
                <a:latin typeface="Arial" panose="020B0604020202020204" pitchFamily="34" charset="0"/>
              </a:rPr>
              <a:t>)</a:t>
            </a:r>
            <a:r>
              <a:rPr lang="en-US" altLang="sr-Latn-RS" sz="2800" dirty="0">
                <a:latin typeface="Arial" panose="020B0604020202020204" pitchFamily="34" charset="0"/>
              </a:rPr>
              <a:t> –</a:t>
            </a:r>
            <a:r>
              <a:rPr lang="sr-Cyrl-CS" altLang="sr-Latn-RS" sz="2800" dirty="0">
                <a:latin typeface="Arial" panose="020B0604020202020204" pitchFamily="34" charset="0"/>
              </a:rPr>
              <a:t> исто као и претходно, само што се овде ради о преносу гласа, слика и података.</a:t>
            </a:r>
            <a:endParaRPr lang="en-US" altLang="sr-Latn-RS" sz="2800" dirty="0">
              <a:latin typeface="Arial" panose="020B0604020202020204" pitchFamily="34" charset="0"/>
            </a:endParaRPr>
          </a:p>
        </p:txBody>
      </p:sp>
      <p:sp>
        <p:nvSpPr>
          <p:cNvPr id="12290" name="Rectangle 2"/>
          <p:cNvSpPr>
            <a:spLocks noGrp="1" noChangeArrowheads="1"/>
          </p:cNvSpPr>
          <p:nvPr>
            <p:ph type="title"/>
          </p:nvPr>
        </p:nvSpPr>
        <p:spPr>
          <a:xfrm>
            <a:off x="2339752" y="476250"/>
            <a:ext cx="6118448" cy="864518"/>
          </a:xfrm>
        </p:spPr>
        <p:txBody>
          <a:bodyPr/>
          <a:lstStyle/>
          <a:p>
            <a:pPr>
              <a:defRPr/>
            </a:pPr>
            <a:r>
              <a:rPr lang="sr-Cyrl-CS" sz="4000" b="1" dirty="0"/>
              <a:t>Дефиниције</a:t>
            </a:r>
            <a:endParaRPr lang="en-US" sz="4000" b="1"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idx="1"/>
          </p:nvPr>
        </p:nvSpPr>
        <p:spPr>
          <a:xfrm>
            <a:off x="1371600" y="1916832"/>
            <a:ext cx="6200775" cy="3667125"/>
          </a:xfrm>
        </p:spPr>
        <p:txBody>
          <a:bodyPr/>
          <a:lstStyle/>
          <a:p>
            <a:pPr marL="633413" indent="-633413"/>
            <a:r>
              <a:rPr lang="sr-Cyrl-CS" altLang="sr-Latn-RS" sz="4000" dirty="0">
                <a:solidFill>
                  <a:srgbClr val="FFFF00"/>
                </a:solidFill>
                <a:latin typeface="Arial" panose="020B0604020202020204" pitchFamily="34" charset="0"/>
              </a:rPr>
              <a:t>Сервер</a:t>
            </a:r>
            <a:r>
              <a:rPr lang="sr-Cyrl-CS" altLang="sr-Latn-RS" sz="4000" dirty="0">
                <a:latin typeface="Arial" panose="020B0604020202020204" pitchFamily="34" charset="0"/>
              </a:rPr>
              <a:t> (енгл. </a:t>
            </a:r>
            <a:r>
              <a:rPr lang="en-US" altLang="sr-Latn-RS" sz="4000" dirty="0">
                <a:latin typeface="Arial" panose="020B0604020202020204" pitchFamily="34" charset="0"/>
              </a:rPr>
              <a:t>Server</a:t>
            </a:r>
            <a:r>
              <a:rPr lang="sr-Cyrl-CS" altLang="sr-Latn-RS" sz="4000" dirty="0">
                <a:latin typeface="Arial" panose="020B0604020202020204" pitchFamily="34" charset="0"/>
              </a:rPr>
              <a:t>)</a:t>
            </a:r>
          </a:p>
          <a:p>
            <a:pPr marL="633413" indent="-633413"/>
            <a:endParaRPr lang="en-US" altLang="sr-Latn-RS" sz="4000" dirty="0">
              <a:latin typeface="Arial" panose="020B0604020202020204" pitchFamily="34" charset="0"/>
            </a:endParaRPr>
          </a:p>
          <a:p>
            <a:pPr marL="633413" indent="-633413"/>
            <a:r>
              <a:rPr lang="sr-Cyrl-CS" altLang="sr-Latn-RS" sz="4000" dirty="0">
                <a:solidFill>
                  <a:srgbClr val="FFFF00"/>
                </a:solidFill>
                <a:latin typeface="Arial" panose="020B0604020202020204" pitchFamily="34" charset="0"/>
              </a:rPr>
              <a:t>Клијент</a:t>
            </a:r>
            <a:r>
              <a:rPr lang="sr-Cyrl-CS" altLang="sr-Latn-RS" sz="4000" dirty="0">
                <a:latin typeface="Arial" panose="020B0604020202020204" pitchFamily="34" charset="0"/>
              </a:rPr>
              <a:t> (енгл. </a:t>
            </a:r>
            <a:r>
              <a:rPr lang="en-US" altLang="sr-Latn-RS" sz="4000" dirty="0">
                <a:latin typeface="Arial" panose="020B0604020202020204" pitchFamily="34" charset="0"/>
              </a:rPr>
              <a:t>Client</a:t>
            </a:r>
            <a:r>
              <a:rPr lang="sr-Cyrl-CS" altLang="sr-Latn-RS" sz="4000" dirty="0">
                <a:latin typeface="Arial" panose="020B0604020202020204" pitchFamily="34" charset="0"/>
              </a:rPr>
              <a:t>)</a:t>
            </a:r>
            <a:endParaRPr lang="en-US" altLang="sr-Latn-RS" sz="4000" dirty="0">
              <a:latin typeface="Arial" panose="020B0604020202020204" pitchFamily="34" charset="0"/>
            </a:endParaRPr>
          </a:p>
          <a:p>
            <a:pPr marL="633413" indent="-633413"/>
            <a:endParaRPr lang="sr-Cyrl-CS" altLang="sr-Latn-RS" sz="4000" dirty="0">
              <a:solidFill>
                <a:srgbClr val="FFFF00"/>
              </a:solidFill>
              <a:latin typeface="Arial" panose="020B0604020202020204" pitchFamily="34" charset="0"/>
            </a:endParaRPr>
          </a:p>
          <a:p>
            <a:pPr marL="633413" indent="-633413"/>
            <a:r>
              <a:rPr lang="sr-Cyrl-CS" altLang="sr-Latn-RS" sz="4000" dirty="0">
                <a:solidFill>
                  <a:srgbClr val="FFFF00"/>
                </a:solidFill>
                <a:latin typeface="Arial" panose="020B0604020202020204" pitchFamily="34" charset="0"/>
              </a:rPr>
              <a:t>Веза </a:t>
            </a:r>
            <a:r>
              <a:rPr lang="sr-Cyrl-CS" altLang="sr-Latn-RS" sz="4000" dirty="0">
                <a:latin typeface="Arial" panose="020B0604020202020204" pitchFamily="34" charset="0"/>
              </a:rPr>
              <a:t>(енгл. </a:t>
            </a:r>
            <a:r>
              <a:rPr lang="en-US" altLang="sr-Latn-RS" sz="4000" dirty="0">
                <a:latin typeface="Arial" panose="020B0604020202020204" pitchFamily="34" charset="0"/>
              </a:rPr>
              <a:t>Circuit</a:t>
            </a:r>
            <a:r>
              <a:rPr lang="sr-Cyrl-CS" altLang="sr-Latn-RS" sz="4000" dirty="0">
                <a:latin typeface="Arial" panose="020B0604020202020204" pitchFamily="34" charset="0"/>
              </a:rPr>
              <a:t>)</a:t>
            </a:r>
          </a:p>
        </p:txBody>
      </p:sp>
      <p:sp>
        <p:nvSpPr>
          <p:cNvPr id="13314" name="Rectangle 2"/>
          <p:cNvSpPr>
            <a:spLocks noGrp="1" noChangeArrowheads="1"/>
          </p:cNvSpPr>
          <p:nvPr>
            <p:ph type="title"/>
          </p:nvPr>
        </p:nvSpPr>
        <p:spPr/>
        <p:txBody>
          <a:bodyPr/>
          <a:lstStyle/>
          <a:p>
            <a:pPr>
              <a:defRPr/>
            </a:pPr>
            <a:r>
              <a:rPr lang="sr-Cyrl-CS" sz="4000" b="1" dirty="0"/>
              <a:t>Хардвер за мрежни рад</a:t>
            </a:r>
            <a:endParaRPr lang="en-US" sz="4000" b="1"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428625" y="1981200"/>
            <a:ext cx="8358188" cy="4114800"/>
          </a:xfrm>
        </p:spPr>
        <p:txBody>
          <a:bodyPr/>
          <a:lstStyle/>
          <a:p>
            <a:pPr algn="just"/>
            <a:r>
              <a:rPr lang="sr-Cyrl-CS" altLang="sr-Latn-RS" sz="2800" dirty="0">
                <a:latin typeface="Arial" panose="020B0604020202020204" pitchFamily="34" charset="0"/>
              </a:rPr>
              <a:t>Зато што живимо у информатичком друштву!</a:t>
            </a:r>
            <a:endParaRPr lang="en-US" altLang="sr-Latn-RS" sz="2800" dirty="0">
              <a:latin typeface="Arial" panose="020B0604020202020204" pitchFamily="34" charset="0"/>
            </a:endParaRPr>
          </a:p>
          <a:p>
            <a:pPr algn="just"/>
            <a:r>
              <a:rPr lang="sr-Cyrl-CS" altLang="sr-Latn-RS" sz="2800" dirty="0">
                <a:latin typeface="Arial" panose="020B0604020202020204" pitchFamily="34" charset="0"/>
              </a:rPr>
              <a:t>Зато што трансформишемо планету Земљу у тзв. “глобално село” </a:t>
            </a:r>
            <a:r>
              <a:rPr lang="sr-Cyrl-CS" altLang="sr-Latn-RS" sz="2000" dirty="0">
                <a:solidFill>
                  <a:srgbClr val="FFFF00"/>
                </a:solidFill>
                <a:latin typeface="Arial" panose="020B0604020202020204" pitchFamily="34" charset="0"/>
              </a:rPr>
              <a:t>(енгл. “</a:t>
            </a:r>
            <a:r>
              <a:rPr lang="en-US" altLang="sr-Latn-RS" sz="2000" dirty="0">
                <a:solidFill>
                  <a:srgbClr val="FFFF00"/>
                </a:solidFill>
                <a:latin typeface="Arial" panose="020B0604020202020204" pitchFamily="34" charset="0"/>
              </a:rPr>
              <a:t>Global Village</a:t>
            </a:r>
            <a:r>
              <a:rPr lang="sr-Cyrl-CS" altLang="sr-Latn-RS" sz="2000" dirty="0">
                <a:solidFill>
                  <a:srgbClr val="FFFF00"/>
                </a:solidFill>
                <a:latin typeface="Arial" panose="020B0604020202020204" pitchFamily="34" charset="0"/>
              </a:rPr>
              <a:t>”)</a:t>
            </a:r>
            <a:r>
              <a:rPr lang="sr-Cyrl-CS" altLang="sr-Latn-RS" sz="2800" dirty="0">
                <a:latin typeface="Arial" panose="020B0604020202020204" pitchFamily="34" charset="0"/>
              </a:rPr>
              <a:t>!</a:t>
            </a:r>
            <a:endParaRPr lang="en-US" altLang="sr-Latn-RS" sz="2800" dirty="0">
              <a:latin typeface="Arial" panose="020B0604020202020204" pitchFamily="34" charset="0"/>
            </a:endParaRPr>
          </a:p>
          <a:p>
            <a:pPr algn="just"/>
            <a:r>
              <a:rPr lang="sr-Cyrl-CS" altLang="sr-Latn-RS" sz="2800" dirty="0">
                <a:latin typeface="Arial" panose="020B0604020202020204" pitchFamily="34" charset="0"/>
              </a:rPr>
              <a:t>Зато што наша вредност расте са знањем које стичемо и брзина добијања информације постаје значајан фактор!</a:t>
            </a:r>
            <a:endParaRPr lang="en-US" altLang="sr-Latn-RS" sz="2800" dirty="0">
              <a:latin typeface="Arial" panose="020B0604020202020204" pitchFamily="34" charset="0"/>
            </a:endParaRPr>
          </a:p>
          <a:p>
            <a:pPr algn="just"/>
            <a:r>
              <a:rPr lang="sr-Cyrl-CS" altLang="sr-Latn-RS" sz="2800" dirty="0">
                <a:solidFill>
                  <a:srgbClr val="FFFF00"/>
                </a:solidFill>
                <a:latin typeface="Arial" panose="020B0604020202020204" pitchFamily="34" charset="0"/>
              </a:rPr>
              <a:t>Скраћење времена потребног за ширење информације убрзава примену нових технологија у нашим животима!</a:t>
            </a:r>
            <a:endParaRPr lang="en-US" altLang="sr-Latn-RS" sz="2400" dirty="0">
              <a:latin typeface="Arial" panose="020B0604020202020204" pitchFamily="34" charset="0"/>
            </a:endParaRPr>
          </a:p>
        </p:txBody>
      </p:sp>
      <p:sp>
        <p:nvSpPr>
          <p:cNvPr id="7170" name="Rectangle 2"/>
          <p:cNvSpPr>
            <a:spLocks noGrp="1" noChangeArrowheads="1"/>
          </p:cNvSpPr>
          <p:nvPr>
            <p:ph type="title"/>
          </p:nvPr>
        </p:nvSpPr>
        <p:spPr>
          <a:xfrm>
            <a:off x="1371600" y="476250"/>
            <a:ext cx="7772400" cy="1276350"/>
          </a:xfrm>
        </p:spPr>
        <p:txBody>
          <a:bodyPr/>
          <a:lstStyle/>
          <a:p>
            <a:pPr>
              <a:defRPr/>
            </a:pPr>
            <a:r>
              <a:rPr lang="sr-Cyrl-CS" sz="4000" b="1" dirty="0"/>
              <a:t>Зашто изучавати рачунарске (компјутерске) мреже</a:t>
            </a:r>
            <a:r>
              <a:rPr lang="en-US" sz="4000" b="1" dirty="0"/>
              <a:t>?</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Content Placeholder 1"/>
          <p:cNvSpPr>
            <a:spLocks noGrp="1"/>
          </p:cNvSpPr>
          <p:nvPr>
            <p:ph idx="1"/>
          </p:nvPr>
        </p:nvSpPr>
        <p:spPr>
          <a:xfrm>
            <a:off x="285750" y="1785938"/>
            <a:ext cx="8643938" cy="4310062"/>
          </a:xfrm>
        </p:spPr>
        <p:txBody>
          <a:bodyPr/>
          <a:lstStyle/>
          <a:p>
            <a:pPr algn="just">
              <a:buFont typeface="Monotype Sorts" pitchFamily="2" charset="2"/>
              <a:buNone/>
            </a:pPr>
            <a:r>
              <a:rPr lang="ru-RU" altLang="sr-Latn-RS" sz="2800">
                <a:latin typeface="Arial" panose="020B0604020202020204" pitchFamily="34" charset="0"/>
                <a:cs typeface="Arial" panose="020B0604020202020204" pitchFamily="34" charset="0"/>
              </a:rPr>
              <a:t>Сервер у области информационих технологија представља рачунарски систем који пружа услуге другим рачунарским системима – клијентима. </a:t>
            </a:r>
            <a:endParaRPr lang="sr-Latn-CS" altLang="sr-Latn-RS" sz="2800">
              <a:latin typeface="Arial" panose="020B0604020202020204" pitchFamily="34" charset="0"/>
              <a:cs typeface="Arial" panose="020B0604020202020204" pitchFamily="34" charset="0"/>
            </a:endParaRPr>
          </a:p>
          <a:p>
            <a:pPr algn="just">
              <a:buFont typeface="Monotype Sorts" pitchFamily="2" charset="2"/>
              <a:buNone/>
            </a:pPr>
            <a:r>
              <a:rPr lang="ru-RU" altLang="sr-Latn-RS" sz="2800">
                <a:latin typeface="Arial" panose="020B0604020202020204" pitchFamily="34" charset="0"/>
                <a:cs typeface="Arial" panose="020B0604020202020204" pitchFamily="34" charset="0"/>
              </a:rPr>
              <a:t>Комуникација између сервера и клијента одвија се преко рачунарске мреже. </a:t>
            </a:r>
            <a:endParaRPr lang="sr-Latn-CS" altLang="sr-Latn-RS" sz="2800">
              <a:latin typeface="Arial" panose="020B0604020202020204" pitchFamily="34" charset="0"/>
              <a:cs typeface="Arial" panose="020B0604020202020204" pitchFamily="34" charset="0"/>
            </a:endParaRPr>
          </a:p>
          <a:p>
            <a:pPr algn="just">
              <a:buFont typeface="Monotype Sorts" pitchFamily="2" charset="2"/>
              <a:buNone/>
            </a:pPr>
            <a:r>
              <a:rPr lang="ru-RU" altLang="sr-Latn-RS" sz="2800">
                <a:latin typeface="Arial" panose="020B0604020202020204" pitchFamily="34" charset="0"/>
                <a:cs typeface="Arial" panose="020B0604020202020204" pitchFamily="34" charset="0"/>
              </a:rPr>
              <a:t>Назив сервер најчешће се односи на цео рачунарски систем, али се понекад користи и само за хардвер или софтвер таквог система. </a:t>
            </a:r>
            <a:endParaRPr lang="sr-Latn-CS" altLang="sr-Latn-RS" sz="280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defRPr/>
            </a:pPr>
            <a:r>
              <a:rPr lang="sr-Cyrl-CS" sz="4000" b="1" dirty="0"/>
              <a:t>Термини </a:t>
            </a:r>
            <a:r>
              <a:rPr lang="sr-Latn-CS" sz="4000" b="1" dirty="0"/>
              <a:t>:	</a:t>
            </a:r>
            <a:r>
              <a:rPr lang="sr-Cyrl-CS" sz="4000" b="1" dirty="0"/>
              <a:t>Сервер</a:t>
            </a:r>
            <a:endParaRPr lang="sr-Latn-CS" sz="4000" b="1" dirty="0"/>
          </a:p>
        </p:txBody>
      </p:sp>
      <p:graphicFrame>
        <p:nvGraphicFramePr>
          <p:cNvPr id="1026" name="Object 2"/>
          <p:cNvGraphicFramePr>
            <a:graphicFrameLocks noChangeAspect="1"/>
          </p:cNvGraphicFramePr>
          <p:nvPr/>
        </p:nvGraphicFramePr>
        <p:xfrm>
          <a:off x="7643813" y="285750"/>
          <a:ext cx="1066800" cy="1628775"/>
        </p:xfrm>
        <a:graphic>
          <a:graphicData uri="http://schemas.openxmlformats.org/presentationml/2006/ole">
            <mc:AlternateContent xmlns:mc="http://schemas.openxmlformats.org/markup-compatibility/2006">
              <mc:Choice xmlns:v="urn:schemas-microsoft-com:vml" Requires="v">
                <p:oleObj spid="_x0000_s1218" name="Visio" r:id="rId3" imgW="767880" imgH="1170360" progId="Visio.Drawing.11">
                  <p:embed/>
                </p:oleObj>
              </mc:Choice>
              <mc:Fallback>
                <p:oleObj name="Visio" r:id="rId3" imgW="767880" imgH="1170360"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3813" y="285750"/>
                        <a:ext cx="1066800" cy="162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ontent Placeholder 1"/>
          <p:cNvSpPr>
            <a:spLocks noGrp="1"/>
          </p:cNvSpPr>
          <p:nvPr>
            <p:ph idx="1"/>
          </p:nvPr>
        </p:nvSpPr>
        <p:spPr>
          <a:xfrm>
            <a:off x="285750" y="1785938"/>
            <a:ext cx="8643938" cy="4310062"/>
          </a:xfrm>
        </p:spPr>
        <p:txBody>
          <a:bodyPr/>
          <a:lstStyle/>
          <a:p>
            <a:pPr algn="just">
              <a:buFont typeface="Monotype Sorts" pitchFamily="2" charset="2"/>
              <a:buNone/>
            </a:pPr>
            <a:r>
              <a:rPr lang="ru-RU" altLang="sr-Latn-RS" sz="2800">
                <a:latin typeface="Arial" panose="020B0604020202020204" pitchFamily="34" charset="0"/>
                <a:cs typeface="Arial" panose="020B0604020202020204" pitchFamily="34" charset="0"/>
              </a:rPr>
              <a:t>Када се под појмом сервер подразумева рачунар, то се углавном односи на рачунар који обавља серверске послове. </a:t>
            </a:r>
            <a:endParaRPr lang="sr-Latn-CS" altLang="sr-Latn-RS" sz="2800">
              <a:latin typeface="Arial" panose="020B0604020202020204" pitchFamily="34" charset="0"/>
              <a:cs typeface="Arial" panose="020B0604020202020204" pitchFamily="34" charset="0"/>
            </a:endParaRPr>
          </a:p>
          <a:p>
            <a:pPr algn="just">
              <a:buFont typeface="Monotype Sorts" pitchFamily="2" charset="2"/>
              <a:buNone/>
            </a:pPr>
            <a:r>
              <a:rPr lang="ru-RU" altLang="sr-Latn-RS" sz="2800">
                <a:latin typeface="Arial" panose="020B0604020202020204" pitchFamily="34" charset="0"/>
                <a:cs typeface="Arial" panose="020B0604020202020204" pitchFamily="34" charset="0"/>
              </a:rPr>
              <a:t>У случају да програми (апликације) који се извршавају на серверима нису сложени и хардверски захтевни сервер се може састојати од стандардних хардверских компоненти које се уграђују у обичне десктоп рачунаре (PC – personal computer). </a:t>
            </a:r>
            <a:endParaRPr lang="sr-Latn-CS" altLang="sr-Latn-RS" sz="280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defRPr/>
            </a:pPr>
            <a:r>
              <a:rPr lang="sr-Cyrl-CS" sz="4000" b="1" dirty="0"/>
              <a:t>Термини </a:t>
            </a:r>
            <a:r>
              <a:rPr lang="sr-Latn-CS" sz="4000" b="1" dirty="0"/>
              <a:t>:	</a:t>
            </a:r>
            <a:r>
              <a:rPr lang="sr-Cyrl-CS" sz="4000" b="1" dirty="0"/>
              <a:t>Сервер</a:t>
            </a:r>
            <a:endParaRPr lang="sr-Latn-CS" sz="4000" b="1" dirty="0"/>
          </a:p>
        </p:txBody>
      </p:sp>
      <p:graphicFrame>
        <p:nvGraphicFramePr>
          <p:cNvPr id="2050" name="Object 2"/>
          <p:cNvGraphicFramePr>
            <a:graphicFrameLocks noChangeAspect="1"/>
          </p:cNvGraphicFramePr>
          <p:nvPr/>
        </p:nvGraphicFramePr>
        <p:xfrm>
          <a:off x="7643813" y="285750"/>
          <a:ext cx="1066800" cy="1628775"/>
        </p:xfrm>
        <a:graphic>
          <a:graphicData uri="http://schemas.openxmlformats.org/presentationml/2006/ole">
            <mc:AlternateContent xmlns:mc="http://schemas.openxmlformats.org/markup-compatibility/2006">
              <mc:Choice xmlns:v="urn:schemas-microsoft-com:vml" Requires="v">
                <p:oleObj spid="_x0000_s2242" name="Visio" r:id="rId3" imgW="767880" imgH="1170360" progId="Visio.Drawing.11">
                  <p:embed/>
                </p:oleObj>
              </mc:Choice>
              <mc:Fallback>
                <p:oleObj name="Visio" r:id="rId3" imgW="767880" imgH="1170360"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3813" y="285750"/>
                        <a:ext cx="1066800" cy="162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1"/>
          <p:cNvSpPr>
            <a:spLocks noGrp="1"/>
          </p:cNvSpPr>
          <p:nvPr>
            <p:ph idx="1"/>
          </p:nvPr>
        </p:nvSpPr>
        <p:spPr>
          <a:xfrm>
            <a:off x="285750" y="1571625"/>
            <a:ext cx="8643938" cy="5000625"/>
          </a:xfrm>
        </p:spPr>
        <p:txBody>
          <a:bodyPr/>
          <a:lstStyle/>
          <a:p>
            <a:pPr algn="just">
              <a:buFont typeface="Monotype Sorts" pitchFamily="2" charset="2"/>
              <a:buNone/>
            </a:pPr>
            <a:r>
              <a:rPr lang="ru-RU" altLang="sr-Latn-RS" sz="2800" dirty="0">
                <a:latin typeface="Arial" panose="020B0604020202020204" pitchFamily="34" charset="0"/>
                <a:cs typeface="Arial" panose="020B0604020202020204" pitchFamily="34" charset="0"/>
              </a:rPr>
              <a:t>Сервери који опслужују сложене програме и/или велики број корисника захтевају специјализован хардвер који је оптимизован за употребу у серверима. </a:t>
            </a:r>
            <a:endParaRPr lang="sr-Latn-CS" altLang="sr-Latn-RS" sz="2800" dirty="0">
              <a:latin typeface="Arial" panose="020B0604020202020204" pitchFamily="34" charset="0"/>
              <a:cs typeface="Arial" panose="020B0604020202020204" pitchFamily="34" charset="0"/>
            </a:endParaRPr>
          </a:p>
          <a:p>
            <a:pPr algn="just">
              <a:buFont typeface="Monotype Sorts" pitchFamily="2" charset="2"/>
              <a:buNone/>
            </a:pPr>
            <a:r>
              <a:rPr lang="ru-RU" altLang="sr-Latn-RS" sz="2800" dirty="0">
                <a:latin typeface="Arial" panose="020B0604020202020204" pitchFamily="34" charset="0"/>
                <a:cs typeface="Arial" panose="020B0604020202020204" pitchFamily="34" charset="0"/>
              </a:rPr>
              <a:t>Посебан хардвер подразумева и хард дискове високих перформанси, првенствено </a:t>
            </a:r>
            <a:r>
              <a:rPr lang="sr-Cyrl-CS" altLang="sr-Latn-RS" sz="2800" dirty="0">
                <a:latin typeface="Arial" panose="020B0604020202020204" pitchFamily="34" charset="0"/>
                <a:cs typeface="Arial" panose="020B0604020202020204" pitchFamily="34" charset="0"/>
              </a:rPr>
              <a:t>велике </a:t>
            </a:r>
            <a:r>
              <a:rPr lang="ru-RU" altLang="sr-Latn-RS" sz="2800" dirty="0">
                <a:latin typeface="Arial" panose="020B0604020202020204" pitchFamily="34" charset="0"/>
                <a:cs typeface="Arial" panose="020B0604020202020204" pitchFamily="34" charset="0"/>
              </a:rPr>
              <a:t>брзине и поузданости. </a:t>
            </a:r>
            <a:endParaRPr lang="sr-Latn-CS" altLang="sr-Latn-RS" sz="2800" dirty="0">
              <a:latin typeface="Arial" panose="020B0604020202020204" pitchFamily="34" charset="0"/>
              <a:cs typeface="Arial" panose="020B0604020202020204" pitchFamily="34" charset="0"/>
            </a:endParaRPr>
          </a:p>
          <a:p>
            <a:pPr algn="just">
              <a:buFont typeface="Monotype Sorts" pitchFamily="2" charset="2"/>
              <a:buNone/>
            </a:pPr>
            <a:r>
              <a:rPr lang="ru-RU" altLang="sr-Latn-RS" sz="2800" dirty="0">
                <a:latin typeface="Arial" panose="020B0604020202020204" pitchFamily="34" charset="0"/>
                <a:cs typeface="Arial" panose="020B0604020202020204" pitchFamily="34" charset="0"/>
              </a:rPr>
              <a:t>Процесорска брзина најчешће није од кључне важности за сервере пошто се већина сервера бави узлазно/излазним операцијама и не користи графички кориснички интерфејс.</a:t>
            </a:r>
            <a:endParaRPr lang="sr-Latn-CS" altLang="sr-Latn-RS" sz="2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371600" y="476250"/>
            <a:ext cx="7086600" cy="936526"/>
          </a:xfrm>
        </p:spPr>
        <p:txBody>
          <a:bodyPr/>
          <a:lstStyle/>
          <a:p>
            <a:pPr>
              <a:defRPr/>
            </a:pPr>
            <a:r>
              <a:rPr lang="sr-Cyrl-CS" sz="4000" b="1" dirty="0"/>
              <a:t>Термини </a:t>
            </a:r>
            <a:r>
              <a:rPr lang="sr-Latn-CS" sz="4000" b="1" dirty="0"/>
              <a:t>:	</a:t>
            </a:r>
            <a:r>
              <a:rPr lang="sr-Cyrl-RS" sz="4000" b="1" dirty="0"/>
              <a:t>Сервер</a:t>
            </a:r>
            <a:endParaRPr lang="sr-Latn-CS" sz="4000" b="1" dirty="0"/>
          </a:p>
        </p:txBody>
      </p:sp>
      <p:graphicFrame>
        <p:nvGraphicFramePr>
          <p:cNvPr id="3074" name="Object 2"/>
          <p:cNvGraphicFramePr>
            <a:graphicFrameLocks noChangeAspect="1"/>
          </p:cNvGraphicFramePr>
          <p:nvPr/>
        </p:nvGraphicFramePr>
        <p:xfrm>
          <a:off x="7643813" y="285750"/>
          <a:ext cx="1066800" cy="1628775"/>
        </p:xfrm>
        <a:graphic>
          <a:graphicData uri="http://schemas.openxmlformats.org/presentationml/2006/ole">
            <mc:AlternateContent xmlns:mc="http://schemas.openxmlformats.org/markup-compatibility/2006">
              <mc:Choice xmlns:v="urn:schemas-microsoft-com:vml" Requires="v">
                <p:oleObj spid="_x0000_s3267" name="Visio" r:id="rId3" imgW="767880" imgH="1170360" progId="Visio.Drawing.11">
                  <p:embed/>
                </p:oleObj>
              </mc:Choice>
              <mc:Fallback>
                <p:oleObj name="Visio" r:id="rId3" imgW="767880" imgH="1170360"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3813" y="285750"/>
                        <a:ext cx="1066800" cy="162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1"/>
          <p:cNvSpPr>
            <a:spLocks noGrp="1"/>
          </p:cNvSpPr>
          <p:nvPr>
            <p:ph idx="1"/>
          </p:nvPr>
        </p:nvSpPr>
        <p:spPr>
          <a:xfrm>
            <a:off x="251520" y="1752600"/>
            <a:ext cx="8643938" cy="4429125"/>
          </a:xfrm>
        </p:spPr>
        <p:txBody>
          <a:bodyPr/>
          <a:lstStyle/>
          <a:p>
            <a:pPr algn="just">
              <a:buFont typeface="Monotype Sorts" pitchFamily="2" charset="2"/>
              <a:buNone/>
            </a:pPr>
            <a:r>
              <a:rPr lang="ru-RU" altLang="sr-Latn-RS" sz="2800" dirty="0">
                <a:latin typeface="Arial" panose="020B0604020202020204" pitchFamily="34" charset="0"/>
                <a:cs typeface="Arial" panose="020B0604020202020204" pitchFamily="34" charset="0"/>
              </a:rPr>
              <a:t>Под сервером се подразумевају и програм</a:t>
            </a:r>
            <a:r>
              <a:rPr lang="sr-Cyrl-CS" altLang="sr-Latn-RS" sz="2800" dirty="0">
                <a:latin typeface="Arial" panose="020B0604020202020204" pitchFamily="34" charset="0"/>
                <a:cs typeface="Arial" panose="020B0604020202020204" pitchFamily="34" charset="0"/>
              </a:rPr>
              <a:t>и</a:t>
            </a:r>
            <a:r>
              <a:rPr lang="ru-RU" altLang="sr-Latn-RS" sz="2800" dirty="0">
                <a:latin typeface="Arial" panose="020B0604020202020204" pitchFamily="34" charset="0"/>
                <a:cs typeface="Arial" panose="020B0604020202020204" pitchFamily="34" charset="0"/>
              </a:rPr>
              <a:t> који од клијента преко мреже примају захтеве, обрађују их и опет преко мреже шаљу одговоре клијентима. </a:t>
            </a:r>
          </a:p>
          <a:p>
            <a:pPr algn="just">
              <a:buFont typeface="Monotype Sorts" pitchFamily="2" charset="2"/>
              <a:buNone/>
            </a:pPr>
            <a:r>
              <a:rPr lang="ru-RU" altLang="sr-Latn-RS" sz="2800" dirty="0">
                <a:latin typeface="Arial" panose="020B0604020202020204" pitchFamily="34" charset="0"/>
                <a:cs typeface="Arial" panose="020B0604020202020204" pitchFamily="34" charset="0"/>
              </a:rPr>
              <a:t>Програми који се користе на серверима су посебно развијани за серверске оперативне системе и потребе сервер/клијент окружења.</a:t>
            </a:r>
          </a:p>
          <a:p>
            <a:pPr algn="just">
              <a:buFont typeface="Monotype Sorts" pitchFamily="2" charset="2"/>
              <a:buNone/>
            </a:pPr>
            <a:r>
              <a:rPr lang="ru-RU" altLang="sr-Latn-RS" sz="2800" dirty="0">
                <a:latin typeface="Arial" panose="020B0604020202020204" pitchFamily="34" charset="0"/>
                <a:cs typeface="Arial" panose="020B0604020202020204" pitchFamily="34" charset="0"/>
              </a:rPr>
              <a:t>Примери серверских програма су </a:t>
            </a:r>
            <a:r>
              <a:rPr lang="ru-RU" altLang="sr-Latn-RS" sz="2800" dirty="0">
                <a:latin typeface="Arial" panose="020B0604020202020204" pitchFamily="34" charset="0"/>
                <a:cs typeface="Arial" panose="020B0604020202020204" pitchFamily="34" charset="0"/>
                <a:hlinkClick r:id="rId4" action="ppaction://hlinkfile"/>
              </a:rPr>
              <a:t>DHCP</a:t>
            </a:r>
            <a:r>
              <a:rPr lang="ru-RU" altLang="sr-Latn-RS" sz="2800" dirty="0">
                <a:latin typeface="Arial" panose="020B0604020202020204" pitchFamily="34" charset="0"/>
                <a:cs typeface="Arial" panose="020B0604020202020204" pitchFamily="34" charset="0"/>
              </a:rPr>
              <a:t>, </a:t>
            </a:r>
            <a:r>
              <a:rPr lang="sr-Latn-RS" altLang="sr-Latn-RS" sz="2800" dirty="0">
                <a:solidFill>
                  <a:srgbClr val="FFFF00"/>
                </a:solidFill>
                <a:latin typeface="Arial" panose="020B0604020202020204" pitchFamily="34" charset="0"/>
                <a:cs typeface="Arial" panose="020B0604020202020204" pitchFamily="34" charset="0"/>
                <a:hlinkClick r:id="rId5" action="ppaction://hlinkfile"/>
              </a:rPr>
              <a:t>DNS</a:t>
            </a:r>
            <a:r>
              <a:rPr lang="ru-RU" altLang="sr-Latn-RS" sz="2800" dirty="0">
                <a:latin typeface="Arial" panose="020B0604020202020204" pitchFamily="34" charset="0"/>
                <a:cs typeface="Arial" panose="020B0604020202020204" pitchFamily="34" charset="0"/>
              </a:rPr>
              <a:t>, mail server, ruter  и друго.</a:t>
            </a:r>
            <a:endParaRPr lang="sr-Latn-CS" altLang="sr-Latn-RS" sz="2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defRPr/>
            </a:pPr>
            <a:r>
              <a:rPr lang="sr-Cyrl-CS" sz="4000" b="1" dirty="0"/>
              <a:t>Термини </a:t>
            </a:r>
            <a:r>
              <a:rPr lang="sr-Latn-CS" sz="4000" b="1" dirty="0"/>
              <a:t>:	</a:t>
            </a:r>
            <a:r>
              <a:rPr lang="sr-Cyrl-RS" sz="4000" b="1" dirty="0"/>
              <a:t>Сервер</a:t>
            </a:r>
            <a:endParaRPr lang="sr-Latn-CS" sz="4000" b="1" dirty="0"/>
          </a:p>
        </p:txBody>
      </p:sp>
      <p:graphicFrame>
        <p:nvGraphicFramePr>
          <p:cNvPr id="4098" name="Object 2"/>
          <p:cNvGraphicFramePr>
            <a:graphicFrameLocks noChangeAspect="1"/>
          </p:cNvGraphicFramePr>
          <p:nvPr/>
        </p:nvGraphicFramePr>
        <p:xfrm>
          <a:off x="7643813" y="285750"/>
          <a:ext cx="1066800" cy="1628775"/>
        </p:xfrm>
        <a:graphic>
          <a:graphicData uri="http://schemas.openxmlformats.org/presentationml/2006/ole">
            <mc:AlternateContent xmlns:mc="http://schemas.openxmlformats.org/markup-compatibility/2006">
              <mc:Choice xmlns:v="urn:schemas-microsoft-com:vml" Requires="v">
                <p:oleObj spid="_x0000_s4295" name="Visio" r:id="rId6" imgW="767880" imgH="1170360" progId="Visio.Drawing.11">
                  <p:embed/>
                </p:oleObj>
              </mc:Choice>
              <mc:Fallback>
                <p:oleObj name="Visio" r:id="rId6" imgW="767880" imgH="1170360" progId="Visio.Drawing.11">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3813" y="285750"/>
                        <a:ext cx="1066800" cy="162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1"/>
          <p:cNvSpPr>
            <a:spLocks noGrp="1"/>
          </p:cNvSpPr>
          <p:nvPr>
            <p:ph idx="1"/>
          </p:nvPr>
        </p:nvSpPr>
        <p:spPr>
          <a:xfrm>
            <a:off x="214313" y="2105025"/>
            <a:ext cx="8786812" cy="4252913"/>
          </a:xfrm>
        </p:spPr>
        <p:txBody>
          <a:bodyPr/>
          <a:lstStyle/>
          <a:p>
            <a:pPr algn="just">
              <a:buFont typeface="Monotype Sorts" pitchFamily="2" charset="2"/>
              <a:buNone/>
            </a:pPr>
            <a:r>
              <a:rPr lang="ru-RU" altLang="sr-Latn-RS" sz="2800" dirty="0">
                <a:latin typeface="Arial" panose="020B0604020202020204" pitchFamily="34" charset="0"/>
                <a:cs typeface="Arial" panose="020B0604020202020204" pitchFamily="34" charset="0"/>
              </a:rPr>
              <a:t>На серверима се највише користе Linux i FreeBSD оперативни системи који су развијени по узору на оперативни систем Unix. </a:t>
            </a:r>
            <a:endParaRPr lang="sr-Latn-RS" altLang="sr-Latn-RS" sz="2800" dirty="0">
              <a:latin typeface="Arial" panose="020B0604020202020204" pitchFamily="34" charset="0"/>
              <a:cs typeface="Arial" panose="020B0604020202020204" pitchFamily="34" charset="0"/>
            </a:endParaRPr>
          </a:p>
          <a:p>
            <a:pPr algn="just">
              <a:buFont typeface="Monotype Sorts" pitchFamily="2" charset="2"/>
              <a:buNone/>
            </a:pPr>
            <a:endParaRPr lang="ru-RU" altLang="sr-Latn-RS" sz="2800" dirty="0">
              <a:latin typeface="Arial" panose="020B0604020202020204" pitchFamily="34" charset="0"/>
              <a:cs typeface="Arial" panose="020B0604020202020204" pitchFamily="34" charset="0"/>
            </a:endParaRPr>
          </a:p>
          <a:p>
            <a:pPr algn="just">
              <a:buFont typeface="Monotype Sorts" pitchFamily="2" charset="2"/>
              <a:buNone/>
            </a:pPr>
            <a:r>
              <a:rPr lang="ru-RU" altLang="sr-Latn-RS" sz="2800" dirty="0">
                <a:latin typeface="Arial" panose="020B0604020202020204" pitchFamily="34" charset="0"/>
                <a:cs typeface="Arial" panose="020B0604020202020204" pitchFamily="34" charset="0"/>
              </a:rPr>
              <a:t>Користе се и сервери из Microsoft Windows фамилије: Windows NT,  </a:t>
            </a:r>
            <a:r>
              <a:rPr lang="sr-Latn-CS" altLang="sr-Latn-RS" sz="2800" dirty="0">
                <a:latin typeface="Arial" panose="020B0604020202020204" pitchFamily="34" charset="0"/>
                <a:cs typeface="Arial" panose="020B0604020202020204" pitchFamily="34" charset="0"/>
              </a:rPr>
              <a:t>Server </a:t>
            </a:r>
            <a:r>
              <a:rPr lang="ru-RU" altLang="sr-Latn-RS" sz="2800" dirty="0">
                <a:latin typeface="Arial" panose="020B0604020202020204" pitchFamily="34" charset="0"/>
                <a:cs typeface="Arial" panose="020B0604020202020204" pitchFamily="34" charset="0"/>
              </a:rPr>
              <a:t>2000, 2003</a:t>
            </a:r>
            <a:r>
              <a:rPr lang="sr-Latn-CS" altLang="sr-Latn-RS" sz="2800" dirty="0">
                <a:latin typeface="Arial" panose="020B0604020202020204" pitchFamily="34" charset="0"/>
                <a:cs typeface="Arial" panose="020B0604020202020204" pitchFamily="34" charset="0"/>
              </a:rPr>
              <a:t>, 2008</a:t>
            </a:r>
            <a:r>
              <a:rPr lang="sr-Cyrl-CS" altLang="sr-Latn-RS" sz="2800" dirty="0">
                <a:latin typeface="Arial" panose="020B0604020202020204" pitchFamily="34" charset="0"/>
                <a:cs typeface="Arial" panose="020B0604020202020204" pitchFamily="34" charset="0"/>
              </a:rPr>
              <a:t>, 2012, 2016, 2019, </a:t>
            </a:r>
            <a:r>
              <a:rPr lang="en-US" altLang="sr-Latn-RS" sz="2800" dirty="0">
                <a:latin typeface="Arial" panose="020B0604020202020204" pitchFamily="34" charset="0"/>
                <a:cs typeface="Arial" panose="020B0604020202020204" pitchFamily="34" charset="0"/>
              </a:rPr>
              <a:t>Small Business Server</a:t>
            </a:r>
            <a:r>
              <a:rPr lang="sr-Latn-RS" altLang="sr-Latn-RS" sz="2800" dirty="0">
                <a:latin typeface="Arial" panose="020B0604020202020204" pitchFamily="34" charset="0"/>
                <a:cs typeface="Arial" panose="020B0604020202020204" pitchFamily="34" charset="0"/>
              </a:rPr>
              <a:t> 1997, 1999, 2001, 2003, 2006, 2008, 2011, 2012, 2013, 2016, 2019</a:t>
            </a:r>
            <a:r>
              <a:rPr lang="sr-Latn-CS" altLang="sr-Latn-RS" sz="2800" dirty="0">
                <a:latin typeface="Arial" panose="020B0604020202020204" pitchFamily="34" charset="0"/>
                <a:cs typeface="Arial" panose="020B0604020202020204" pitchFamily="34" charset="0"/>
              </a:rPr>
              <a:t>..</a:t>
            </a:r>
            <a:r>
              <a:rPr lang="ru-RU" altLang="sr-Latn-RS" sz="2800" dirty="0">
                <a:latin typeface="Arial" panose="020B0604020202020204" pitchFamily="34" charset="0"/>
                <a:cs typeface="Arial" panose="020B0604020202020204" pitchFamily="34" charset="0"/>
              </a:rPr>
              <a:t>. </a:t>
            </a:r>
          </a:p>
        </p:txBody>
      </p:sp>
      <p:sp>
        <p:nvSpPr>
          <p:cNvPr id="3" name="Title 2"/>
          <p:cNvSpPr>
            <a:spLocks noGrp="1"/>
          </p:cNvSpPr>
          <p:nvPr>
            <p:ph type="title"/>
          </p:nvPr>
        </p:nvSpPr>
        <p:spPr/>
        <p:txBody>
          <a:bodyPr/>
          <a:lstStyle/>
          <a:p>
            <a:pPr>
              <a:defRPr/>
            </a:pPr>
            <a:r>
              <a:rPr lang="sr-Cyrl-CS" sz="4000" b="1" dirty="0"/>
              <a:t>Термини </a:t>
            </a:r>
            <a:r>
              <a:rPr lang="sr-Latn-CS" sz="4000" b="1" dirty="0"/>
              <a:t>:	</a:t>
            </a:r>
            <a:r>
              <a:rPr lang="sr-Cyrl-RS" sz="4000" b="1" dirty="0"/>
              <a:t>Сервер</a:t>
            </a:r>
            <a:endParaRPr lang="sr-Latn-CS" sz="4000" b="1" dirty="0"/>
          </a:p>
        </p:txBody>
      </p:sp>
      <p:graphicFrame>
        <p:nvGraphicFramePr>
          <p:cNvPr id="5122" name="Object 2"/>
          <p:cNvGraphicFramePr>
            <a:graphicFrameLocks noChangeAspect="1"/>
          </p:cNvGraphicFramePr>
          <p:nvPr/>
        </p:nvGraphicFramePr>
        <p:xfrm>
          <a:off x="7643813" y="285750"/>
          <a:ext cx="1066800" cy="1628775"/>
        </p:xfrm>
        <a:graphic>
          <a:graphicData uri="http://schemas.openxmlformats.org/presentationml/2006/ole">
            <mc:AlternateContent xmlns:mc="http://schemas.openxmlformats.org/markup-compatibility/2006">
              <mc:Choice xmlns:v="urn:schemas-microsoft-com:vml" Requires="v">
                <p:oleObj spid="_x0000_s5318" name="Visio" r:id="rId4" imgW="767880" imgH="1170360" progId="Visio.Drawing.11">
                  <p:embed/>
                </p:oleObj>
              </mc:Choice>
              <mc:Fallback>
                <p:oleObj name="Visio" r:id="rId4" imgW="767880" imgH="1170360"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3813" y="285750"/>
                        <a:ext cx="1066800" cy="162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1"/>
          <p:cNvSpPr>
            <a:spLocks noGrp="1"/>
          </p:cNvSpPr>
          <p:nvPr>
            <p:ph idx="1"/>
          </p:nvPr>
        </p:nvSpPr>
        <p:spPr>
          <a:xfrm>
            <a:off x="214313" y="765126"/>
            <a:ext cx="8786812" cy="5592813"/>
          </a:xfrm>
        </p:spPr>
        <p:txBody>
          <a:bodyPr/>
          <a:lstStyle/>
          <a:p>
            <a:pPr algn="just">
              <a:buNone/>
            </a:pPr>
            <a:r>
              <a:rPr lang="sr-Latn-RS" altLang="sr-Latn-RS" sz="1400" dirty="0">
                <a:latin typeface="Arial" panose="020B0604020202020204" pitchFamily="34" charset="0"/>
                <a:cs typeface="Arial" panose="020B0604020202020204" pitchFamily="34" charset="0"/>
                <a:hlinkClick r:id="rId3"/>
              </a:rPr>
              <a:t>https://itservices.stanford.edu/strategy/platforms/server-os</a:t>
            </a:r>
            <a:r>
              <a:rPr lang="sr-Cyrl-RS" altLang="sr-Latn-RS" sz="1400" dirty="0">
                <a:latin typeface="Arial" panose="020B0604020202020204" pitchFamily="34" charset="0"/>
                <a:cs typeface="Arial" panose="020B0604020202020204" pitchFamily="34" charset="0"/>
              </a:rPr>
              <a:t>   </a:t>
            </a:r>
            <a:r>
              <a:rPr lang="en-US" sz="1800" b="1" dirty="0"/>
              <a:t>Current State</a:t>
            </a:r>
          </a:p>
          <a:p>
            <a:pPr marL="0" indent="0">
              <a:buNone/>
            </a:pPr>
            <a:r>
              <a:rPr lang="en-US" sz="1800" dirty="0"/>
              <a:t>Linux:</a:t>
            </a:r>
          </a:p>
          <a:p>
            <a:r>
              <a:rPr lang="en-US" sz="1800" dirty="0" err="1"/>
              <a:t>Debian</a:t>
            </a:r>
            <a:r>
              <a:rPr lang="en-US" sz="1800" dirty="0"/>
              <a:t> Lenny is the preferred operating system for Linux systems, with some </a:t>
            </a:r>
            <a:r>
              <a:rPr lang="en-US" sz="1800" dirty="0" err="1"/>
              <a:t>Debian</a:t>
            </a:r>
            <a:r>
              <a:rPr lang="en-US" sz="1800" dirty="0"/>
              <a:t> Etch. Red Hat 5 is only used as needed per vendor specifications, with some remaining Red Hat 4.</a:t>
            </a:r>
          </a:p>
          <a:p>
            <a:r>
              <a:rPr lang="en-US" sz="1800" dirty="0"/>
              <a:t>Ubuntu Hardy is used for servers running the Timeshare service.</a:t>
            </a:r>
          </a:p>
          <a:p>
            <a:r>
              <a:rPr lang="en-US" sz="1800" dirty="0"/>
              <a:t>Centralized build systems that are more flexible and capable than any other</a:t>
            </a:r>
            <a:r>
              <a:rPr lang="sr-Cyrl-RS" sz="1800" dirty="0"/>
              <a:t>..</a:t>
            </a:r>
            <a:r>
              <a:rPr lang="en-US" sz="1800" dirty="0"/>
              <a:t>.</a:t>
            </a:r>
          </a:p>
          <a:p>
            <a:pPr marL="0" indent="0">
              <a:buNone/>
            </a:pPr>
            <a:r>
              <a:rPr lang="en-US" sz="1800" dirty="0"/>
              <a:t>Windows:</a:t>
            </a:r>
          </a:p>
          <a:p>
            <a:r>
              <a:rPr lang="en-US" sz="1800" dirty="0"/>
              <a:t>Windows 2000 Server, Windows Server 2003, and Windows Server 2008 are supported. Most  hosting providers have moved to Windows Server 2008 or Windows Server 2008 R2 to take advantage of improvements in server management and scalability.</a:t>
            </a:r>
          </a:p>
          <a:p>
            <a:r>
              <a:rPr lang="en-US" sz="1800" dirty="0"/>
              <a:t>The base operating system installation is fully automated, but applications are usually installed manually.</a:t>
            </a:r>
            <a:endParaRPr lang="sr-Latn-RS" sz="1800" dirty="0"/>
          </a:p>
          <a:p>
            <a:pPr marL="0" indent="0">
              <a:buNone/>
            </a:pPr>
            <a:r>
              <a:rPr lang="en-US" sz="1800" dirty="0"/>
              <a:t> Mac OS X Server:</a:t>
            </a:r>
          </a:p>
          <a:p>
            <a:r>
              <a:rPr lang="en-US" sz="1800" dirty="0"/>
              <a:t>Servers run OS 10.4 to 10.6</a:t>
            </a:r>
            <a:r>
              <a:rPr lang="sr-Latn-RS" sz="1800" dirty="0"/>
              <a:t>, but a</a:t>
            </a:r>
            <a:r>
              <a:rPr lang="en-US" sz="1800" dirty="0"/>
              <a:t> minimum of 10.5 is recommended</a:t>
            </a:r>
            <a:r>
              <a:rPr lang="sr-Latn-RS" sz="1800" dirty="0"/>
              <a:t>.</a:t>
            </a:r>
            <a:endParaRPr lang="en-US" sz="1800" dirty="0"/>
          </a:p>
          <a:p>
            <a:r>
              <a:rPr lang="en-US" sz="1800" dirty="0"/>
              <a:t>Some managed servers are part of a central directory system, while some servers are not.</a:t>
            </a:r>
          </a:p>
          <a:p>
            <a:pPr algn="just">
              <a:buNone/>
            </a:pPr>
            <a:endParaRPr lang="ru-RU" altLang="sr-Latn-RS" sz="2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331640" y="116632"/>
            <a:ext cx="7086600" cy="648494"/>
          </a:xfrm>
        </p:spPr>
        <p:txBody>
          <a:bodyPr/>
          <a:lstStyle/>
          <a:p>
            <a:pPr>
              <a:defRPr/>
            </a:pPr>
            <a:r>
              <a:rPr lang="sr-Cyrl-CS" sz="4000" b="1" dirty="0"/>
              <a:t>Термини </a:t>
            </a:r>
            <a:r>
              <a:rPr lang="sr-Latn-CS" sz="4000" b="1" dirty="0"/>
              <a:t>:	Server</a:t>
            </a:r>
          </a:p>
        </p:txBody>
      </p:sp>
      <p:graphicFrame>
        <p:nvGraphicFramePr>
          <p:cNvPr id="5122" name="Object 2"/>
          <p:cNvGraphicFramePr>
            <a:graphicFrameLocks noChangeAspect="1"/>
          </p:cNvGraphicFramePr>
          <p:nvPr/>
        </p:nvGraphicFramePr>
        <p:xfrm>
          <a:off x="7643813" y="285750"/>
          <a:ext cx="1066800" cy="1628775"/>
        </p:xfrm>
        <a:graphic>
          <a:graphicData uri="http://schemas.openxmlformats.org/presentationml/2006/ole">
            <mc:AlternateContent xmlns:mc="http://schemas.openxmlformats.org/markup-compatibility/2006">
              <mc:Choice xmlns:v="urn:schemas-microsoft-com:vml" Requires="v">
                <p:oleObj spid="_x0000_s255166" name="Visio" r:id="rId4" imgW="767880" imgH="1170360" progId="Visio.Drawing.11">
                  <p:embed/>
                </p:oleObj>
              </mc:Choice>
              <mc:Fallback>
                <p:oleObj name="Visio" r:id="rId4" imgW="767880" imgH="117036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3813" y="285750"/>
                        <a:ext cx="1066800" cy="162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00445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1"/>
          <p:cNvSpPr>
            <a:spLocks noGrp="1"/>
          </p:cNvSpPr>
          <p:nvPr>
            <p:ph idx="1"/>
          </p:nvPr>
        </p:nvSpPr>
        <p:spPr>
          <a:xfrm>
            <a:off x="214313" y="2636912"/>
            <a:ext cx="8786812" cy="3721026"/>
          </a:xfrm>
        </p:spPr>
        <p:txBody>
          <a:bodyPr/>
          <a:lstStyle/>
          <a:p>
            <a:pPr>
              <a:buFont typeface="Monotype Sorts" pitchFamily="2" charset="2"/>
              <a:buNone/>
            </a:pPr>
            <a:r>
              <a:rPr lang="ru-RU" altLang="sr-Latn-RS" sz="2800" dirty="0">
                <a:latin typeface="Arial" panose="020B0604020202020204" pitchFamily="34" charset="0"/>
                <a:cs typeface="Arial" panose="020B0604020202020204" pitchFamily="34" charset="0"/>
              </a:rPr>
              <a:t>За оперативне системе серверског типа </a:t>
            </a:r>
            <a:r>
              <a:rPr lang="sr-Latn-CS" altLang="sr-Latn-RS" sz="2800" dirty="0">
                <a:latin typeface="Arial" panose="020B0604020202020204" pitchFamily="34" charset="0"/>
                <a:cs typeface="Arial" panose="020B0604020202020204" pitchFamily="34" charset="0"/>
              </a:rPr>
              <a:t> </a:t>
            </a:r>
            <a:r>
              <a:rPr lang="sr-Cyrl-CS" altLang="sr-Latn-RS" sz="2800" dirty="0">
                <a:latin typeface="Arial" panose="020B0604020202020204" pitchFamily="34" charset="0"/>
                <a:cs typeface="Arial" panose="020B0604020202020204" pitchFamily="34" charset="0"/>
              </a:rPr>
              <a:t>битни су</a:t>
            </a:r>
            <a:r>
              <a:rPr lang="ru-RU" altLang="sr-Latn-RS" sz="2800" dirty="0">
                <a:latin typeface="Arial" panose="020B0604020202020204" pitchFamily="34" charset="0"/>
                <a:cs typeface="Arial" panose="020B0604020202020204" pitchFamily="34" charset="0"/>
              </a:rPr>
              <a:t>:</a:t>
            </a:r>
          </a:p>
          <a:p>
            <a:pPr lvl="1" algn="just">
              <a:spcBef>
                <a:spcPct val="0"/>
              </a:spcBef>
              <a:buFont typeface="Monotype Sorts" pitchFamily="2" charset="2"/>
              <a:buNone/>
            </a:pPr>
            <a:r>
              <a:rPr lang="ru-RU" altLang="sr-Latn-RS" sz="2400" dirty="0">
                <a:latin typeface="Arial" panose="020B0604020202020204" pitchFamily="34" charset="0"/>
                <a:cs typeface="Arial" panose="020B0604020202020204" pitchFamily="34" charset="0"/>
              </a:rPr>
              <a:t>•	безбедност и поузданост; </a:t>
            </a:r>
          </a:p>
          <a:p>
            <a:pPr lvl="1" algn="just">
              <a:spcBef>
                <a:spcPct val="0"/>
              </a:spcBef>
              <a:buFont typeface="Monotype Sorts" pitchFamily="2" charset="2"/>
              <a:buNone/>
            </a:pPr>
            <a:r>
              <a:rPr lang="ru-RU" altLang="sr-Latn-RS" sz="2400" dirty="0">
                <a:latin typeface="Arial" panose="020B0604020202020204" pitchFamily="34" charset="0"/>
                <a:cs typeface="Arial" panose="020B0604020202020204" pitchFamily="34" charset="0"/>
              </a:rPr>
              <a:t>•	могућност реконфигурисања софтвера и хардвера без заустављања система и </a:t>
            </a:r>
          </a:p>
          <a:p>
            <a:pPr lvl="1" algn="just">
              <a:spcBef>
                <a:spcPct val="0"/>
              </a:spcBef>
              <a:buFont typeface="Monotype Sorts" pitchFamily="2" charset="2"/>
              <a:buNone/>
            </a:pPr>
            <a:r>
              <a:rPr lang="ru-RU" altLang="sr-Latn-RS" sz="2400" dirty="0">
                <a:latin typeface="Arial" panose="020B0604020202020204" pitchFamily="34" charset="0"/>
                <a:cs typeface="Arial" panose="020B0604020202020204" pitchFamily="34" charset="0"/>
              </a:rPr>
              <a:t>•	флексибилност мрежног повезивања.</a:t>
            </a:r>
          </a:p>
        </p:txBody>
      </p:sp>
      <p:sp>
        <p:nvSpPr>
          <p:cNvPr id="3" name="Title 2"/>
          <p:cNvSpPr>
            <a:spLocks noGrp="1"/>
          </p:cNvSpPr>
          <p:nvPr>
            <p:ph type="title"/>
          </p:nvPr>
        </p:nvSpPr>
        <p:spPr/>
        <p:txBody>
          <a:bodyPr/>
          <a:lstStyle/>
          <a:p>
            <a:pPr>
              <a:defRPr/>
            </a:pPr>
            <a:r>
              <a:rPr lang="sr-Cyrl-CS" sz="4000" b="1" dirty="0"/>
              <a:t>Термини </a:t>
            </a:r>
            <a:r>
              <a:rPr lang="sr-Latn-CS" sz="4000" b="1" dirty="0"/>
              <a:t>:	Server</a:t>
            </a:r>
          </a:p>
        </p:txBody>
      </p:sp>
      <p:graphicFrame>
        <p:nvGraphicFramePr>
          <p:cNvPr id="5122" name="Object 2"/>
          <p:cNvGraphicFramePr>
            <a:graphicFrameLocks noChangeAspect="1"/>
          </p:cNvGraphicFramePr>
          <p:nvPr/>
        </p:nvGraphicFramePr>
        <p:xfrm>
          <a:off x="7643813" y="285750"/>
          <a:ext cx="1066800" cy="1628775"/>
        </p:xfrm>
        <a:graphic>
          <a:graphicData uri="http://schemas.openxmlformats.org/presentationml/2006/ole">
            <mc:AlternateContent xmlns:mc="http://schemas.openxmlformats.org/markup-compatibility/2006">
              <mc:Choice xmlns:v="urn:schemas-microsoft-com:vml" Requires="v">
                <p:oleObj spid="_x0000_s256189" name="Visio" r:id="rId3" imgW="767880" imgH="1170360" progId="Visio.Drawing.11">
                  <p:embed/>
                </p:oleObj>
              </mc:Choice>
              <mc:Fallback>
                <p:oleObj name="Visio" r:id="rId3" imgW="767880" imgH="117036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3813" y="285750"/>
                        <a:ext cx="1066800" cy="162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44443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1"/>
          <p:cNvSpPr>
            <a:spLocks noGrp="1"/>
          </p:cNvSpPr>
          <p:nvPr>
            <p:ph idx="1"/>
          </p:nvPr>
        </p:nvSpPr>
        <p:spPr>
          <a:xfrm>
            <a:off x="214313" y="1268760"/>
            <a:ext cx="8643937" cy="5089178"/>
          </a:xfrm>
        </p:spPr>
        <p:txBody>
          <a:bodyPr/>
          <a:lstStyle/>
          <a:p>
            <a:pPr algn="just">
              <a:buFont typeface="Monotype Sorts" pitchFamily="2" charset="2"/>
              <a:buNone/>
            </a:pPr>
            <a:r>
              <a:rPr lang="ru-RU" altLang="sr-Latn-RS" sz="2600" dirty="0">
                <a:latin typeface="Arial" panose="020B0604020202020204" pitchFamily="34" charset="0"/>
                <a:cs typeface="Arial" panose="020B0604020202020204" pitchFamily="34" charset="0"/>
              </a:rPr>
              <a:t>Прокси сервер (енг. Proxy server) је у општем случају рачунар који је као посредник постављен између клијента и главног сервера. </a:t>
            </a:r>
          </a:p>
          <a:p>
            <a:pPr algn="just">
              <a:buFont typeface="Monotype Sorts" pitchFamily="2" charset="2"/>
              <a:buNone/>
            </a:pPr>
            <a:r>
              <a:rPr lang="ru-RU" altLang="sr-Latn-RS" sz="2600" dirty="0">
                <a:latin typeface="Arial" panose="020B0604020202020204" pitchFamily="34" charset="0"/>
                <a:cs typeface="Arial" panose="020B0604020202020204" pitchFamily="34" charset="0"/>
              </a:rPr>
              <a:t>Прокси сервери се најчешће користе за опслуживање web страница, тј. </a:t>
            </a:r>
            <a:r>
              <a:rPr lang="sr-Cyrl-RS" altLang="sr-Latn-RS" sz="2600" dirty="0">
                <a:latin typeface="Arial" panose="020B0604020202020204" pitchFamily="34" charset="0"/>
                <a:cs typeface="Arial" panose="020B0604020202020204" pitchFamily="34" charset="0"/>
              </a:rPr>
              <a:t>И</a:t>
            </a:r>
            <a:r>
              <a:rPr lang="ru-RU" altLang="sr-Latn-RS" sz="2600" dirty="0">
                <a:latin typeface="Arial" panose="020B0604020202020204" pitchFamily="34" charset="0"/>
                <a:cs typeface="Arial" panose="020B0604020202020204" pitchFamily="34" charset="0"/>
              </a:rPr>
              <a:t>нтернета. </a:t>
            </a:r>
          </a:p>
          <a:p>
            <a:pPr algn="just">
              <a:buFont typeface="Monotype Sorts" pitchFamily="2" charset="2"/>
              <a:buNone/>
            </a:pPr>
            <a:r>
              <a:rPr lang="ru-RU" altLang="sr-Latn-RS" sz="2600" dirty="0">
                <a:latin typeface="Arial" panose="020B0604020202020204" pitchFamily="34" charset="0"/>
                <a:cs typeface="Arial" panose="020B0604020202020204" pitchFamily="34" charset="0"/>
              </a:rPr>
              <a:t>Идеја је да се део садржаја интернета преузме и постави на прокси сервер, а да корисници те садржаје не преузимају са интернета, већ са приступног сервера. На тај начин се растерећује веза са интернетом, а подаци су брже доступни.</a:t>
            </a:r>
          </a:p>
          <a:p>
            <a:pPr algn="just">
              <a:buFont typeface="Monotype Sorts" pitchFamily="2" charset="2"/>
              <a:buNone/>
            </a:pPr>
            <a:r>
              <a:rPr lang="ru-RU" altLang="sr-Latn-RS" sz="2600" dirty="0">
                <a:latin typeface="Arial" panose="020B0604020202020204" pitchFamily="34" charset="0"/>
                <a:cs typeface="Arial" panose="020B0604020202020204" pitchFamily="34" charset="0"/>
              </a:rPr>
              <a:t>За прокси намене постоји и специјалан прокси софтвер.</a:t>
            </a:r>
          </a:p>
        </p:txBody>
      </p:sp>
      <p:sp>
        <p:nvSpPr>
          <p:cNvPr id="3" name="Title 2"/>
          <p:cNvSpPr>
            <a:spLocks noGrp="1"/>
          </p:cNvSpPr>
          <p:nvPr>
            <p:ph type="title"/>
          </p:nvPr>
        </p:nvSpPr>
        <p:spPr>
          <a:xfrm>
            <a:off x="1403648" y="241831"/>
            <a:ext cx="6311602" cy="792510"/>
          </a:xfrm>
        </p:spPr>
        <p:txBody>
          <a:bodyPr/>
          <a:lstStyle/>
          <a:p>
            <a:pPr>
              <a:defRPr/>
            </a:pPr>
            <a:r>
              <a:rPr lang="sr-Cyrl-CS" sz="4000" b="1" dirty="0"/>
              <a:t>Термини </a:t>
            </a:r>
            <a:r>
              <a:rPr lang="sr-Latn-CS" sz="4000" b="1" dirty="0"/>
              <a:t>:	</a:t>
            </a:r>
            <a:r>
              <a:rPr lang="sr-Cyrl-CS" sz="4000" b="1" dirty="0"/>
              <a:t>Прокси сервер</a:t>
            </a:r>
            <a:endParaRPr lang="sr-Latn-CS" sz="4000" b="1" dirty="0"/>
          </a:p>
        </p:txBody>
      </p:sp>
      <p:graphicFrame>
        <p:nvGraphicFramePr>
          <p:cNvPr id="6146" name="Object 3"/>
          <p:cNvGraphicFramePr>
            <a:graphicFrameLocks noChangeAspect="1"/>
          </p:cNvGraphicFramePr>
          <p:nvPr/>
        </p:nvGraphicFramePr>
        <p:xfrm>
          <a:off x="7715250" y="0"/>
          <a:ext cx="1204913" cy="1643063"/>
        </p:xfrm>
        <a:graphic>
          <a:graphicData uri="http://schemas.openxmlformats.org/presentationml/2006/ole">
            <mc:AlternateContent xmlns:mc="http://schemas.openxmlformats.org/markup-compatibility/2006">
              <mc:Choice xmlns:v="urn:schemas-microsoft-com:vml" Requires="v">
                <p:oleObj spid="_x0000_s6339" name="Visio" r:id="rId3" imgW="912600" imgH="1350360" progId="Visio.Drawing.11">
                  <p:embed/>
                </p:oleObj>
              </mc:Choice>
              <mc:Fallback>
                <p:oleObj name="Visio" r:id="rId3" imgW="912600" imgH="1350360"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b="7997"/>
                      <a:stretch>
                        <a:fillRect/>
                      </a:stretch>
                    </p:blipFill>
                    <p:spPr bwMode="auto">
                      <a:xfrm>
                        <a:off x="7715250" y="0"/>
                        <a:ext cx="1204913" cy="164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825" y="1180073"/>
            <a:ext cx="7904639" cy="5038259"/>
          </a:xfrm>
          <a:prstGeom prst="rect">
            <a:avLst/>
          </a:prstGeom>
        </p:spPr>
      </p:pic>
    </p:spTree>
    <p:extLst>
      <p:ext uri="{BB962C8B-B14F-4D97-AF65-F5344CB8AC3E}">
        <p14:creationId xmlns:p14="http://schemas.microsoft.com/office/powerpoint/2010/main" val="2716154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8462" y="2120578"/>
            <a:ext cx="7647076" cy="2616844"/>
          </a:xfrm>
          <a:prstGeom prst="rect">
            <a:avLst/>
          </a:prstGeom>
          <a:solidFill>
            <a:schemeClr val="tx1"/>
          </a:solidFill>
        </p:spPr>
      </p:pic>
      <p:sp>
        <p:nvSpPr>
          <p:cNvPr id="3" name="TextBox 2"/>
          <p:cNvSpPr txBox="1"/>
          <p:nvPr/>
        </p:nvSpPr>
        <p:spPr>
          <a:xfrm>
            <a:off x="5364088" y="4983559"/>
            <a:ext cx="3031450" cy="461665"/>
          </a:xfrm>
          <a:prstGeom prst="rect">
            <a:avLst/>
          </a:prstGeom>
          <a:noFill/>
        </p:spPr>
        <p:txBody>
          <a:bodyPr wrap="square" rtlCol="0">
            <a:spAutoFit/>
          </a:bodyPr>
          <a:lstStyle/>
          <a:p>
            <a:r>
              <a:rPr lang="sr-Cyrl-RS" dirty="0"/>
              <a:t>Унутрашња мрежа</a:t>
            </a:r>
            <a:endParaRPr lang="sr-Latn-RS" dirty="0"/>
          </a:p>
        </p:txBody>
      </p:sp>
      <p:sp>
        <p:nvSpPr>
          <p:cNvPr id="4" name="Rounded Rectangle 3"/>
          <p:cNvSpPr/>
          <p:nvPr/>
        </p:nvSpPr>
        <p:spPr bwMode="auto">
          <a:xfrm>
            <a:off x="4355976" y="1988840"/>
            <a:ext cx="4248472" cy="2952328"/>
          </a:xfrm>
          <a:prstGeom prst="roundRect">
            <a:avLst/>
          </a:prstGeom>
          <a:noFill/>
          <a:ln w="57150" cap="flat" cmpd="sng" algn="ctr">
            <a:solidFill>
              <a:srgbClr val="FFFF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r-Latn-RS" sz="2400" b="0" i="1" u="none" strike="noStrike" cap="none" normalizeH="0" baseline="0">
              <a:ln>
                <a:noFill/>
              </a:ln>
              <a:solidFill>
                <a:schemeClr val="tx1"/>
              </a:solidFill>
              <a:effectLst/>
              <a:latin typeface="Book Antiqua" pitchFamily="18" charset="0"/>
            </a:endParaRPr>
          </a:p>
        </p:txBody>
      </p:sp>
    </p:spTree>
    <p:extLst>
      <p:ext uri="{BB962C8B-B14F-4D97-AF65-F5344CB8AC3E}">
        <p14:creationId xmlns:p14="http://schemas.microsoft.com/office/powerpoint/2010/main" val="2894182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764704"/>
            <a:ext cx="8712968" cy="5616624"/>
          </a:xfrm>
        </p:spPr>
        <p:txBody>
          <a:bodyPr/>
          <a:lstStyle/>
          <a:p>
            <a:r>
              <a:rPr lang="sr-Latn-RS" sz="2400" dirty="0" err="1">
                <a:latin typeface="Arial" panose="020B0604020202020204" pitchFamily="34" charset="0"/>
                <a:cs typeface="Arial" panose="020B0604020202020204" pitchFamily="34" charset="0"/>
              </a:rPr>
              <a:t>За</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систем</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на</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коме</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корисник</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ради</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често</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се</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каже</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да</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је</a:t>
            </a:r>
            <a:r>
              <a:rPr lang="sr-Latn-RS" sz="2400" dirty="0">
                <a:latin typeface="Arial" panose="020B0604020202020204" pitchFamily="34" charset="0"/>
                <a:cs typeface="Arial" panose="020B0604020202020204" pitchFamily="34" charset="0"/>
              </a:rPr>
              <a:t> </a:t>
            </a:r>
            <a:r>
              <a:rPr lang="sr-Latn-RS" sz="2400" b="1" i="1" dirty="0" err="1">
                <a:latin typeface="Arial" panose="020B0604020202020204" pitchFamily="34" charset="0"/>
                <a:cs typeface="Arial" panose="020B0604020202020204" pitchFamily="34" charset="0"/>
              </a:rPr>
              <a:t>локални</a:t>
            </a:r>
            <a:r>
              <a:rPr lang="sr-Latn-RS" sz="2400" b="1" i="1"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док</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су</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остали</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системи</a:t>
            </a:r>
            <a:r>
              <a:rPr lang="sr-Latn-RS" sz="2400" dirty="0">
                <a:latin typeface="Arial" panose="020B0604020202020204" pitchFamily="34" charset="0"/>
                <a:cs typeface="Arial" panose="020B0604020202020204" pitchFamily="34" charset="0"/>
              </a:rPr>
              <a:t> </a:t>
            </a:r>
            <a:r>
              <a:rPr lang="sr-Latn-RS" sz="2400" b="1" i="1" dirty="0" err="1">
                <a:latin typeface="Arial" panose="020B0604020202020204" pitchFamily="34" charset="0"/>
                <a:cs typeface="Arial" panose="020B0604020202020204" pitchFamily="34" charset="0"/>
              </a:rPr>
              <a:t>удаљени</a:t>
            </a:r>
            <a:r>
              <a:rPr lang="sr-Latn-RS" sz="2400" i="1"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a:t>
            </a:r>
            <a:r>
              <a:rPr lang="sr-Latn-RS" sz="2400" dirty="0" err="1">
                <a:latin typeface="Arial" panose="020B0604020202020204" pitchFamily="34" charset="0"/>
                <a:cs typeface="Arial" panose="020B0604020202020204" pitchFamily="34" charset="0"/>
              </a:rPr>
              <a:t>енг</a:t>
            </a:r>
            <a:r>
              <a:rPr lang="sr-Latn-RS" sz="2400" i="1" dirty="0">
                <a:latin typeface="Arial" panose="020B0604020202020204" pitchFamily="34" charset="0"/>
                <a:cs typeface="Arial" panose="020B0604020202020204" pitchFamily="34" charset="0"/>
              </a:rPr>
              <a:t>. </a:t>
            </a:r>
            <a:r>
              <a:rPr lang="sr-Latn-RS" sz="2400" i="1" dirty="0" err="1">
                <a:latin typeface="Arial" panose="020B0604020202020204" pitchFamily="34" charset="0"/>
                <a:cs typeface="Arial" panose="020B0604020202020204" pitchFamily="34" charset="0"/>
              </a:rPr>
              <a:t>remote</a:t>
            </a:r>
            <a:r>
              <a:rPr lang="sr-Latn-RS" sz="2400" dirty="0">
                <a:latin typeface="Arial" panose="020B0604020202020204" pitchFamily="34" charset="0"/>
                <a:cs typeface="Arial" panose="020B0604020202020204" pitchFamily="34" charset="0"/>
              </a:rPr>
              <a:t>).</a:t>
            </a:r>
          </a:p>
          <a:p>
            <a:r>
              <a:rPr lang="sr-Latn-RS" sz="2400" dirty="0" err="1">
                <a:latin typeface="Arial" panose="020B0604020202020204" pitchFamily="34" charset="0"/>
                <a:cs typeface="Arial" panose="020B0604020202020204" pitchFamily="34" charset="0"/>
              </a:rPr>
              <a:t>Систем</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који</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врши</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неку</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услугу</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за</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други</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систем</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назива</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се</a:t>
            </a:r>
            <a:r>
              <a:rPr lang="sr-Latn-RS" sz="2400" dirty="0">
                <a:latin typeface="Arial" panose="020B0604020202020204" pitchFamily="34" charset="0"/>
                <a:cs typeface="Arial" panose="020B0604020202020204" pitchFamily="34" charset="0"/>
              </a:rPr>
              <a:t> </a:t>
            </a:r>
            <a:r>
              <a:rPr lang="sr-Latn-RS" sz="2400" b="1" i="1" dirty="0" err="1">
                <a:latin typeface="Arial" panose="020B0604020202020204" pitchFamily="34" charset="0"/>
                <a:cs typeface="Arial" panose="020B0604020202020204" pitchFamily="34" charset="0"/>
              </a:rPr>
              <a:t>сервер</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док</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је</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систем</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за</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који</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се</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услуга</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врши</a:t>
            </a:r>
            <a:r>
              <a:rPr lang="sr-Latn-RS" sz="2400" dirty="0">
                <a:latin typeface="Arial" panose="020B0604020202020204" pitchFamily="34" charset="0"/>
                <a:cs typeface="Arial" panose="020B0604020202020204" pitchFamily="34" charset="0"/>
              </a:rPr>
              <a:t> </a:t>
            </a:r>
            <a:r>
              <a:rPr lang="sr-Latn-RS" sz="2400" b="1" i="1" dirty="0" err="1">
                <a:latin typeface="Arial" panose="020B0604020202020204" pitchFamily="34" charset="0"/>
                <a:cs typeface="Arial" panose="020B0604020202020204" pitchFamily="34" charset="0"/>
              </a:rPr>
              <a:t>клијент</a:t>
            </a:r>
            <a:r>
              <a:rPr lang="sr-Latn-RS" sz="2400" dirty="0">
                <a:latin typeface="Arial" panose="020B0604020202020204" pitchFamily="34" charset="0"/>
                <a:cs typeface="Arial" panose="020B0604020202020204" pitchFamily="34" charset="0"/>
              </a:rPr>
              <a:t>.</a:t>
            </a:r>
            <a:endParaRPr lang="sr-Cyrl-RS" sz="2400" dirty="0">
              <a:latin typeface="Arial" panose="020B0604020202020204" pitchFamily="34" charset="0"/>
              <a:cs typeface="Arial" panose="020B0604020202020204" pitchFamily="34" charset="0"/>
            </a:endParaRPr>
          </a:p>
          <a:p>
            <a:endParaRPr lang="sr-Latn-RS" sz="2400" dirty="0">
              <a:latin typeface="Arial" panose="020B0604020202020204" pitchFamily="34" charset="0"/>
              <a:cs typeface="Arial" panose="020B0604020202020204" pitchFamily="34" charset="0"/>
            </a:endParaRPr>
          </a:p>
          <a:p>
            <a:r>
              <a:rPr lang="sr-Cyrl-RS" sz="2400" dirty="0">
                <a:latin typeface="Arial" panose="020B0604020202020204" pitchFamily="34" charset="0"/>
                <a:cs typeface="Arial" panose="020B0604020202020204" pitchFamily="34" charset="0"/>
              </a:rPr>
              <a:t>Мрежа је у суштини група рачунара повезана на начин који омогућава да људи деле информације и </a:t>
            </a:r>
            <a:r>
              <a:rPr lang="sr-Cyrl-RS" sz="2400">
                <a:latin typeface="Arial" panose="020B0604020202020204" pitchFamily="34" charset="0"/>
                <a:cs typeface="Arial" panose="020B0604020202020204" pitchFamily="34" charset="0"/>
              </a:rPr>
              <a:t>опрему.</a:t>
            </a:r>
          </a:p>
          <a:p>
            <a:pPr marL="0" indent="0">
              <a:buNone/>
            </a:pPr>
            <a:endParaRPr lang="sr-Cyrl-RS" sz="2400" dirty="0">
              <a:latin typeface="Arial" panose="020B0604020202020204" pitchFamily="34" charset="0"/>
              <a:cs typeface="Arial" panose="020B0604020202020204" pitchFamily="34" charset="0"/>
            </a:endParaRPr>
          </a:p>
          <a:p>
            <a:r>
              <a:rPr lang="sr-Latn-RS" sz="2400" dirty="0" err="1">
                <a:latin typeface="Arial" panose="020B0604020202020204" pitchFamily="34" charset="0"/>
                <a:cs typeface="Arial" panose="020B0604020202020204" pitchFamily="34" charset="0"/>
              </a:rPr>
              <a:t>Мреже</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могу</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бити</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подељене</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на</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подмреже</a:t>
            </a:r>
            <a:r>
              <a:rPr lang="sr-Latn-RS" sz="2400" dirty="0">
                <a:latin typeface="Arial" panose="020B0604020202020204" pitchFamily="34" charset="0"/>
                <a:cs typeface="Arial" panose="020B0604020202020204" pitchFamily="34" charset="0"/>
              </a:rPr>
              <a:t>.</a:t>
            </a:r>
          </a:p>
          <a:p>
            <a:r>
              <a:rPr lang="sr-Latn-RS" sz="2400" dirty="0" err="1">
                <a:latin typeface="Arial" panose="020B0604020202020204" pitchFamily="34" charset="0"/>
                <a:cs typeface="Arial" panose="020B0604020202020204" pitchFamily="34" charset="0"/>
              </a:rPr>
              <a:t>Рачунар</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преко</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кога</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подмрежа</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комуницира</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са</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остатком</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мреже</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назива</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се</a:t>
            </a:r>
            <a:r>
              <a:rPr lang="sr-Latn-RS" sz="2400" dirty="0">
                <a:latin typeface="Arial" panose="020B0604020202020204" pitchFamily="34" charset="0"/>
                <a:cs typeface="Arial" panose="020B0604020202020204" pitchFamily="34" charset="0"/>
              </a:rPr>
              <a:t> </a:t>
            </a:r>
            <a:r>
              <a:rPr lang="sr-Cyrl-RS" sz="2400" dirty="0">
                <a:latin typeface="Arial" panose="020B0604020202020204" pitchFamily="34" charset="0"/>
                <a:cs typeface="Arial" panose="020B0604020202020204" pitchFamily="34" charset="0"/>
              </a:rPr>
              <a:t>гејтвеј (енг. </a:t>
            </a:r>
            <a:r>
              <a:rPr lang="sr-Latn-RS" sz="2400" i="1" dirty="0" err="1">
                <a:latin typeface="Arial" panose="020B0604020202020204" pitchFamily="34" charset="0"/>
                <a:cs typeface="Arial" panose="020B0604020202020204" pitchFamily="34" charset="0"/>
              </a:rPr>
              <a:t>gateway</a:t>
            </a:r>
            <a:r>
              <a:rPr lang="sr-Cyrl-RS" sz="2400" dirty="0">
                <a:latin typeface="Arial" panose="020B0604020202020204" pitchFamily="34" charset="0"/>
                <a:cs typeface="Arial" panose="020B0604020202020204" pitchFamily="34" charset="0"/>
              </a:rPr>
              <a:t>)</a:t>
            </a:r>
            <a:r>
              <a:rPr lang="sr-Latn-RS" sz="2400" dirty="0">
                <a:latin typeface="Arial" panose="020B0604020202020204" pitchFamily="34" charset="0"/>
                <a:cs typeface="Arial" panose="020B0604020202020204" pitchFamily="34" charset="0"/>
              </a:rPr>
              <a:t>.</a:t>
            </a:r>
          </a:p>
          <a:p>
            <a:r>
              <a:rPr lang="sr-Cyrl-RS" sz="2400" dirty="0">
                <a:latin typeface="Arial" panose="020B0604020202020204" pitchFamily="34" charset="0"/>
                <a:cs typeface="Arial" panose="020B0604020202020204" pitchFamily="34" charset="0"/>
              </a:rPr>
              <a:t>Хост р</a:t>
            </a:r>
            <a:r>
              <a:rPr lang="sr-Latn-RS" sz="2400" dirty="0" err="1">
                <a:latin typeface="Arial" panose="020B0604020202020204" pitchFamily="34" charset="0"/>
                <a:cs typeface="Arial" panose="020B0604020202020204" pitchFamily="34" charset="0"/>
              </a:rPr>
              <a:t>ачунар</a:t>
            </a:r>
            <a:r>
              <a:rPr lang="sr-Cyrl-RS" sz="2400" dirty="0">
                <a:latin typeface="Arial" panose="020B0604020202020204" pitchFamily="34" charset="0"/>
                <a:cs typeface="Arial" panose="020B0604020202020204" pitchFamily="34" charset="0"/>
              </a:rPr>
              <a:t>и </a:t>
            </a:r>
            <a:r>
              <a:rPr lang="sr-Latn-RS" sz="2400" dirty="0">
                <a:latin typeface="Arial" panose="020B0604020202020204" pitchFamily="34" charset="0"/>
                <a:cs typeface="Arial" panose="020B0604020202020204" pitchFamily="34" charset="0"/>
              </a:rPr>
              <a:t>(</a:t>
            </a:r>
            <a:r>
              <a:rPr lang="sr-Latn-RS" sz="2400" dirty="0" err="1">
                <a:latin typeface="Arial" panose="020B0604020202020204" pitchFamily="34" charset="0"/>
                <a:cs typeface="Arial" panose="020B0604020202020204" pitchFamily="34" charset="0"/>
              </a:rPr>
              <a:t>енг</a:t>
            </a:r>
            <a:r>
              <a:rPr lang="sr-Latn-RS" sz="2400" dirty="0">
                <a:latin typeface="Arial" panose="020B0604020202020204" pitchFamily="34" charset="0"/>
                <a:cs typeface="Arial" panose="020B0604020202020204" pitchFamily="34" charset="0"/>
              </a:rPr>
              <a:t>.</a:t>
            </a:r>
            <a:r>
              <a:rPr lang="sr-Cyrl-RS" sz="2400" dirty="0">
                <a:latin typeface="Arial" panose="020B0604020202020204" pitchFamily="34" charset="0"/>
                <a:cs typeface="Arial" panose="020B0604020202020204" pitchFamily="34" charset="0"/>
              </a:rPr>
              <a:t> </a:t>
            </a:r>
            <a:r>
              <a:rPr lang="sr-Latn-RS" sz="2400" i="1" dirty="0">
                <a:latin typeface="Arial" panose="020B0604020202020204" pitchFamily="34" charset="0"/>
                <a:cs typeface="Arial" panose="020B0604020202020204" pitchFamily="34" charset="0"/>
              </a:rPr>
              <a:t>host</a:t>
            </a:r>
            <a:r>
              <a:rPr lang="sr-Latn-RS" sz="2400" dirty="0">
                <a:latin typeface="Arial" panose="020B0604020202020204" pitchFamily="34" charset="0"/>
                <a:cs typeface="Arial" panose="020B0604020202020204" pitchFamily="34" charset="0"/>
              </a:rPr>
              <a:t>) </a:t>
            </a:r>
            <a:r>
              <a:rPr lang="sr-Cyrl-RS" sz="2400" dirty="0">
                <a:latin typeface="Arial" panose="020B0604020202020204" pitchFamily="34" charset="0"/>
                <a:cs typeface="Arial" panose="020B0604020202020204" pitchFamily="34" charset="0"/>
              </a:rPr>
              <a:t>су рачунари прикључени на рачунарск</a:t>
            </a:r>
            <a:r>
              <a:rPr lang="sr-Latn-RS" sz="2400" dirty="0">
                <a:latin typeface="Arial" panose="020B0604020202020204" pitchFamily="34" charset="0"/>
                <a:cs typeface="Arial" panose="020B0604020202020204" pitchFamily="34" charset="0"/>
              </a:rPr>
              <a:t>у </a:t>
            </a:r>
            <a:r>
              <a:rPr lang="sr-Latn-RS" sz="2400" dirty="0" err="1">
                <a:latin typeface="Arial" panose="020B0604020202020204" pitchFamily="34" charset="0"/>
                <a:cs typeface="Arial" panose="020B0604020202020204" pitchFamily="34" charset="0"/>
              </a:rPr>
              <a:t>мреж</a:t>
            </a:r>
            <a:r>
              <a:rPr lang="sr-Cyrl-RS" sz="2400" dirty="0">
                <a:latin typeface="Arial" panose="020B0604020202020204" pitchFamily="34" charset="0"/>
                <a:cs typeface="Arial" panose="020B0604020202020204" pitchFamily="34" charset="0"/>
              </a:rPr>
              <a:t>у и</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имају</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своја</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имена</a:t>
            </a:r>
            <a:r>
              <a:rPr lang="sr-Latn-RS" sz="2400" dirty="0">
                <a:latin typeface="Arial" panose="020B0604020202020204" pitchFamily="34" charset="0"/>
                <a:cs typeface="Arial" panose="020B0604020202020204" pitchFamily="34" charset="0"/>
              </a:rPr>
              <a:t> и IP </a:t>
            </a:r>
            <a:r>
              <a:rPr lang="sr-Latn-RS" sz="2400" dirty="0" err="1">
                <a:latin typeface="Arial" panose="020B0604020202020204" pitchFamily="34" charset="0"/>
                <a:cs typeface="Arial" panose="020B0604020202020204" pitchFamily="34" charset="0"/>
              </a:rPr>
              <a:t>адресе</a:t>
            </a:r>
            <a:r>
              <a:rPr lang="sr-Latn-RS" sz="2400" dirty="0">
                <a:latin typeface="Arial" panose="020B0604020202020204" pitchFamily="34" charset="0"/>
                <a:cs typeface="Arial" panose="020B0604020202020204" pitchFamily="34" charset="0"/>
              </a:rPr>
              <a:t>.</a:t>
            </a:r>
          </a:p>
        </p:txBody>
      </p:sp>
      <p:sp>
        <p:nvSpPr>
          <p:cNvPr id="3" name="TextBox 2"/>
          <p:cNvSpPr txBox="1"/>
          <p:nvPr/>
        </p:nvSpPr>
        <p:spPr>
          <a:xfrm>
            <a:off x="2051720" y="116632"/>
            <a:ext cx="5328592" cy="461665"/>
          </a:xfrm>
          <a:prstGeom prst="rect">
            <a:avLst/>
          </a:prstGeom>
          <a:noFill/>
        </p:spPr>
        <p:txBody>
          <a:bodyPr wrap="square" rtlCol="0">
            <a:spAutoFit/>
          </a:bodyPr>
          <a:lstStyle/>
          <a:p>
            <a:r>
              <a:rPr lang="sr-Cyrl-RS" b="1" dirty="0"/>
              <a:t>Основни појмови</a:t>
            </a:r>
            <a:endParaRPr lang="sr-Latn-RS" b="1" dirty="0"/>
          </a:p>
        </p:txBody>
      </p:sp>
    </p:spTree>
    <p:extLst>
      <p:ext uri="{BB962C8B-B14F-4D97-AF65-F5344CB8AC3E}">
        <p14:creationId xmlns:p14="http://schemas.microsoft.com/office/powerpoint/2010/main" val="2123818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2938" y="1643063"/>
            <a:ext cx="8001000" cy="3429000"/>
          </a:xfrm>
        </p:spPr>
        <p:txBody>
          <a:bodyPr/>
          <a:lstStyle/>
          <a:p>
            <a:pPr algn="just">
              <a:buFont typeface="Monotype Sorts" pitchFamily="2" charset="2"/>
              <a:buNone/>
              <a:defRPr/>
            </a:pPr>
            <a:r>
              <a:rPr lang="ru-RU" sz="2400" dirty="0">
                <a:latin typeface="Arial" pitchFamily="34" charset="0"/>
                <a:cs typeface="Arial" pitchFamily="34" charset="0"/>
              </a:rPr>
              <a:t>Клијент је апликација или рачунарски систем који приступа дељивим ресурсима другог рачунара (сервера) преко било које врсте телекомуникационих мрежа. </a:t>
            </a:r>
          </a:p>
          <a:p>
            <a:pPr algn="just">
              <a:buFont typeface="Monotype Sorts" pitchFamily="2" charset="2"/>
              <a:buNone/>
              <a:defRPr/>
            </a:pPr>
            <a:r>
              <a:rPr lang="ru-RU" sz="2400" dirty="0">
                <a:latin typeface="Arial" pitchFamily="34" charset="0"/>
                <a:cs typeface="Arial" pitchFamily="34" charset="0"/>
              </a:rPr>
              <a:t>Клијенти се данас класификују у три групе: </a:t>
            </a:r>
          </a:p>
          <a:p>
            <a:pPr marL="717550" indent="-717550" algn="just">
              <a:defRPr/>
            </a:pPr>
            <a:r>
              <a:rPr lang="ru-RU" sz="2400" dirty="0">
                <a:latin typeface="Arial" pitchFamily="34" charset="0"/>
                <a:cs typeface="Arial" pitchFamily="34" charset="0"/>
              </a:rPr>
              <a:t>„богати клијент“, </a:t>
            </a:r>
          </a:p>
          <a:p>
            <a:pPr marL="717550" indent="-717550" algn="just">
              <a:defRPr/>
            </a:pPr>
            <a:r>
              <a:rPr lang="ru-RU" sz="2400" dirty="0">
                <a:latin typeface="Arial" pitchFamily="34" charset="0"/>
                <a:cs typeface="Arial" pitchFamily="34" charset="0"/>
              </a:rPr>
              <a:t>„хибридни клијент“ и </a:t>
            </a:r>
          </a:p>
          <a:p>
            <a:pPr marL="717550" indent="-717550" algn="just">
              <a:defRPr/>
            </a:pPr>
            <a:r>
              <a:rPr lang="ru-RU" sz="2400" dirty="0">
                <a:latin typeface="Arial" pitchFamily="34" charset="0"/>
                <a:cs typeface="Arial" pitchFamily="34" charset="0"/>
              </a:rPr>
              <a:t>„танки клијент“.</a:t>
            </a:r>
          </a:p>
        </p:txBody>
      </p:sp>
      <p:sp>
        <p:nvSpPr>
          <p:cNvPr id="3" name="Title 2"/>
          <p:cNvSpPr>
            <a:spLocks noGrp="1"/>
          </p:cNvSpPr>
          <p:nvPr>
            <p:ph type="title"/>
          </p:nvPr>
        </p:nvSpPr>
        <p:spPr/>
        <p:txBody>
          <a:bodyPr/>
          <a:lstStyle/>
          <a:p>
            <a:pPr>
              <a:defRPr/>
            </a:pPr>
            <a:r>
              <a:rPr lang="sr-Cyrl-CS" sz="4000" b="1" dirty="0"/>
              <a:t>Термини</a:t>
            </a:r>
            <a:r>
              <a:rPr lang="sr-Latn-CS" sz="4000" b="1" dirty="0"/>
              <a:t>:	</a:t>
            </a:r>
            <a:r>
              <a:rPr lang="sr-Cyrl-CS" sz="4000" b="1" dirty="0"/>
              <a:t>Клијент</a:t>
            </a:r>
            <a:endParaRPr lang="sr-Latn-CS" sz="4000" b="1" dirty="0"/>
          </a:p>
        </p:txBody>
      </p:sp>
      <p:pic>
        <p:nvPicPr>
          <p:cNvPr id="501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285750"/>
            <a:ext cx="85725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3644143692"/>
              </p:ext>
            </p:extLst>
          </p:nvPr>
        </p:nvGraphicFramePr>
        <p:xfrm>
          <a:off x="1285875" y="5072063"/>
          <a:ext cx="7072313" cy="1524000"/>
        </p:xfrm>
        <a:graphic>
          <a:graphicData uri="http://schemas.openxmlformats.org/drawingml/2006/table">
            <a:tbl>
              <a:tblPr/>
              <a:tblGrid>
                <a:gridCol w="2857500">
                  <a:extLst>
                    <a:ext uri="{9D8B030D-6E8A-4147-A177-3AD203B41FA5}">
                      <a16:colId xmlns:a16="http://schemas.microsoft.com/office/drawing/2014/main" val="20000"/>
                    </a:ext>
                  </a:extLst>
                </a:gridCol>
                <a:gridCol w="2143125">
                  <a:extLst>
                    <a:ext uri="{9D8B030D-6E8A-4147-A177-3AD203B41FA5}">
                      <a16:colId xmlns:a16="http://schemas.microsoft.com/office/drawing/2014/main" val="20001"/>
                    </a:ext>
                  </a:extLst>
                </a:gridCol>
                <a:gridCol w="2071688">
                  <a:extLst>
                    <a:ext uri="{9D8B030D-6E8A-4147-A177-3AD203B41FA5}">
                      <a16:colId xmlns:a16="http://schemas.microsoft.com/office/drawing/2014/main" val="20002"/>
                    </a:ext>
                  </a:extLst>
                </a:gridCol>
              </a:tblGrid>
              <a:tr h="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endParaRPr kumimoji="0" lang="sr-Cyrl-CS" sz="20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0" i="0" u="none" strike="noStrike" cap="none" normalizeH="0" baseline="0">
                          <a:ln>
                            <a:noFill/>
                          </a:ln>
                          <a:solidFill>
                            <a:schemeClr val="tx1"/>
                          </a:solidFill>
                          <a:effectLst/>
                          <a:latin typeface="Times New Roman" pitchFamily="18" charset="0"/>
                          <a:cs typeface="Times New Roman" pitchFamily="18" charset="0"/>
                        </a:rPr>
                        <a:t>Локално чување података</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0" i="0" u="none" strike="noStrike" cap="none" normalizeH="0" baseline="0">
                          <a:ln>
                            <a:noFill/>
                          </a:ln>
                          <a:solidFill>
                            <a:schemeClr val="tx1"/>
                          </a:solidFill>
                          <a:effectLst/>
                          <a:latin typeface="Times New Roman" pitchFamily="18" charset="0"/>
                          <a:cs typeface="Times New Roman" pitchFamily="18" charset="0"/>
                        </a:rPr>
                        <a:t>Локална обрада података</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chemeClr val="tx1"/>
                          </a:solidFill>
                          <a:effectLst/>
                          <a:latin typeface="Times New Roman" pitchFamily="18" charset="0"/>
                          <a:cs typeface="Times New Roman" pitchFamily="18" charset="0"/>
                        </a:rPr>
                        <a:t>Богат клијент</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chemeClr val="tx1"/>
                          </a:solidFill>
                          <a:effectLst/>
                          <a:latin typeface="Times New Roman" pitchFamily="18" charset="0"/>
                          <a:cs typeface="Times New Roman" pitchFamily="18" charset="0"/>
                        </a:rPr>
                        <a:t>Да</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chemeClr val="tx1"/>
                          </a:solidFill>
                          <a:effectLst/>
                          <a:latin typeface="Times New Roman" pitchFamily="18" charset="0"/>
                          <a:cs typeface="Times New Roman" pitchFamily="18" charset="0"/>
                        </a:rPr>
                        <a:t>Да</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chemeClr val="tx1"/>
                          </a:solidFill>
                          <a:effectLst/>
                          <a:latin typeface="Times New Roman" pitchFamily="18" charset="0"/>
                          <a:cs typeface="Times New Roman" pitchFamily="18" charset="0"/>
                        </a:rPr>
                        <a:t>Хибридни клијент</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dirty="0">
                          <a:ln>
                            <a:noFill/>
                          </a:ln>
                          <a:solidFill>
                            <a:srgbClr val="FF0000"/>
                          </a:solidFill>
                          <a:effectLst/>
                          <a:latin typeface="Times New Roman" pitchFamily="18" charset="0"/>
                          <a:cs typeface="Times New Roman" pitchFamily="18" charset="0"/>
                        </a:rPr>
                        <a:t>Не</a:t>
                      </a:r>
                      <a:endParaRPr kumimoji="0" lang="sr-Latn-CS" sz="2000" b="0" i="0" u="none" strike="noStrike" cap="none" normalizeH="0" baseline="0" dirty="0">
                        <a:ln>
                          <a:noFill/>
                        </a:ln>
                        <a:solidFill>
                          <a:srgbClr val="FF0000"/>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chemeClr val="tx1"/>
                          </a:solidFill>
                          <a:effectLst/>
                          <a:latin typeface="Times New Roman" pitchFamily="18" charset="0"/>
                          <a:cs typeface="Times New Roman" pitchFamily="18" charset="0"/>
                        </a:rPr>
                        <a:t>Да</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chemeClr val="tx1"/>
                          </a:solidFill>
                          <a:effectLst/>
                          <a:latin typeface="Times New Roman" pitchFamily="18" charset="0"/>
                          <a:cs typeface="Times New Roman" pitchFamily="18" charset="0"/>
                        </a:rPr>
                        <a:t>Танки клијент</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dirty="0">
                          <a:ln>
                            <a:noFill/>
                          </a:ln>
                          <a:solidFill>
                            <a:srgbClr val="FF0000"/>
                          </a:solidFill>
                          <a:effectLst/>
                          <a:latin typeface="Times New Roman" pitchFamily="18" charset="0"/>
                          <a:cs typeface="Times New Roman" pitchFamily="18" charset="0"/>
                        </a:rPr>
                        <a:t>Не</a:t>
                      </a:r>
                      <a:endParaRPr kumimoji="0" lang="sr-Latn-CS" sz="2000" b="0" i="0" u="none" strike="noStrike" cap="none" normalizeH="0" baseline="0" dirty="0">
                        <a:ln>
                          <a:noFill/>
                        </a:ln>
                        <a:solidFill>
                          <a:srgbClr val="FF0000"/>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dirty="0">
                          <a:ln>
                            <a:noFill/>
                          </a:ln>
                          <a:solidFill>
                            <a:srgbClr val="FF0000"/>
                          </a:solidFill>
                          <a:effectLst/>
                          <a:latin typeface="Times New Roman" pitchFamily="18" charset="0"/>
                          <a:cs typeface="Times New Roman" pitchFamily="18" charset="0"/>
                        </a:rPr>
                        <a:t>Не</a:t>
                      </a:r>
                      <a:endParaRPr kumimoji="0" lang="sr-Latn-CS" sz="2000" b="0" i="0" u="none" strike="noStrike" cap="none" normalizeH="0" baseline="0" dirty="0">
                        <a:ln>
                          <a:noFill/>
                        </a:ln>
                        <a:solidFill>
                          <a:srgbClr val="FF0000"/>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p:cNvSpPr>
            <a:spLocks noGrp="1"/>
          </p:cNvSpPr>
          <p:nvPr>
            <p:ph idx="1"/>
          </p:nvPr>
        </p:nvSpPr>
        <p:spPr>
          <a:xfrm>
            <a:off x="642938" y="1643063"/>
            <a:ext cx="8286750" cy="3429000"/>
          </a:xfrm>
        </p:spPr>
        <p:txBody>
          <a:bodyPr/>
          <a:lstStyle/>
          <a:p>
            <a:pPr algn="just">
              <a:buFont typeface="Monotype Sorts" pitchFamily="2" charset="2"/>
              <a:buNone/>
            </a:pPr>
            <a:r>
              <a:rPr lang="ru-RU" altLang="sr-Latn-RS" sz="2400" dirty="0">
                <a:latin typeface="Arial" panose="020B0604020202020204" pitchFamily="34" charset="0"/>
                <a:cs typeface="Arial" panose="020B0604020202020204" pitchFamily="34" charset="0"/>
              </a:rPr>
              <a:t>Богати клијент (енг. “</a:t>
            </a:r>
            <a:r>
              <a:rPr lang="sr-Latn-CS" altLang="sr-Latn-RS" sz="2400" dirty="0" err="1">
                <a:latin typeface="Arial" panose="020B0604020202020204" pitchFamily="34" charset="0"/>
                <a:cs typeface="Arial" panose="020B0604020202020204" pitchFamily="34" charset="0"/>
              </a:rPr>
              <a:t>rich</a:t>
            </a:r>
            <a:r>
              <a:rPr lang="sr-Latn-CS" altLang="sr-Latn-RS" sz="2400" dirty="0">
                <a:latin typeface="Arial" panose="020B0604020202020204" pitchFamily="34" charset="0"/>
                <a:cs typeface="Arial" panose="020B0604020202020204" pitchFamily="34" charset="0"/>
              </a:rPr>
              <a:t> </a:t>
            </a:r>
            <a:r>
              <a:rPr lang="sr-Latn-CS" altLang="sr-Latn-RS" sz="2400" dirty="0" err="1">
                <a:latin typeface="Arial" panose="020B0604020202020204" pitchFamily="34" charset="0"/>
                <a:cs typeface="Arial" panose="020B0604020202020204" pitchFamily="34" charset="0"/>
              </a:rPr>
              <a:t>client</a:t>
            </a:r>
            <a:r>
              <a:rPr lang="sr-Latn-CS" altLang="sr-Latn-RS" sz="2400" dirty="0">
                <a:latin typeface="Arial" panose="020B0604020202020204" pitchFamily="34" charset="0"/>
                <a:cs typeface="Arial" panose="020B0604020202020204" pitchFamily="34" charset="0"/>
              </a:rPr>
              <a:t>”, “</a:t>
            </a:r>
            <a:r>
              <a:rPr lang="sr-Latn-CS" altLang="sr-Latn-RS" sz="2400" dirty="0" err="1">
                <a:latin typeface="Arial" panose="020B0604020202020204" pitchFamily="34" charset="0"/>
                <a:cs typeface="Arial" panose="020B0604020202020204" pitchFamily="34" charset="0"/>
              </a:rPr>
              <a:t>fat</a:t>
            </a:r>
            <a:r>
              <a:rPr lang="sr-Latn-CS" altLang="sr-Latn-RS" sz="2400" dirty="0">
                <a:latin typeface="Arial" panose="020B0604020202020204" pitchFamily="34" charset="0"/>
                <a:cs typeface="Arial" panose="020B0604020202020204" pitchFamily="34" charset="0"/>
              </a:rPr>
              <a:t> </a:t>
            </a:r>
            <a:r>
              <a:rPr lang="sr-Latn-CS" altLang="sr-Latn-RS" sz="2400" dirty="0" err="1">
                <a:latin typeface="Arial" panose="020B0604020202020204" pitchFamily="34" charset="0"/>
                <a:cs typeface="Arial" panose="020B0604020202020204" pitchFamily="34" charset="0"/>
              </a:rPr>
              <a:t>client</a:t>
            </a:r>
            <a:r>
              <a:rPr lang="sr-Latn-CS" altLang="sr-Latn-RS" sz="2400" dirty="0">
                <a:latin typeface="Arial" panose="020B0604020202020204" pitchFamily="34" charset="0"/>
                <a:cs typeface="Arial" panose="020B0604020202020204" pitchFamily="34" charset="0"/>
              </a:rPr>
              <a:t>”, “</a:t>
            </a:r>
            <a:r>
              <a:rPr lang="sr-Latn-CS" altLang="sr-Latn-RS" sz="2400" dirty="0" err="1">
                <a:latin typeface="Arial" panose="020B0604020202020204" pitchFamily="34" charset="0"/>
                <a:cs typeface="Arial" panose="020B0604020202020204" pitchFamily="34" charset="0"/>
              </a:rPr>
              <a:t>thick</a:t>
            </a:r>
            <a:r>
              <a:rPr lang="sr-Latn-CS" altLang="sr-Latn-RS" sz="2400" dirty="0">
                <a:latin typeface="Arial" panose="020B0604020202020204" pitchFamily="34" charset="0"/>
                <a:cs typeface="Arial" panose="020B0604020202020204" pitchFamily="34" charset="0"/>
              </a:rPr>
              <a:t> </a:t>
            </a:r>
            <a:r>
              <a:rPr lang="sr-Latn-CS" altLang="sr-Latn-RS" sz="2400" dirty="0" err="1">
                <a:latin typeface="Arial" panose="020B0604020202020204" pitchFamily="34" charset="0"/>
                <a:cs typeface="Arial" panose="020B0604020202020204" pitchFamily="34" charset="0"/>
              </a:rPr>
              <a:t>client</a:t>
            </a:r>
            <a:r>
              <a:rPr lang="sr-Latn-CS" altLang="sr-Latn-RS" sz="2400" dirty="0">
                <a:latin typeface="Arial" panose="020B0604020202020204" pitchFamily="34" charset="0"/>
                <a:cs typeface="Arial" panose="020B0604020202020204" pitchFamily="34" charset="0"/>
              </a:rPr>
              <a:t>”) </a:t>
            </a:r>
            <a:r>
              <a:rPr lang="ru-RU" altLang="sr-Latn-RS" sz="2400" dirty="0">
                <a:latin typeface="Arial" panose="020B0604020202020204" pitchFamily="34" charset="0"/>
                <a:cs typeface="Arial" panose="020B0604020202020204" pitchFamily="34" charset="0"/>
              </a:rPr>
              <a:t>је клијент који највећи део операција и обрада података изводи сам и не мора обавезно да се обраћа серверу. </a:t>
            </a:r>
          </a:p>
          <a:p>
            <a:pPr algn="just">
              <a:buFont typeface="Monotype Sorts" pitchFamily="2" charset="2"/>
              <a:buNone/>
            </a:pPr>
            <a:r>
              <a:rPr lang="ru-RU" altLang="sr-Latn-RS" sz="2400" dirty="0">
                <a:latin typeface="Arial" panose="020B0604020202020204" pitchFamily="34" charset="0"/>
                <a:cs typeface="Arial" panose="020B0604020202020204" pitchFamily="34" charset="0"/>
              </a:rPr>
              <a:t>Богати клијенти обично се изводе у облику персоналних рачунара или лаптоп рачунара, јер они могу да раде и самостално. </a:t>
            </a:r>
          </a:p>
          <a:p>
            <a:pPr algn="just">
              <a:buFont typeface="Monotype Sorts" pitchFamily="2" charset="2"/>
              <a:buNone/>
            </a:pPr>
            <a:r>
              <a:rPr lang="ru-RU" altLang="sr-Latn-RS" sz="2400" dirty="0">
                <a:latin typeface="Arial" panose="020B0604020202020204" pitchFamily="34" charset="0"/>
                <a:cs typeface="Arial" panose="020B0604020202020204" pitchFamily="34" charset="0"/>
              </a:rPr>
              <a:t>Програмско окружење богатих клијената најчешће укључује </a:t>
            </a:r>
            <a:r>
              <a:rPr lang="sr-Latn-CS" altLang="sr-Latn-RS" sz="2400" dirty="0" err="1">
                <a:latin typeface="Arial" panose="020B0604020202020204" pitchFamily="34" charset="0"/>
                <a:cs typeface="Arial" panose="020B0604020202020204" pitchFamily="34" charset="0"/>
              </a:rPr>
              <a:t>Curl</a:t>
            </a:r>
            <a:r>
              <a:rPr lang="sr-Latn-CS" altLang="sr-Latn-RS" sz="2400" dirty="0">
                <a:latin typeface="Arial" panose="020B0604020202020204" pitchFamily="34" charset="0"/>
                <a:cs typeface="Arial" panose="020B0604020202020204" pitchFamily="34" charset="0"/>
              </a:rPr>
              <a:t>, </a:t>
            </a:r>
            <a:r>
              <a:rPr lang="sr-Latn-CS" altLang="sr-Latn-RS" sz="2400" dirty="0" err="1">
                <a:latin typeface="Arial" panose="020B0604020202020204" pitchFamily="34" charset="0"/>
                <a:cs typeface="Arial" panose="020B0604020202020204" pitchFamily="34" charset="0"/>
              </a:rPr>
              <a:t>Delphi</a:t>
            </a:r>
            <a:r>
              <a:rPr lang="sr-Latn-CS" altLang="sr-Latn-RS" sz="2400" dirty="0">
                <a:latin typeface="Arial" panose="020B0604020202020204" pitchFamily="34" charset="0"/>
                <a:cs typeface="Arial" panose="020B0604020202020204" pitchFamily="34" charset="0"/>
              </a:rPr>
              <a:t>, </a:t>
            </a:r>
            <a:r>
              <a:rPr lang="sr-Latn-CS" altLang="sr-Latn-RS" sz="2400" dirty="0" err="1">
                <a:latin typeface="Arial" panose="020B0604020202020204" pitchFamily="34" charset="0"/>
                <a:cs typeface="Arial" panose="020B0604020202020204" pitchFamily="34" charset="0"/>
              </a:rPr>
              <a:t>Droplets</a:t>
            </a:r>
            <a:r>
              <a:rPr lang="sr-Latn-CS" altLang="sr-Latn-RS" sz="2400" dirty="0">
                <a:latin typeface="Arial" panose="020B0604020202020204" pitchFamily="34" charset="0"/>
                <a:cs typeface="Arial" panose="020B0604020202020204" pitchFamily="34" charset="0"/>
              </a:rPr>
              <a:t>,.Net, Java, win32 i X11.</a:t>
            </a:r>
            <a:endParaRPr lang="ru-RU" altLang="sr-Latn-RS"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defRPr/>
            </a:pPr>
            <a:r>
              <a:rPr lang="sr-Cyrl-CS" sz="4000" b="1" dirty="0"/>
              <a:t>Термини</a:t>
            </a:r>
            <a:r>
              <a:rPr lang="sr-Latn-CS" sz="4000" b="1" dirty="0"/>
              <a:t>:	</a:t>
            </a:r>
            <a:r>
              <a:rPr lang="sr-Cyrl-CS" sz="4000" b="1" dirty="0"/>
              <a:t>Клијент</a:t>
            </a:r>
            <a:endParaRPr lang="sr-Latn-CS" sz="4000" b="1" dirty="0"/>
          </a:p>
        </p:txBody>
      </p:sp>
      <p:pic>
        <p:nvPicPr>
          <p:cNvPr id="512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285750"/>
            <a:ext cx="85725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2502095783"/>
              </p:ext>
            </p:extLst>
          </p:nvPr>
        </p:nvGraphicFramePr>
        <p:xfrm>
          <a:off x="1285875" y="5072063"/>
          <a:ext cx="7072313" cy="1524000"/>
        </p:xfrm>
        <a:graphic>
          <a:graphicData uri="http://schemas.openxmlformats.org/drawingml/2006/table">
            <a:tbl>
              <a:tblPr/>
              <a:tblGrid>
                <a:gridCol w="2857500">
                  <a:extLst>
                    <a:ext uri="{9D8B030D-6E8A-4147-A177-3AD203B41FA5}">
                      <a16:colId xmlns:a16="http://schemas.microsoft.com/office/drawing/2014/main" val="20000"/>
                    </a:ext>
                  </a:extLst>
                </a:gridCol>
                <a:gridCol w="2143125">
                  <a:extLst>
                    <a:ext uri="{9D8B030D-6E8A-4147-A177-3AD203B41FA5}">
                      <a16:colId xmlns:a16="http://schemas.microsoft.com/office/drawing/2014/main" val="20001"/>
                    </a:ext>
                  </a:extLst>
                </a:gridCol>
                <a:gridCol w="2071688">
                  <a:extLst>
                    <a:ext uri="{9D8B030D-6E8A-4147-A177-3AD203B41FA5}">
                      <a16:colId xmlns:a16="http://schemas.microsoft.com/office/drawing/2014/main" val="20002"/>
                    </a:ext>
                  </a:extLst>
                </a:gridCol>
              </a:tblGrid>
              <a:tr h="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endParaRPr kumimoji="0" lang="sr-Cyrl-CS"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0" i="0" u="none" strike="noStrike" cap="none" normalizeH="0" baseline="0">
                          <a:ln>
                            <a:noFill/>
                          </a:ln>
                          <a:solidFill>
                            <a:schemeClr val="tx1"/>
                          </a:solidFill>
                          <a:effectLst/>
                          <a:latin typeface="Times New Roman" pitchFamily="18" charset="0"/>
                          <a:cs typeface="Times New Roman" pitchFamily="18" charset="0"/>
                        </a:rPr>
                        <a:t>Локално чување података</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0" i="0" u="none" strike="noStrike" cap="none" normalizeH="0" baseline="0">
                          <a:ln>
                            <a:noFill/>
                          </a:ln>
                          <a:solidFill>
                            <a:schemeClr val="tx1"/>
                          </a:solidFill>
                          <a:effectLst/>
                          <a:latin typeface="Times New Roman" pitchFamily="18" charset="0"/>
                          <a:cs typeface="Times New Roman" pitchFamily="18" charset="0"/>
                        </a:rPr>
                        <a:t>Локална обрада података</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dirty="0">
                          <a:ln>
                            <a:noFill/>
                          </a:ln>
                          <a:solidFill>
                            <a:srgbClr val="002060"/>
                          </a:solidFill>
                          <a:effectLst/>
                          <a:latin typeface="Times New Roman" pitchFamily="18" charset="0"/>
                          <a:cs typeface="Times New Roman" pitchFamily="18" charset="0"/>
                        </a:rPr>
                        <a:t>Богат клијент</a:t>
                      </a:r>
                      <a:endParaRPr kumimoji="0" lang="sr-Latn-CS" sz="2000" b="0" i="0" u="none" strike="noStrike" cap="none" normalizeH="0" baseline="0" dirty="0">
                        <a:ln>
                          <a:noFill/>
                        </a:ln>
                        <a:solidFill>
                          <a:srgbClr val="002060"/>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dirty="0">
                          <a:ln>
                            <a:noFill/>
                          </a:ln>
                          <a:solidFill>
                            <a:srgbClr val="002060"/>
                          </a:solidFill>
                          <a:effectLst/>
                          <a:latin typeface="Times New Roman" pitchFamily="18" charset="0"/>
                          <a:cs typeface="Times New Roman" pitchFamily="18" charset="0"/>
                        </a:rPr>
                        <a:t>Да</a:t>
                      </a:r>
                      <a:endParaRPr kumimoji="0" lang="sr-Latn-CS" sz="2000" b="0" i="0" u="none" strike="noStrike" cap="none" normalizeH="0" baseline="0" dirty="0">
                        <a:ln>
                          <a:noFill/>
                        </a:ln>
                        <a:solidFill>
                          <a:srgbClr val="002060"/>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dirty="0">
                          <a:ln>
                            <a:noFill/>
                          </a:ln>
                          <a:solidFill>
                            <a:srgbClr val="002060"/>
                          </a:solidFill>
                          <a:effectLst/>
                          <a:latin typeface="Times New Roman" pitchFamily="18" charset="0"/>
                          <a:cs typeface="Times New Roman" pitchFamily="18" charset="0"/>
                        </a:rPr>
                        <a:t>Да</a:t>
                      </a:r>
                      <a:endParaRPr kumimoji="0" lang="sr-Latn-CS" sz="2000" b="0" i="0" u="none" strike="noStrike" cap="none" normalizeH="0" baseline="0" dirty="0">
                        <a:ln>
                          <a:noFill/>
                        </a:ln>
                        <a:solidFill>
                          <a:srgbClr val="002060"/>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chemeClr val="tx1"/>
                          </a:solidFill>
                          <a:effectLst/>
                          <a:latin typeface="Times New Roman" pitchFamily="18" charset="0"/>
                          <a:cs typeface="Times New Roman" pitchFamily="18" charset="0"/>
                        </a:rPr>
                        <a:t>Хибридни клијент</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rgbClr val="9C25FF"/>
                          </a:solidFill>
                          <a:effectLst/>
                          <a:latin typeface="Times New Roman" pitchFamily="18" charset="0"/>
                          <a:cs typeface="Times New Roman" pitchFamily="18" charset="0"/>
                        </a:rPr>
                        <a:t>Не</a:t>
                      </a:r>
                      <a:endParaRPr kumimoji="0" lang="sr-Latn-CS" sz="2000" b="0" i="0" u="none" strike="noStrike" cap="none" normalizeH="0" baseline="0">
                        <a:ln>
                          <a:noFill/>
                        </a:ln>
                        <a:solidFill>
                          <a:srgbClr val="9C25FF"/>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chemeClr val="tx1"/>
                          </a:solidFill>
                          <a:effectLst/>
                          <a:latin typeface="Times New Roman" pitchFamily="18" charset="0"/>
                          <a:cs typeface="Times New Roman" pitchFamily="18" charset="0"/>
                        </a:rPr>
                        <a:t>Да</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chemeClr val="tx1"/>
                          </a:solidFill>
                          <a:effectLst/>
                          <a:latin typeface="Times New Roman" pitchFamily="18" charset="0"/>
                          <a:cs typeface="Times New Roman" pitchFamily="18" charset="0"/>
                        </a:rPr>
                        <a:t>Танки клијент</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rgbClr val="9C25FF"/>
                          </a:solidFill>
                          <a:effectLst/>
                          <a:latin typeface="Times New Roman" pitchFamily="18" charset="0"/>
                          <a:cs typeface="Times New Roman" pitchFamily="18" charset="0"/>
                        </a:rPr>
                        <a:t>Не</a:t>
                      </a:r>
                      <a:endParaRPr kumimoji="0" lang="sr-Latn-CS" sz="2000" b="0" i="0" u="none" strike="noStrike" cap="none" normalizeH="0" baseline="0">
                        <a:ln>
                          <a:noFill/>
                        </a:ln>
                        <a:solidFill>
                          <a:srgbClr val="9C25FF"/>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dirty="0">
                          <a:ln>
                            <a:noFill/>
                          </a:ln>
                          <a:solidFill>
                            <a:srgbClr val="9C25FF"/>
                          </a:solidFill>
                          <a:effectLst/>
                          <a:latin typeface="Times New Roman" pitchFamily="18" charset="0"/>
                          <a:cs typeface="Times New Roman" pitchFamily="18" charset="0"/>
                        </a:rPr>
                        <a:t>Не</a:t>
                      </a:r>
                      <a:endParaRPr kumimoji="0" lang="sr-Latn-CS" sz="2000" b="0" i="0" u="none" strike="noStrike" cap="none" normalizeH="0" baseline="0" dirty="0">
                        <a:ln>
                          <a:noFill/>
                        </a:ln>
                        <a:solidFill>
                          <a:srgbClr val="9C25FF"/>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p:cNvSpPr>
            <a:spLocks noGrp="1"/>
          </p:cNvSpPr>
          <p:nvPr>
            <p:ph idx="1"/>
          </p:nvPr>
        </p:nvSpPr>
        <p:spPr>
          <a:xfrm>
            <a:off x="214313" y="1428750"/>
            <a:ext cx="8715375" cy="3643313"/>
          </a:xfrm>
        </p:spPr>
        <p:txBody>
          <a:bodyPr/>
          <a:lstStyle/>
          <a:p>
            <a:pPr algn="just">
              <a:buFont typeface="Monotype Sorts" pitchFamily="2" charset="2"/>
              <a:buNone/>
            </a:pPr>
            <a:r>
              <a:rPr lang="ru-RU" altLang="sr-Latn-RS" sz="2400" dirty="0">
                <a:latin typeface="Arial" panose="020B0604020202020204" pitchFamily="34" charset="0"/>
                <a:cs typeface="Arial" panose="020B0604020202020204" pitchFamily="34" charset="0"/>
              </a:rPr>
              <a:t>Танки клијенти (енг. „</a:t>
            </a:r>
            <a:r>
              <a:rPr lang="sr-Latn-CS" altLang="sr-Latn-RS" sz="2400" dirty="0" err="1">
                <a:latin typeface="Arial" panose="020B0604020202020204" pitchFamily="34" charset="0"/>
                <a:cs typeface="Arial" panose="020B0604020202020204" pitchFamily="34" charset="0"/>
              </a:rPr>
              <a:t>thin</a:t>
            </a:r>
            <a:r>
              <a:rPr lang="sr-Latn-CS" altLang="sr-Latn-RS" sz="2400" dirty="0">
                <a:latin typeface="Arial" panose="020B0604020202020204" pitchFamily="34" charset="0"/>
                <a:cs typeface="Arial" panose="020B0604020202020204" pitchFamily="34" charset="0"/>
              </a:rPr>
              <a:t> </a:t>
            </a:r>
            <a:r>
              <a:rPr lang="sr-Latn-CS" altLang="sr-Latn-RS" sz="2400" dirty="0" err="1">
                <a:latin typeface="Arial" panose="020B0604020202020204" pitchFamily="34" charset="0"/>
                <a:cs typeface="Arial" panose="020B0604020202020204" pitchFamily="34" charset="0"/>
              </a:rPr>
              <a:t>client</a:t>
            </a:r>
            <a:r>
              <a:rPr lang="sr-Latn-CS" altLang="sr-Latn-RS" sz="2400" dirty="0">
                <a:latin typeface="Arial" panose="020B0604020202020204" pitchFamily="34" charset="0"/>
                <a:cs typeface="Arial" panose="020B0604020202020204" pitchFamily="34" charset="0"/>
              </a:rPr>
              <a:t>“) </a:t>
            </a:r>
            <a:r>
              <a:rPr lang="ru-RU" altLang="sr-Latn-RS" sz="2400" dirty="0">
                <a:latin typeface="Arial" panose="020B0604020202020204" pitchFamily="34" charset="0"/>
                <a:cs typeface="Arial" panose="020B0604020202020204" pitchFamily="34" charset="0"/>
              </a:rPr>
              <a:t>су данас најмање заступљени. </a:t>
            </a:r>
          </a:p>
          <a:p>
            <a:pPr algn="just">
              <a:buFont typeface="Monotype Sorts" pitchFamily="2" charset="2"/>
              <a:buNone/>
            </a:pPr>
            <a:r>
              <a:rPr lang="ru-RU" altLang="sr-Latn-RS" sz="2400" dirty="0">
                <a:latin typeface="Arial" panose="020B0604020202020204" pitchFamily="34" charset="0"/>
                <a:cs typeface="Arial" panose="020B0604020202020204" pitchFamily="34" charset="0"/>
              </a:rPr>
              <a:t>Они користе ресурсе хост рачунара и задатак им је најчешће да дају графички приказ онога што обезбеди сервер. </a:t>
            </a:r>
          </a:p>
          <a:p>
            <a:pPr algn="just">
              <a:buFont typeface="Monotype Sorts" pitchFamily="2" charset="2"/>
              <a:buNone/>
            </a:pPr>
            <a:r>
              <a:rPr lang="ru-RU" altLang="sr-Latn-RS" sz="2400" dirty="0">
                <a:latin typeface="Arial" panose="020B0604020202020204" pitchFamily="34" charset="0"/>
                <a:cs typeface="Arial" panose="020B0604020202020204" pitchFamily="34" charset="0"/>
              </a:rPr>
              <a:t>Скоро комплетна обрада података обавља се на серверу.</a:t>
            </a:r>
          </a:p>
          <a:p>
            <a:pPr algn="just">
              <a:buFont typeface="Monotype Sorts" pitchFamily="2" charset="2"/>
              <a:buNone/>
            </a:pPr>
            <a:r>
              <a:rPr lang="ru-RU" altLang="sr-Latn-RS" sz="2400" dirty="0">
                <a:latin typeface="Arial" panose="020B0604020202020204" pitchFamily="34" charset="0"/>
                <a:cs typeface="Arial" panose="020B0604020202020204" pitchFamily="34" charset="0"/>
              </a:rPr>
              <a:t>Програмско окружење танких клијената најчешће укључује </a:t>
            </a:r>
            <a:r>
              <a:rPr lang="sr-Latn-CS" altLang="sr-Latn-RS" sz="2400" dirty="0" err="1">
                <a:latin typeface="Arial" panose="020B0604020202020204" pitchFamily="34" charset="0"/>
                <a:cs typeface="Arial" panose="020B0604020202020204" pitchFamily="34" charset="0"/>
              </a:rPr>
              <a:t>JavaScript</a:t>
            </a:r>
            <a:r>
              <a:rPr lang="sr-Latn-CS" altLang="sr-Latn-RS" sz="2400" dirty="0">
                <a:latin typeface="Arial" panose="020B0604020202020204" pitchFamily="34" charset="0"/>
                <a:cs typeface="Arial" panose="020B0604020202020204" pitchFamily="34" charset="0"/>
              </a:rPr>
              <a:t>/AJAX (</a:t>
            </a:r>
            <a:r>
              <a:rPr lang="sr-Latn-CS" altLang="sr-Latn-RS" sz="2400" dirty="0" err="1">
                <a:latin typeface="Arial" panose="020B0604020202020204" pitchFamily="34" charset="0"/>
                <a:cs typeface="Arial" panose="020B0604020202020204" pitchFamily="34" charset="0"/>
              </a:rPr>
              <a:t>client</a:t>
            </a:r>
            <a:r>
              <a:rPr lang="sr-Latn-CS" altLang="sr-Latn-RS" sz="2400" dirty="0">
                <a:latin typeface="Arial" panose="020B0604020202020204" pitchFamily="34" charset="0"/>
                <a:cs typeface="Arial" panose="020B0604020202020204" pitchFamily="34" charset="0"/>
              </a:rPr>
              <a:t> side </a:t>
            </a:r>
            <a:r>
              <a:rPr lang="sr-Latn-CS" altLang="sr-Latn-RS" sz="2400" dirty="0" err="1">
                <a:latin typeface="Arial" panose="020B0604020202020204" pitchFamily="34" charset="0"/>
                <a:cs typeface="Arial" panose="020B0604020202020204" pitchFamily="34" charset="0"/>
              </a:rPr>
              <a:t>automation</a:t>
            </a:r>
            <a:r>
              <a:rPr lang="sr-Latn-CS" altLang="sr-Latn-RS" sz="2400" dirty="0">
                <a:latin typeface="Arial" panose="020B0604020202020204" pitchFamily="34" charset="0"/>
                <a:cs typeface="Arial" panose="020B0604020202020204" pitchFamily="34" charset="0"/>
              </a:rPr>
              <a:t>), ASP, JSP, </a:t>
            </a:r>
            <a:r>
              <a:rPr lang="sr-Latn-CS" altLang="sr-Latn-RS" sz="2400" dirty="0" err="1">
                <a:latin typeface="Arial" panose="020B0604020202020204" pitchFamily="34" charset="0"/>
                <a:cs typeface="Arial" panose="020B0604020202020204" pitchFamily="34" charset="0"/>
              </a:rPr>
              <a:t>Ruby</a:t>
            </a:r>
            <a:r>
              <a:rPr lang="sr-Latn-CS" altLang="sr-Latn-RS" sz="2400" dirty="0">
                <a:latin typeface="Arial" panose="020B0604020202020204" pitchFamily="34" charset="0"/>
                <a:cs typeface="Arial" panose="020B0604020202020204" pitchFamily="34" charset="0"/>
              </a:rPr>
              <a:t> on </a:t>
            </a:r>
            <a:r>
              <a:rPr lang="sr-Latn-CS" altLang="sr-Latn-RS" sz="2400" dirty="0" err="1">
                <a:latin typeface="Arial" panose="020B0604020202020204" pitchFamily="34" charset="0"/>
                <a:cs typeface="Arial" panose="020B0604020202020204" pitchFamily="34" charset="0"/>
              </a:rPr>
              <a:t>Rails</a:t>
            </a:r>
            <a:r>
              <a:rPr lang="sr-Latn-CS" altLang="sr-Latn-RS" sz="2400" dirty="0">
                <a:latin typeface="Arial" panose="020B0604020202020204" pitchFamily="34" charset="0"/>
                <a:cs typeface="Arial" panose="020B0604020202020204" pitchFamily="34" charset="0"/>
              </a:rPr>
              <a:t>, </a:t>
            </a:r>
            <a:r>
              <a:rPr lang="sr-Latn-CS" altLang="sr-Latn-RS" sz="2400" dirty="0" err="1">
                <a:latin typeface="Arial" panose="020B0604020202020204" pitchFamily="34" charset="0"/>
                <a:cs typeface="Arial" panose="020B0604020202020204" pitchFamily="34" charset="0"/>
              </a:rPr>
              <a:t>Python's</a:t>
            </a:r>
            <a:r>
              <a:rPr lang="sr-Latn-CS" altLang="sr-Latn-RS" sz="2400" dirty="0">
                <a:latin typeface="Arial" panose="020B0604020202020204" pitchFamily="34" charset="0"/>
                <a:cs typeface="Arial" panose="020B0604020202020204" pitchFamily="34" charset="0"/>
              </a:rPr>
              <a:t> </a:t>
            </a:r>
            <a:r>
              <a:rPr lang="sr-Latn-CS" altLang="sr-Latn-RS" sz="2400" dirty="0" err="1">
                <a:latin typeface="Arial" panose="020B0604020202020204" pitchFamily="34" charset="0"/>
                <a:cs typeface="Arial" panose="020B0604020202020204" pitchFamily="34" charset="0"/>
              </a:rPr>
              <a:t>Django</a:t>
            </a:r>
            <a:r>
              <a:rPr lang="sr-Latn-CS" altLang="sr-Latn-RS" sz="2400" dirty="0">
                <a:latin typeface="Arial" panose="020B0604020202020204" pitchFamily="34" charset="0"/>
                <a:cs typeface="Arial" panose="020B0604020202020204" pitchFamily="34" charset="0"/>
              </a:rPr>
              <a:t>, PHP </a:t>
            </a:r>
            <a:r>
              <a:rPr lang="ru-RU" altLang="sr-Latn-RS" sz="2400" dirty="0">
                <a:latin typeface="Arial" panose="020B0604020202020204" pitchFamily="34" charset="0"/>
                <a:cs typeface="Arial" panose="020B0604020202020204" pitchFamily="34" charset="0"/>
              </a:rPr>
              <a:t>итд.</a:t>
            </a:r>
          </a:p>
        </p:txBody>
      </p:sp>
      <p:sp>
        <p:nvSpPr>
          <p:cNvPr id="3" name="Title 2"/>
          <p:cNvSpPr>
            <a:spLocks noGrp="1"/>
          </p:cNvSpPr>
          <p:nvPr>
            <p:ph type="title"/>
          </p:nvPr>
        </p:nvSpPr>
        <p:spPr/>
        <p:txBody>
          <a:bodyPr/>
          <a:lstStyle/>
          <a:p>
            <a:pPr>
              <a:defRPr/>
            </a:pPr>
            <a:r>
              <a:rPr lang="sr-Cyrl-CS" sz="4000" b="1" dirty="0"/>
              <a:t>Термини</a:t>
            </a:r>
            <a:r>
              <a:rPr lang="sr-Latn-CS" sz="4000" b="1" dirty="0"/>
              <a:t>:	</a:t>
            </a:r>
            <a:r>
              <a:rPr lang="sr-Cyrl-CS" sz="4000" b="1" dirty="0"/>
              <a:t>Клијент</a:t>
            </a:r>
            <a:endParaRPr lang="sr-Latn-CS" sz="4000" b="1" dirty="0"/>
          </a:p>
        </p:txBody>
      </p:sp>
      <p:pic>
        <p:nvPicPr>
          <p:cNvPr id="522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285750"/>
            <a:ext cx="85725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3049846842"/>
              </p:ext>
            </p:extLst>
          </p:nvPr>
        </p:nvGraphicFramePr>
        <p:xfrm>
          <a:off x="1285875" y="5072063"/>
          <a:ext cx="7072313" cy="1524000"/>
        </p:xfrm>
        <a:graphic>
          <a:graphicData uri="http://schemas.openxmlformats.org/drawingml/2006/table">
            <a:tbl>
              <a:tblPr/>
              <a:tblGrid>
                <a:gridCol w="2857500">
                  <a:extLst>
                    <a:ext uri="{9D8B030D-6E8A-4147-A177-3AD203B41FA5}">
                      <a16:colId xmlns:a16="http://schemas.microsoft.com/office/drawing/2014/main" val="20000"/>
                    </a:ext>
                  </a:extLst>
                </a:gridCol>
                <a:gridCol w="2143125">
                  <a:extLst>
                    <a:ext uri="{9D8B030D-6E8A-4147-A177-3AD203B41FA5}">
                      <a16:colId xmlns:a16="http://schemas.microsoft.com/office/drawing/2014/main" val="20001"/>
                    </a:ext>
                  </a:extLst>
                </a:gridCol>
                <a:gridCol w="2071688">
                  <a:extLst>
                    <a:ext uri="{9D8B030D-6E8A-4147-A177-3AD203B41FA5}">
                      <a16:colId xmlns:a16="http://schemas.microsoft.com/office/drawing/2014/main" val="20002"/>
                    </a:ext>
                  </a:extLst>
                </a:gridCol>
              </a:tblGrid>
              <a:tr h="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endParaRPr kumimoji="0" lang="sr-Cyrl-CS"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0" i="0" u="none" strike="noStrike" cap="none" normalizeH="0" baseline="0">
                          <a:ln>
                            <a:noFill/>
                          </a:ln>
                          <a:solidFill>
                            <a:schemeClr val="tx1"/>
                          </a:solidFill>
                          <a:effectLst/>
                          <a:latin typeface="Times New Roman" pitchFamily="18" charset="0"/>
                          <a:cs typeface="Times New Roman" pitchFamily="18" charset="0"/>
                        </a:rPr>
                        <a:t>Локално чување података</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0" i="0" u="none" strike="noStrike" cap="none" normalizeH="0" baseline="0">
                          <a:ln>
                            <a:noFill/>
                          </a:ln>
                          <a:solidFill>
                            <a:schemeClr val="tx1"/>
                          </a:solidFill>
                          <a:effectLst/>
                          <a:latin typeface="Times New Roman" pitchFamily="18" charset="0"/>
                          <a:cs typeface="Times New Roman" pitchFamily="18" charset="0"/>
                        </a:rPr>
                        <a:t>Локална обрада података</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chemeClr val="tx1"/>
                          </a:solidFill>
                          <a:effectLst/>
                          <a:latin typeface="Times New Roman" pitchFamily="18" charset="0"/>
                          <a:cs typeface="Times New Roman" pitchFamily="18" charset="0"/>
                        </a:rPr>
                        <a:t>Богат клијент</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chemeClr val="tx1"/>
                          </a:solidFill>
                          <a:effectLst/>
                          <a:latin typeface="Times New Roman" pitchFamily="18" charset="0"/>
                          <a:cs typeface="Times New Roman" pitchFamily="18" charset="0"/>
                        </a:rPr>
                        <a:t>Да</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chemeClr val="tx1"/>
                          </a:solidFill>
                          <a:effectLst/>
                          <a:latin typeface="Times New Roman" pitchFamily="18" charset="0"/>
                          <a:cs typeface="Times New Roman" pitchFamily="18" charset="0"/>
                        </a:rPr>
                        <a:t>Да</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chemeClr val="tx1"/>
                          </a:solidFill>
                          <a:effectLst/>
                          <a:latin typeface="Times New Roman" pitchFamily="18" charset="0"/>
                          <a:cs typeface="Times New Roman" pitchFamily="18" charset="0"/>
                        </a:rPr>
                        <a:t>Хибридни клијент</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rgbClr val="9C25FF"/>
                          </a:solidFill>
                          <a:effectLst/>
                          <a:latin typeface="Times New Roman" pitchFamily="18" charset="0"/>
                          <a:cs typeface="Times New Roman" pitchFamily="18" charset="0"/>
                        </a:rPr>
                        <a:t>Не</a:t>
                      </a:r>
                      <a:endParaRPr kumimoji="0" lang="sr-Latn-CS" sz="2000" b="0" i="0" u="none" strike="noStrike" cap="none" normalizeH="0" baseline="0">
                        <a:ln>
                          <a:noFill/>
                        </a:ln>
                        <a:solidFill>
                          <a:srgbClr val="9C25FF"/>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chemeClr val="tx1"/>
                          </a:solidFill>
                          <a:effectLst/>
                          <a:latin typeface="Times New Roman" pitchFamily="18" charset="0"/>
                          <a:cs typeface="Times New Roman" pitchFamily="18" charset="0"/>
                        </a:rPr>
                        <a:t>Да</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dirty="0">
                          <a:ln>
                            <a:noFill/>
                          </a:ln>
                          <a:solidFill>
                            <a:schemeClr val="bg2"/>
                          </a:solidFill>
                          <a:effectLst/>
                          <a:latin typeface="Times New Roman" pitchFamily="18" charset="0"/>
                          <a:cs typeface="Times New Roman" pitchFamily="18" charset="0"/>
                        </a:rPr>
                        <a:t>Танки клијент</a:t>
                      </a:r>
                      <a:endParaRPr kumimoji="0" lang="sr-Latn-CS" sz="2000" b="0" i="0" u="none" strike="noStrike" cap="none" normalizeH="0" baseline="0" dirty="0">
                        <a:ln>
                          <a:noFill/>
                        </a:ln>
                        <a:solidFill>
                          <a:schemeClr val="bg2"/>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dirty="0">
                          <a:ln>
                            <a:noFill/>
                          </a:ln>
                          <a:solidFill>
                            <a:schemeClr val="bg2"/>
                          </a:solidFill>
                          <a:effectLst/>
                          <a:latin typeface="Times New Roman" pitchFamily="18" charset="0"/>
                          <a:cs typeface="Times New Roman" pitchFamily="18" charset="0"/>
                        </a:rPr>
                        <a:t>Не</a:t>
                      </a:r>
                      <a:endParaRPr kumimoji="0" lang="sr-Latn-CS" sz="2000" b="0" i="0" u="none" strike="noStrike" cap="none" normalizeH="0" baseline="0" dirty="0">
                        <a:ln>
                          <a:noFill/>
                        </a:ln>
                        <a:solidFill>
                          <a:schemeClr val="bg2"/>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dirty="0">
                          <a:ln>
                            <a:noFill/>
                          </a:ln>
                          <a:solidFill>
                            <a:schemeClr val="bg2"/>
                          </a:solidFill>
                          <a:effectLst/>
                          <a:latin typeface="Times New Roman" pitchFamily="18" charset="0"/>
                          <a:cs typeface="Times New Roman" pitchFamily="18" charset="0"/>
                        </a:rPr>
                        <a:t>Не</a:t>
                      </a:r>
                      <a:endParaRPr kumimoji="0" lang="sr-Latn-CS" sz="2000" b="0" i="0" u="none" strike="noStrike" cap="none" normalizeH="0" baseline="0" dirty="0">
                        <a:ln>
                          <a:noFill/>
                        </a:ln>
                        <a:solidFill>
                          <a:schemeClr val="bg2"/>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
          <p:cNvSpPr>
            <a:spLocks noGrp="1"/>
          </p:cNvSpPr>
          <p:nvPr>
            <p:ph idx="1"/>
          </p:nvPr>
        </p:nvSpPr>
        <p:spPr>
          <a:xfrm>
            <a:off x="214313" y="2214563"/>
            <a:ext cx="8715375" cy="2857500"/>
          </a:xfrm>
        </p:spPr>
        <p:txBody>
          <a:bodyPr/>
          <a:lstStyle/>
          <a:p>
            <a:pPr algn="just"/>
            <a:r>
              <a:rPr lang="sr-Cyrl-CS" altLang="sr-Latn-RS" sz="2400" dirty="0">
                <a:latin typeface="Arial" panose="020B0604020202020204" pitchFamily="34" charset="0"/>
                <a:cs typeface="Arial" panose="020B0604020202020204" pitchFamily="34" charset="0"/>
              </a:rPr>
              <a:t>Хибридни клијент је мешавина претходне две групе клијената. </a:t>
            </a:r>
          </a:p>
          <a:p>
            <a:pPr algn="just"/>
            <a:r>
              <a:rPr lang="sr-Cyrl-CS" altLang="sr-Latn-RS" sz="2400" dirty="0">
                <a:latin typeface="Arial" panose="020B0604020202020204" pitchFamily="34" charset="0"/>
                <a:cs typeface="Arial" panose="020B0604020202020204" pitchFamily="34" charset="0"/>
              </a:rPr>
              <a:t>Слично богатим клијентима, податке обрађује локално, али се ослања на меморијске капацитете сервера за складиштење података и резултата.</a:t>
            </a:r>
            <a:endParaRPr lang="sr-Latn-CS" altLang="sr-Latn-RS"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defRPr/>
            </a:pPr>
            <a:r>
              <a:rPr lang="sr-Cyrl-CS" sz="4000" b="1" dirty="0"/>
              <a:t>Термини</a:t>
            </a:r>
            <a:r>
              <a:rPr lang="sr-Latn-CS" sz="4000" b="1" dirty="0"/>
              <a:t>:	</a:t>
            </a:r>
            <a:r>
              <a:rPr lang="sr-Cyrl-CS" sz="4000" b="1" dirty="0"/>
              <a:t>Клијент</a:t>
            </a:r>
            <a:endParaRPr lang="sr-Latn-CS" sz="4000" b="1" dirty="0"/>
          </a:p>
        </p:txBody>
      </p:sp>
      <p:pic>
        <p:nvPicPr>
          <p:cNvPr id="532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285750"/>
            <a:ext cx="85725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419597142"/>
              </p:ext>
            </p:extLst>
          </p:nvPr>
        </p:nvGraphicFramePr>
        <p:xfrm>
          <a:off x="1285875" y="5072063"/>
          <a:ext cx="7072313" cy="1524000"/>
        </p:xfrm>
        <a:graphic>
          <a:graphicData uri="http://schemas.openxmlformats.org/drawingml/2006/table">
            <a:tbl>
              <a:tblPr/>
              <a:tblGrid>
                <a:gridCol w="2857500">
                  <a:extLst>
                    <a:ext uri="{9D8B030D-6E8A-4147-A177-3AD203B41FA5}">
                      <a16:colId xmlns:a16="http://schemas.microsoft.com/office/drawing/2014/main" val="20000"/>
                    </a:ext>
                  </a:extLst>
                </a:gridCol>
                <a:gridCol w="2143125">
                  <a:extLst>
                    <a:ext uri="{9D8B030D-6E8A-4147-A177-3AD203B41FA5}">
                      <a16:colId xmlns:a16="http://schemas.microsoft.com/office/drawing/2014/main" val="20001"/>
                    </a:ext>
                  </a:extLst>
                </a:gridCol>
                <a:gridCol w="2071688">
                  <a:extLst>
                    <a:ext uri="{9D8B030D-6E8A-4147-A177-3AD203B41FA5}">
                      <a16:colId xmlns:a16="http://schemas.microsoft.com/office/drawing/2014/main" val="20002"/>
                    </a:ext>
                  </a:extLst>
                </a:gridCol>
              </a:tblGrid>
              <a:tr h="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endParaRPr kumimoji="0" lang="sr-Cyrl-CS" sz="20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0" i="0" u="none" strike="noStrike" cap="none" normalizeH="0" baseline="0">
                          <a:ln>
                            <a:noFill/>
                          </a:ln>
                          <a:solidFill>
                            <a:schemeClr val="tx1"/>
                          </a:solidFill>
                          <a:effectLst/>
                          <a:latin typeface="Times New Roman" pitchFamily="18" charset="0"/>
                          <a:cs typeface="Times New Roman" pitchFamily="18" charset="0"/>
                        </a:rPr>
                        <a:t>Локално чување података</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0" i="0" u="none" strike="noStrike" cap="none" normalizeH="0" baseline="0">
                          <a:ln>
                            <a:noFill/>
                          </a:ln>
                          <a:solidFill>
                            <a:schemeClr val="tx1"/>
                          </a:solidFill>
                          <a:effectLst/>
                          <a:latin typeface="Times New Roman" pitchFamily="18" charset="0"/>
                          <a:cs typeface="Times New Roman" pitchFamily="18" charset="0"/>
                        </a:rPr>
                        <a:t>Локална обрада података</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chemeClr val="tx1"/>
                          </a:solidFill>
                          <a:effectLst/>
                          <a:latin typeface="Times New Roman" pitchFamily="18" charset="0"/>
                          <a:cs typeface="Times New Roman" pitchFamily="18" charset="0"/>
                        </a:rPr>
                        <a:t>Богат клијент</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chemeClr val="tx1"/>
                          </a:solidFill>
                          <a:effectLst/>
                          <a:latin typeface="Times New Roman" pitchFamily="18" charset="0"/>
                          <a:cs typeface="Times New Roman" pitchFamily="18" charset="0"/>
                        </a:rPr>
                        <a:t>Да</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chemeClr val="tx1"/>
                          </a:solidFill>
                          <a:effectLst/>
                          <a:latin typeface="Times New Roman" pitchFamily="18" charset="0"/>
                          <a:cs typeface="Times New Roman" pitchFamily="18" charset="0"/>
                        </a:rPr>
                        <a:t>Да</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dirty="0">
                          <a:ln>
                            <a:noFill/>
                          </a:ln>
                          <a:solidFill>
                            <a:schemeClr val="bg2"/>
                          </a:solidFill>
                          <a:effectLst/>
                          <a:latin typeface="Times New Roman" pitchFamily="18" charset="0"/>
                          <a:cs typeface="Times New Roman" pitchFamily="18" charset="0"/>
                        </a:rPr>
                        <a:t>Хибридни клијент</a:t>
                      </a:r>
                      <a:endParaRPr kumimoji="0" lang="sr-Latn-CS" sz="2000" b="0" i="0" u="none" strike="noStrike" cap="none" normalizeH="0" baseline="0" dirty="0">
                        <a:ln>
                          <a:noFill/>
                        </a:ln>
                        <a:solidFill>
                          <a:schemeClr val="bg2"/>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dirty="0">
                          <a:ln>
                            <a:noFill/>
                          </a:ln>
                          <a:solidFill>
                            <a:schemeClr val="bg2"/>
                          </a:solidFill>
                          <a:effectLst/>
                          <a:latin typeface="Times New Roman" pitchFamily="18" charset="0"/>
                          <a:cs typeface="Times New Roman" pitchFamily="18" charset="0"/>
                        </a:rPr>
                        <a:t>Не</a:t>
                      </a:r>
                      <a:endParaRPr kumimoji="0" lang="sr-Latn-CS" sz="2000" b="0" i="0" u="none" strike="noStrike" cap="none" normalizeH="0" baseline="0" dirty="0">
                        <a:ln>
                          <a:noFill/>
                        </a:ln>
                        <a:solidFill>
                          <a:schemeClr val="bg2"/>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dirty="0">
                          <a:ln>
                            <a:noFill/>
                          </a:ln>
                          <a:solidFill>
                            <a:schemeClr val="bg2"/>
                          </a:solidFill>
                          <a:effectLst/>
                          <a:latin typeface="Times New Roman" pitchFamily="18" charset="0"/>
                          <a:cs typeface="Times New Roman" pitchFamily="18" charset="0"/>
                        </a:rPr>
                        <a:t>Да</a:t>
                      </a:r>
                      <a:endParaRPr kumimoji="0" lang="sr-Latn-CS" sz="2000" b="0" i="0" u="none" strike="noStrike" cap="none" normalizeH="0" baseline="0" dirty="0">
                        <a:ln>
                          <a:noFill/>
                        </a:ln>
                        <a:solidFill>
                          <a:schemeClr val="bg2"/>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chemeClr val="tx1"/>
                          </a:solidFill>
                          <a:effectLst/>
                          <a:latin typeface="Times New Roman" pitchFamily="18" charset="0"/>
                          <a:cs typeface="Times New Roman" pitchFamily="18" charset="0"/>
                        </a:rPr>
                        <a:t>Танки клијент</a:t>
                      </a:r>
                      <a:endParaRPr kumimoji="0" lang="sr-Latn-C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a:ln>
                            <a:noFill/>
                          </a:ln>
                          <a:solidFill>
                            <a:srgbClr val="9C25FF"/>
                          </a:solidFill>
                          <a:effectLst/>
                          <a:latin typeface="Times New Roman" pitchFamily="18" charset="0"/>
                          <a:cs typeface="Times New Roman" pitchFamily="18" charset="0"/>
                        </a:rPr>
                        <a:t>Не</a:t>
                      </a:r>
                      <a:endParaRPr kumimoji="0" lang="sr-Latn-CS" sz="2000" b="0" i="0" u="none" strike="noStrike" cap="none" normalizeH="0" baseline="0">
                        <a:ln>
                          <a:noFill/>
                        </a:ln>
                        <a:solidFill>
                          <a:srgbClr val="9C25FF"/>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sr-Cyrl-CS" sz="2000" b="1" i="0" u="none" strike="noStrike" cap="none" normalizeH="0" baseline="0" dirty="0">
                          <a:ln>
                            <a:noFill/>
                          </a:ln>
                          <a:solidFill>
                            <a:srgbClr val="9C25FF"/>
                          </a:solidFill>
                          <a:effectLst/>
                          <a:latin typeface="Times New Roman" pitchFamily="18" charset="0"/>
                          <a:cs typeface="Times New Roman" pitchFamily="18" charset="0"/>
                        </a:rPr>
                        <a:t>Не</a:t>
                      </a:r>
                      <a:endParaRPr kumimoji="0" lang="sr-Latn-CS" sz="2000" b="0" i="0" u="none" strike="noStrike" cap="none" normalizeH="0" baseline="0" dirty="0">
                        <a:ln>
                          <a:noFill/>
                        </a:ln>
                        <a:solidFill>
                          <a:srgbClr val="9C25FF"/>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1"/>
          <p:cNvSpPr>
            <a:spLocks noGrp="1"/>
          </p:cNvSpPr>
          <p:nvPr>
            <p:ph idx="1"/>
          </p:nvPr>
        </p:nvSpPr>
        <p:spPr>
          <a:xfrm>
            <a:off x="0" y="1500188"/>
            <a:ext cx="9001125" cy="4857750"/>
          </a:xfrm>
        </p:spPr>
        <p:txBody>
          <a:bodyPr/>
          <a:lstStyle/>
          <a:p>
            <a:pPr algn="just"/>
            <a:r>
              <a:rPr lang="ru-RU" altLang="sr-Latn-RS" sz="2300" dirty="0">
                <a:latin typeface="Arial" panose="020B0604020202020204" pitchFamily="34" charset="0"/>
                <a:cs typeface="Arial" panose="020B0604020202020204" pitchFamily="34" charset="0"/>
              </a:rPr>
              <a:t>Медијум је са информатичке тачке гледишта свако средство које омогућава физичко повезивање рачунара. </a:t>
            </a:r>
          </a:p>
          <a:p>
            <a:pPr algn="just"/>
            <a:r>
              <a:rPr lang="ru-RU" altLang="sr-Latn-RS" sz="2300" dirty="0">
                <a:latin typeface="Arial" panose="020B0604020202020204" pitchFamily="34" charset="0"/>
                <a:cs typeface="Arial" panose="020B0604020202020204" pitchFamily="34" charset="0"/>
              </a:rPr>
              <a:t>Аналогне телекомуникације укључују традиционалну телефонију, радио и (још понегде) телевизијски пренос. </a:t>
            </a:r>
          </a:p>
          <a:p>
            <a:pPr algn="just"/>
            <a:r>
              <a:rPr lang="ru-RU" altLang="sr-Latn-RS" sz="2300" dirty="0">
                <a:latin typeface="Arial" panose="020B0604020202020204" pitchFamily="34" charset="0"/>
                <a:cs typeface="Arial" panose="020B0604020202020204" pitchFamily="34" charset="0"/>
              </a:rPr>
              <a:t>Дигиталне телекомуникације користе се за рачунарске мреже, телеграфију и све комуникације за које се користе рачунари. </a:t>
            </a:r>
          </a:p>
          <a:p>
            <a:pPr algn="just"/>
            <a:r>
              <a:rPr lang="ru-RU" altLang="sr-Latn-RS" sz="2300" dirty="0">
                <a:latin typeface="Arial" panose="020B0604020202020204" pitchFamily="34" charset="0"/>
                <a:cs typeface="Arial" panose="020B0604020202020204" pitchFamily="34" charset="0"/>
              </a:rPr>
              <a:t>Медији за савремене комуникације омогућавају комуникације великог броја удаљених корисника „свако са сваким“ преко електронске поште, интернет форума и сл. </a:t>
            </a:r>
          </a:p>
          <a:p>
            <a:pPr algn="just"/>
            <a:r>
              <a:rPr lang="ru-RU" altLang="sr-Latn-RS" sz="2300" dirty="0">
                <a:latin typeface="Arial" panose="020B0604020202020204" pitchFamily="34" charset="0"/>
                <a:cs typeface="Arial" panose="020B0604020202020204" pitchFamily="34" charset="0"/>
              </a:rPr>
              <a:t>Са друге стране, многи традиционални медији пружају могућност комуникације „један са свима“ (ТВ, радио, новине, магазини, биоскопи ...)</a:t>
            </a:r>
            <a:endParaRPr lang="sr-Latn-CS" altLang="sr-Latn-RS" sz="23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defRPr/>
            </a:pPr>
            <a:r>
              <a:rPr lang="sr-Cyrl-CS" sz="4000" b="1" dirty="0"/>
              <a:t>Термини</a:t>
            </a:r>
            <a:r>
              <a:rPr lang="sr-Latn-CS" sz="4000" b="1" dirty="0"/>
              <a:t>:	</a:t>
            </a:r>
            <a:r>
              <a:rPr lang="sr-Cyrl-CS" sz="4000" b="1" dirty="0"/>
              <a:t>Медијум</a:t>
            </a:r>
            <a:endParaRPr lang="sr-Latn-CS" sz="40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1"/>
          <p:cNvSpPr>
            <a:spLocks noGrp="1"/>
          </p:cNvSpPr>
          <p:nvPr>
            <p:ph idx="1"/>
          </p:nvPr>
        </p:nvSpPr>
        <p:spPr>
          <a:xfrm>
            <a:off x="0" y="1916832"/>
            <a:ext cx="9001125" cy="4176464"/>
          </a:xfrm>
        </p:spPr>
        <p:txBody>
          <a:bodyPr/>
          <a:lstStyle/>
          <a:p>
            <a:pPr algn="just"/>
            <a:r>
              <a:rPr lang="ru-RU" altLang="sr-Latn-RS" sz="2800" dirty="0">
                <a:latin typeface="Arial" panose="020B0604020202020204" pitchFamily="34" charset="0"/>
                <a:cs typeface="Arial" panose="020B0604020202020204" pitchFamily="34" charset="0"/>
              </a:rPr>
              <a:t>Ресурси су у општем значењу, постојеће материјалне и нематеријалне вредности заједнице које стоје на располагању и могу бити коришћене за реализацију различитих програма рада. </a:t>
            </a:r>
          </a:p>
          <a:p>
            <a:pPr algn="just"/>
            <a:r>
              <a:rPr lang="ru-RU" altLang="sr-Latn-RS" sz="2800" dirty="0">
                <a:latin typeface="Arial" panose="020B0604020202020204" pitchFamily="34" charset="0"/>
                <a:cs typeface="Arial" panose="020B0604020202020204" pitchFamily="34" charset="0"/>
              </a:rPr>
              <a:t>Ресурс са аспекта информатике и рачунарства је било који уређај, услуга или датотека којим располаже рачунар или рачунарска мрежа који је доступан корисницима мреже.</a:t>
            </a:r>
            <a:endParaRPr lang="sr-Latn-CS" altLang="sr-Latn-RS" sz="2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defRPr/>
            </a:pPr>
            <a:r>
              <a:rPr lang="sr-Cyrl-CS" sz="4000" b="1" dirty="0"/>
              <a:t>Термини</a:t>
            </a:r>
            <a:r>
              <a:rPr lang="sr-Latn-CS" sz="4000" b="1" dirty="0"/>
              <a:t>:	</a:t>
            </a:r>
            <a:r>
              <a:rPr lang="sr-Cyrl-CS" sz="4000" b="1" dirty="0"/>
              <a:t>Ресурси</a:t>
            </a:r>
            <a:endParaRPr lang="sr-Latn-CS" sz="40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1"/>
          <p:cNvSpPr>
            <a:spLocks noGrp="1"/>
          </p:cNvSpPr>
          <p:nvPr>
            <p:ph idx="1"/>
          </p:nvPr>
        </p:nvSpPr>
        <p:spPr>
          <a:xfrm>
            <a:off x="357188" y="2571750"/>
            <a:ext cx="8429625" cy="3000375"/>
          </a:xfrm>
        </p:spPr>
        <p:txBody>
          <a:bodyPr/>
          <a:lstStyle/>
          <a:p>
            <a:pPr algn="just"/>
            <a:r>
              <a:rPr lang="ru-RU" altLang="sr-Latn-RS" sz="2800" b="1" dirty="0">
                <a:latin typeface="Arial" panose="020B0604020202020204" pitchFamily="34" charset="0"/>
                <a:cs typeface="Arial" panose="020B0604020202020204" pitchFamily="34" charset="0"/>
              </a:rPr>
              <a:t>Дељиви подаци </a:t>
            </a:r>
            <a:r>
              <a:rPr lang="ru-RU" altLang="sr-Latn-RS" sz="2800" dirty="0">
                <a:latin typeface="Arial" panose="020B0604020202020204" pitchFamily="34" charset="0"/>
                <a:cs typeface="Arial" panose="020B0604020202020204" pitchFamily="34" charset="0"/>
              </a:rPr>
              <a:t>су информације и датотеке којима сервери снабдевају клијенте</a:t>
            </a:r>
            <a:r>
              <a:rPr lang="ru-RU" altLang="sr-Latn-RS" sz="2400" dirty="0">
                <a:latin typeface="Arial" panose="020B0604020202020204" pitchFamily="34" charset="0"/>
                <a:cs typeface="Arial" panose="020B0604020202020204" pitchFamily="34" charset="0"/>
              </a:rPr>
              <a:t>. </a:t>
            </a:r>
            <a:endParaRPr lang="sr-Latn-CS" altLang="sr-Latn-RS"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defRPr/>
            </a:pPr>
            <a:r>
              <a:rPr lang="sr-Cyrl-CS" sz="4000" b="1" dirty="0"/>
              <a:t>Термини</a:t>
            </a:r>
            <a:r>
              <a:rPr lang="sr-Latn-CS" sz="4000" b="1" dirty="0"/>
              <a:t>:	</a:t>
            </a:r>
            <a:r>
              <a:rPr lang="sr-Cyrl-CS" sz="4000" b="1" dirty="0"/>
              <a:t>Дељиви подаци</a:t>
            </a:r>
            <a:endParaRPr lang="sr-Latn-CS" sz="40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15" descr="http://img.alibaba.com/photo/11361036/GSM_CDMA_Repeat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5063" y="4929188"/>
            <a:ext cx="250190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Content Placeholder 1"/>
          <p:cNvSpPr>
            <a:spLocks noGrp="1"/>
          </p:cNvSpPr>
          <p:nvPr>
            <p:ph idx="1"/>
          </p:nvPr>
        </p:nvSpPr>
        <p:spPr>
          <a:xfrm>
            <a:off x="0" y="2000250"/>
            <a:ext cx="8786813" cy="4357688"/>
          </a:xfrm>
        </p:spPr>
        <p:txBody>
          <a:bodyPr/>
          <a:lstStyle/>
          <a:p>
            <a:pPr algn="just">
              <a:buFont typeface="Monotype Sorts" pitchFamily="2" charset="2"/>
              <a:buNone/>
            </a:pPr>
            <a:r>
              <a:rPr lang="ru-RU" altLang="sr-Latn-RS" sz="2400">
                <a:solidFill>
                  <a:srgbClr val="FFFF00"/>
                </a:solidFill>
                <a:latin typeface="Arial" panose="020B0604020202020204" pitchFamily="34" charset="0"/>
                <a:cs typeface="Arial" panose="020B0604020202020204" pitchFamily="34" charset="0"/>
              </a:rPr>
              <a:t>Рипитер </a:t>
            </a:r>
            <a:r>
              <a:rPr lang="ru-RU" altLang="sr-Latn-RS" sz="2400">
                <a:latin typeface="Arial" panose="020B0604020202020204" pitchFamily="34" charset="0"/>
                <a:cs typeface="Arial" panose="020B0604020202020204" pitchFamily="34" charset="0"/>
              </a:rPr>
              <a:t>(понављач, енг. repeater) је уређај који регенерише и синхронизује сигнал и тиме омогућава његов пренос на веће раздаљине и решава проблем ограничења за максималну дужину кабла. </a:t>
            </a:r>
          </a:p>
          <a:p>
            <a:pPr algn="just">
              <a:buFont typeface="Monotype Sorts" pitchFamily="2" charset="2"/>
              <a:buNone/>
            </a:pPr>
            <a:r>
              <a:rPr lang="ru-RU" altLang="sr-Latn-RS" sz="2400">
                <a:latin typeface="Arial" panose="020B0604020202020204" pitchFamily="34" charset="0"/>
                <a:cs typeface="Arial" panose="020B0604020202020204" pitchFamily="34" charset="0"/>
              </a:rPr>
              <a:t>Има 2 порта и сигнал који прими на једном порту увек преноси на други порт. </a:t>
            </a:r>
          </a:p>
          <a:p>
            <a:pPr algn="just">
              <a:buFont typeface="Monotype Sorts" pitchFamily="2" charset="2"/>
              <a:buNone/>
            </a:pPr>
            <a:r>
              <a:rPr lang="ru-RU" altLang="sr-Latn-RS" sz="2400">
                <a:latin typeface="Arial" panose="020B0604020202020204" pitchFamily="34" charset="0"/>
                <a:cs typeface="Arial" panose="020B0604020202020204" pitchFamily="34" charset="0"/>
              </a:rPr>
              <a:t>Бриџ и рипитер представљају комуникациону опрему која повезује два сегмента исте мреже. </a:t>
            </a:r>
          </a:p>
          <a:p>
            <a:pPr>
              <a:buFont typeface="Monotype Sorts" pitchFamily="2" charset="2"/>
              <a:buNone/>
            </a:pPr>
            <a:r>
              <a:rPr lang="ru-RU" altLang="sr-Latn-RS" sz="2400">
                <a:latin typeface="Arial" panose="020B0604020202020204" pitchFamily="34" charset="0"/>
                <a:cs typeface="Arial" panose="020B0604020202020204" pitchFamily="34" charset="0"/>
              </a:rPr>
              <a:t>У односу на  рипитер,  бриџ  представља</a:t>
            </a:r>
            <a:br>
              <a:rPr lang="ru-RU" altLang="sr-Latn-RS" sz="2400">
                <a:latin typeface="Arial" panose="020B0604020202020204" pitchFamily="34" charset="0"/>
                <a:cs typeface="Arial" panose="020B0604020202020204" pitchFamily="34" charset="0"/>
              </a:rPr>
            </a:br>
            <a:r>
              <a:rPr lang="ru-RU" altLang="sr-Latn-RS" sz="2400">
                <a:latin typeface="Arial" panose="020B0604020202020204" pitchFamily="34" charset="0"/>
                <a:cs typeface="Arial" panose="020B0604020202020204" pitchFamily="34" charset="0"/>
              </a:rPr>
              <a:t>интелигентнији уређај са способношћу </a:t>
            </a:r>
            <a:br>
              <a:rPr lang="ru-RU" altLang="sr-Latn-RS" sz="2400">
                <a:latin typeface="Arial" panose="020B0604020202020204" pitchFamily="34" charset="0"/>
                <a:cs typeface="Arial" panose="020B0604020202020204" pitchFamily="34" charset="0"/>
              </a:rPr>
            </a:br>
            <a:r>
              <a:rPr lang="ru-RU" altLang="sr-Latn-RS" sz="2400">
                <a:latin typeface="Arial" panose="020B0604020202020204" pitchFamily="34" charset="0"/>
                <a:cs typeface="Arial" panose="020B0604020202020204" pitchFamily="34" charset="0"/>
              </a:rPr>
              <a:t>филтрирања саобраћаја.</a:t>
            </a:r>
            <a:endParaRPr lang="sr-Latn-CS" altLang="sr-Latn-RS" sz="240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500188" y="285750"/>
            <a:ext cx="5857875" cy="1276350"/>
          </a:xfrm>
        </p:spPr>
        <p:txBody>
          <a:bodyPr/>
          <a:lstStyle/>
          <a:p>
            <a:pPr>
              <a:defRPr/>
            </a:pPr>
            <a:r>
              <a:rPr lang="sr-Cyrl-CS" sz="4000" b="1" dirty="0"/>
              <a:t>Термини</a:t>
            </a:r>
            <a:r>
              <a:rPr lang="sr-Latn-CS" sz="4000" b="1" dirty="0"/>
              <a:t>:	</a:t>
            </a:r>
            <a:r>
              <a:rPr lang="sr-Cyrl-CS" sz="4000" b="1" dirty="0"/>
              <a:t>Рипитер</a:t>
            </a:r>
            <a:endParaRPr lang="sr-Latn-CS" sz="4000" b="1" dirty="0"/>
          </a:p>
        </p:txBody>
      </p:sp>
      <p:sp>
        <p:nvSpPr>
          <p:cNvPr id="1229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2295"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2296" name="Rectangle 9"/>
          <p:cNvSpPr>
            <a:spLocks noChangeArrowheads="1"/>
          </p:cNvSpPr>
          <p:nvPr/>
        </p:nvSpPr>
        <p:spPr bwMode="auto">
          <a:xfrm>
            <a:off x="0" y="1981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2297" name="Rectangle 10"/>
          <p:cNvSpPr>
            <a:spLocks noChangeArrowheads="1"/>
          </p:cNvSpPr>
          <p:nvPr/>
        </p:nvSpPr>
        <p:spPr bwMode="auto">
          <a:xfrm>
            <a:off x="0" y="3438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2298" name="Rectangle 11"/>
          <p:cNvSpPr>
            <a:spLocks noChangeArrowheads="1"/>
          </p:cNvSpPr>
          <p:nvPr/>
        </p:nvSpPr>
        <p:spPr bwMode="auto">
          <a:xfrm>
            <a:off x="0" y="5105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2299" name="Rectangle 12"/>
          <p:cNvSpPr>
            <a:spLocks noChangeArrowheads="1"/>
          </p:cNvSpPr>
          <p:nvPr/>
        </p:nvSpPr>
        <p:spPr bwMode="auto">
          <a:xfrm>
            <a:off x="0" y="6372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230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2301"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230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aphicFrame>
        <p:nvGraphicFramePr>
          <p:cNvPr id="12290" name="Object 4"/>
          <p:cNvGraphicFramePr>
            <a:graphicFrameLocks noChangeAspect="1"/>
          </p:cNvGraphicFramePr>
          <p:nvPr/>
        </p:nvGraphicFramePr>
        <p:xfrm>
          <a:off x="6786563" y="142875"/>
          <a:ext cx="1790700" cy="1485900"/>
        </p:xfrm>
        <a:graphic>
          <a:graphicData uri="http://schemas.openxmlformats.org/presentationml/2006/ole">
            <mc:AlternateContent xmlns:mc="http://schemas.openxmlformats.org/markup-compatibility/2006">
              <mc:Choice xmlns:v="urn:schemas-microsoft-com:vml" Requires="v">
                <p:oleObj spid="_x0000_s12494" name="Visio" r:id="rId5" imgW="2542818" imgH="2330291" progId="Visio.Drawing.11">
                  <p:embed/>
                </p:oleObj>
              </mc:Choice>
              <mc:Fallback>
                <p:oleObj name="Visio" r:id="rId5" imgW="2542818" imgH="2330291" progId="Visio.Drawing.11">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b="9270"/>
                      <a:stretch>
                        <a:fillRect/>
                      </a:stretch>
                    </p:blipFill>
                    <p:spPr bwMode="auto">
                      <a:xfrm>
                        <a:off x="6786563" y="142875"/>
                        <a:ext cx="1790700" cy="148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938" y="571500"/>
            <a:ext cx="1595437"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sp>
        <p:nvSpPr>
          <p:cNvPr id="7173" name="Content Placeholder 1"/>
          <p:cNvSpPr>
            <a:spLocks noGrp="1"/>
          </p:cNvSpPr>
          <p:nvPr>
            <p:ph idx="1"/>
          </p:nvPr>
        </p:nvSpPr>
        <p:spPr>
          <a:xfrm>
            <a:off x="357188" y="1857375"/>
            <a:ext cx="8429625" cy="4214813"/>
          </a:xfrm>
        </p:spPr>
        <p:txBody>
          <a:bodyPr/>
          <a:lstStyle/>
          <a:p>
            <a:pPr algn="just"/>
            <a:r>
              <a:rPr lang="ru-RU" altLang="sr-Latn-RS" sz="2400" dirty="0">
                <a:latin typeface="Arial" panose="020B0604020202020204" pitchFamily="34" charset="0"/>
                <a:cs typeface="Arial" panose="020B0604020202020204" pitchFamily="34" charset="0"/>
              </a:rPr>
              <a:t>Хабови ( разводници, eng. </a:t>
            </a:r>
            <a:r>
              <a:rPr lang="ru-RU" altLang="sr-Latn-RS" sz="2400" dirty="0">
                <a:solidFill>
                  <a:srgbClr val="FFFF00"/>
                </a:solidFill>
                <a:latin typeface="Arial" panose="020B0604020202020204" pitchFamily="34" charset="0"/>
                <a:cs typeface="Arial" panose="020B0604020202020204" pitchFamily="34" charset="0"/>
              </a:rPr>
              <a:t>Hub</a:t>
            </a:r>
            <a:r>
              <a:rPr lang="ru-RU" altLang="sr-Latn-RS" sz="2400" dirty="0">
                <a:latin typeface="Arial" panose="020B0604020202020204" pitchFamily="34" charset="0"/>
                <a:cs typeface="Arial" panose="020B0604020202020204" pitchFamily="34" charset="0"/>
              </a:rPr>
              <a:t>) су централни уређаји за повезивање рачунара у звездасту топологију. </a:t>
            </a:r>
          </a:p>
          <a:p>
            <a:pPr algn="just"/>
            <a:r>
              <a:rPr lang="ru-RU" altLang="sr-Latn-RS" sz="2400" dirty="0">
                <a:latin typeface="Arial" panose="020B0604020202020204" pitchFamily="34" charset="0"/>
                <a:cs typeface="Arial" panose="020B0604020202020204" pitchFamily="34" charset="0"/>
              </a:rPr>
              <a:t>Могу се поделити на активне и пасивне. </a:t>
            </a:r>
          </a:p>
          <a:p>
            <a:pPr algn="just"/>
            <a:r>
              <a:rPr lang="ru-RU" altLang="sr-Latn-RS" sz="2400" dirty="0">
                <a:latin typeface="Arial" panose="020B0604020202020204" pitchFamily="34" charset="0"/>
                <a:cs typeface="Arial" panose="020B0604020202020204" pitchFamily="34" charset="0"/>
              </a:rPr>
              <a:t>Пасивни хабови ни на који начин не обрађују податке.</a:t>
            </a:r>
          </a:p>
          <a:p>
            <a:pPr algn="just"/>
            <a:r>
              <a:rPr lang="ru-RU" altLang="sr-Latn-RS" sz="2400" dirty="0">
                <a:latin typeface="Arial" panose="020B0604020202020204" pitchFamily="34" charset="0"/>
                <a:cs typeface="Arial" panose="020B0604020202020204" pitchFamily="34" charset="0"/>
              </a:rPr>
              <a:t>Активни хабови обнављају сигнал (понекад их називају репетитори) и одржавају потребну снагу сигнала. Неки хабови могу да преузму улогу мрежних мостова, усмеривача или скретница. </a:t>
            </a:r>
          </a:p>
          <a:p>
            <a:pPr algn="just"/>
            <a:r>
              <a:rPr lang="ru-RU" altLang="sr-Latn-RS" sz="2400" dirty="0">
                <a:latin typeface="Arial" panose="020B0604020202020204" pitchFamily="34" charset="0"/>
                <a:cs typeface="Arial" panose="020B0604020202020204" pitchFamily="34" charset="0"/>
              </a:rPr>
              <a:t>Већина хабова је активна, тј. они обнављају сигнал и прослеђују сигнал на исти начин као и репетирори. </a:t>
            </a:r>
            <a:endParaRPr lang="sr-Latn-CS" altLang="sr-Latn-RS"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371600" y="476250"/>
            <a:ext cx="4271963" cy="1276350"/>
          </a:xfrm>
        </p:spPr>
        <p:txBody>
          <a:bodyPr/>
          <a:lstStyle/>
          <a:p>
            <a:pPr>
              <a:defRPr/>
            </a:pPr>
            <a:r>
              <a:rPr lang="sr-Cyrl-CS" sz="4000" b="1" dirty="0"/>
              <a:t>Термини</a:t>
            </a:r>
            <a:r>
              <a:rPr lang="sr-Latn-CS" sz="4000" b="1" dirty="0"/>
              <a:t>:	</a:t>
            </a:r>
            <a:r>
              <a:rPr lang="sr-Cyrl-CS" sz="4000" b="1" dirty="0"/>
              <a:t>Хаб</a:t>
            </a:r>
            <a:endParaRPr lang="sr-Latn-CS" sz="4000" b="1" dirty="0"/>
          </a:p>
        </p:txBody>
      </p:sp>
      <p:sp>
        <p:nvSpPr>
          <p:cNvPr id="717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aphicFrame>
        <p:nvGraphicFramePr>
          <p:cNvPr id="7170" name="Object 1"/>
          <p:cNvGraphicFramePr>
            <a:graphicFrameLocks noChangeAspect="1"/>
          </p:cNvGraphicFramePr>
          <p:nvPr/>
        </p:nvGraphicFramePr>
        <p:xfrm>
          <a:off x="5214938" y="0"/>
          <a:ext cx="1438275" cy="1276350"/>
        </p:xfrm>
        <a:graphic>
          <a:graphicData uri="http://schemas.openxmlformats.org/presentationml/2006/ole">
            <mc:AlternateContent xmlns:mc="http://schemas.openxmlformats.org/markup-compatibility/2006">
              <mc:Choice xmlns:v="urn:schemas-microsoft-com:vml" Requires="v">
                <p:oleObj spid="_x0000_s7556" name="Visio" r:id="rId5" imgW="1434679" imgH="1521690" progId="Visio.Drawing.11">
                  <p:embed/>
                </p:oleObj>
              </mc:Choice>
              <mc:Fallback>
                <p:oleObj name="Visio" r:id="rId5" imgW="1434679" imgH="1521690" progId="Visio.Drawing.11">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b="16560"/>
                      <a:stretch>
                        <a:fillRect/>
                      </a:stretch>
                    </p:blipFill>
                    <p:spPr bwMode="auto">
                      <a:xfrm>
                        <a:off x="5214938" y="0"/>
                        <a:ext cx="1438275" cy="1276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3"/>
          <p:cNvGraphicFramePr>
            <a:graphicFrameLocks noChangeAspect="1"/>
          </p:cNvGraphicFramePr>
          <p:nvPr/>
        </p:nvGraphicFramePr>
        <p:xfrm>
          <a:off x="7705725" y="0"/>
          <a:ext cx="1438275" cy="1276350"/>
        </p:xfrm>
        <a:graphic>
          <a:graphicData uri="http://schemas.openxmlformats.org/presentationml/2006/ole">
            <mc:AlternateContent xmlns:mc="http://schemas.openxmlformats.org/markup-compatibility/2006">
              <mc:Choice xmlns:v="urn:schemas-microsoft-com:vml" Requires="v">
                <p:oleObj spid="_x0000_s7557" name="Visio" r:id="rId7" imgW="1032840" imgH="1095480" progId="Visio.Drawing.11">
                  <p:embed/>
                </p:oleObj>
              </mc:Choice>
              <mc:Fallback>
                <p:oleObj name="Visio" r:id="rId7" imgW="1032840" imgH="1095480" progId="Visio.Drawing.11">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b="16560"/>
                      <a:stretch>
                        <a:fillRect/>
                      </a:stretch>
                    </p:blipFill>
                    <p:spPr bwMode="auto">
                      <a:xfrm>
                        <a:off x="7705725" y="0"/>
                        <a:ext cx="1438275" cy="1276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Content Placeholder 1"/>
          <p:cNvSpPr>
            <a:spLocks noGrp="1"/>
          </p:cNvSpPr>
          <p:nvPr>
            <p:ph idx="1"/>
          </p:nvPr>
        </p:nvSpPr>
        <p:spPr>
          <a:xfrm>
            <a:off x="142875" y="1771649"/>
            <a:ext cx="9001125" cy="4600575"/>
          </a:xfrm>
        </p:spPr>
        <p:txBody>
          <a:bodyPr/>
          <a:lstStyle/>
          <a:p>
            <a:pPr algn="just"/>
            <a:r>
              <a:rPr lang="sr-Cyrl-CS" altLang="sr-Latn-RS" sz="2400" b="1" dirty="0">
                <a:latin typeface="Arial" panose="020B0604020202020204" pitchFamily="34" charset="0"/>
                <a:cs typeface="Arial" panose="020B0604020202020204" pitchFamily="34" charset="0"/>
              </a:rPr>
              <a:t>Свич</a:t>
            </a:r>
            <a:r>
              <a:rPr lang="sr-Cyrl-CS" altLang="sr-Latn-RS" sz="2400" dirty="0">
                <a:latin typeface="Arial" panose="020B0604020202020204" pitchFamily="34" charset="0"/>
                <a:cs typeface="Arial" panose="020B0604020202020204" pitchFamily="34" charset="0"/>
              </a:rPr>
              <a:t> (скретница, енг. </a:t>
            </a:r>
            <a:r>
              <a:rPr lang="sr-Cyrl-CS" altLang="sr-Latn-RS" sz="2400" i="1" dirty="0">
                <a:latin typeface="Arial" panose="020B0604020202020204" pitchFamily="34" charset="0"/>
                <a:cs typeface="Arial" panose="020B0604020202020204" pitchFamily="34" charset="0"/>
              </a:rPr>
              <a:t>Switch</a:t>
            </a:r>
            <a:r>
              <a:rPr lang="sr-Cyrl-CS" altLang="sr-Latn-RS" sz="2400" dirty="0">
                <a:latin typeface="Arial" panose="020B0604020202020204" pitchFamily="34" charset="0"/>
                <a:cs typeface="Arial" panose="020B0604020202020204" pitchFamily="34" charset="0"/>
              </a:rPr>
              <a:t>) је уређај који управља протоком података између делова локалне мреже (</a:t>
            </a:r>
            <a:r>
              <a:rPr lang="sr-Cyrl-CS" altLang="sr-Latn-RS" sz="2400" i="1" dirty="0">
                <a:latin typeface="Arial" panose="020B0604020202020204" pitchFamily="34" charset="0"/>
                <a:cs typeface="Arial" panose="020B0604020202020204" pitchFamily="34" charset="0"/>
              </a:rPr>
              <a:t>LAN</a:t>
            </a:r>
            <a:r>
              <a:rPr lang="sr-Cyrl-CS" altLang="sr-Latn-RS" sz="2400" dirty="0">
                <a:latin typeface="Arial" panose="020B0604020202020204" pitchFamily="34" charset="0"/>
                <a:cs typeface="Arial" panose="020B0604020202020204" pitchFamily="34" charset="0"/>
              </a:rPr>
              <a:t>). </a:t>
            </a:r>
          </a:p>
          <a:p>
            <a:pPr algn="just"/>
            <a:r>
              <a:rPr lang="sr-Cyrl-CS" altLang="sr-Latn-RS" sz="2400" dirty="0">
                <a:latin typeface="Arial" panose="020B0604020202020204" pitchFamily="34" charset="0"/>
                <a:cs typeface="Arial" panose="020B0604020202020204" pitchFamily="34" charset="0"/>
              </a:rPr>
              <a:t>За разлику од хаба, свич дели мрежни саобраћај и шаље податке на жељена одредишта, док хаб шаље податке на све уређаје који су у мрежи. </a:t>
            </a:r>
          </a:p>
          <a:p>
            <a:pPr algn="just"/>
            <a:r>
              <a:rPr lang="sr-Cyrl-CS" altLang="sr-Latn-RS" sz="2400" dirty="0">
                <a:latin typeface="Arial" panose="020B0604020202020204" pitchFamily="34" charset="0"/>
                <a:cs typeface="Arial" panose="020B0604020202020204" pitchFamily="34" charset="0"/>
              </a:rPr>
              <a:t>Користи се за мреже средње величине, јер је бољи и ефикаснији од хаба. Свич даје рачунару пуну брзину једне конекције (рецимо 100 Mbps) ако је то могуће, док рачунари прикопчани на хаб добијају само део те конекције што би било неупотребљиво ако би се радило о већем броју рачунара, поготову ако се ради о преносу већих датотека.</a:t>
            </a:r>
            <a:endParaRPr lang="sr-Latn-CS" altLang="sr-Latn-RS" sz="2400" dirty="0">
              <a:latin typeface="Arial" panose="020B0604020202020204" pitchFamily="34" charset="0"/>
              <a:cs typeface="Arial" panose="020B0604020202020204" pitchFamily="34" charset="0"/>
            </a:endParaRPr>
          </a:p>
          <a:p>
            <a:pPr algn="just"/>
            <a:endParaRPr lang="sr-Latn-CS" altLang="sr-Latn-RS"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371600" y="476250"/>
            <a:ext cx="4271963" cy="1276350"/>
          </a:xfrm>
        </p:spPr>
        <p:txBody>
          <a:bodyPr/>
          <a:lstStyle/>
          <a:p>
            <a:pPr>
              <a:defRPr/>
            </a:pPr>
            <a:r>
              <a:rPr lang="sr-Cyrl-CS" sz="4000" b="1" dirty="0"/>
              <a:t>Термини</a:t>
            </a:r>
            <a:r>
              <a:rPr lang="sr-Latn-CS" sz="4000" b="1" dirty="0"/>
              <a:t>:	</a:t>
            </a:r>
            <a:r>
              <a:rPr lang="sr-Cyrl-CS" sz="4000" b="1" dirty="0"/>
              <a:t>Свич</a:t>
            </a:r>
            <a:endParaRPr lang="sr-Latn-CS" sz="4000" b="1" dirty="0"/>
          </a:p>
        </p:txBody>
      </p:sp>
      <p:sp>
        <p:nvSpPr>
          <p:cNvPr id="819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aphicFrame>
        <p:nvGraphicFramePr>
          <p:cNvPr id="8194" name="Object 7"/>
          <p:cNvGraphicFramePr>
            <a:graphicFrameLocks noChangeAspect="1"/>
          </p:cNvGraphicFramePr>
          <p:nvPr/>
        </p:nvGraphicFramePr>
        <p:xfrm>
          <a:off x="5572125" y="142875"/>
          <a:ext cx="1095375" cy="1447800"/>
        </p:xfrm>
        <a:graphic>
          <a:graphicData uri="http://schemas.openxmlformats.org/presentationml/2006/ole">
            <mc:AlternateContent xmlns:mc="http://schemas.openxmlformats.org/markup-compatibility/2006">
              <mc:Choice xmlns:v="urn:schemas-microsoft-com:vml" Requires="v">
                <p:oleObj spid="_x0000_s8775" name="Visio" r:id="rId4" imgW="1092637" imgH="1700212" progId="Visio.Drawing.11">
                  <p:embed/>
                </p:oleObj>
              </mc:Choice>
              <mc:Fallback>
                <p:oleObj name="Visio" r:id="rId4" imgW="1092637" imgH="1700212" progId="Visio.Drawing.11">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b="14822"/>
                      <a:stretch>
                        <a:fillRect/>
                      </a:stretch>
                    </p:blipFill>
                    <p:spPr bwMode="auto">
                      <a:xfrm>
                        <a:off x="5572125" y="142875"/>
                        <a:ext cx="1095375"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6"/>
          <p:cNvGraphicFramePr>
            <a:graphicFrameLocks noChangeAspect="1"/>
          </p:cNvGraphicFramePr>
          <p:nvPr/>
        </p:nvGraphicFramePr>
        <p:xfrm>
          <a:off x="6643688" y="214313"/>
          <a:ext cx="1095375" cy="1457325"/>
        </p:xfrm>
        <a:graphic>
          <a:graphicData uri="http://schemas.openxmlformats.org/presentationml/2006/ole">
            <mc:AlternateContent xmlns:mc="http://schemas.openxmlformats.org/markup-compatibility/2006">
              <mc:Choice xmlns:v="urn:schemas-microsoft-com:vml" Requires="v">
                <p:oleObj spid="_x0000_s8776" name="Visio" r:id="rId6" imgW="1092637" imgH="1702213" progId="Visio.Drawing.11">
                  <p:embed/>
                </p:oleObj>
              </mc:Choice>
              <mc:Fallback>
                <p:oleObj name="Visio" r:id="rId6" imgW="1092637" imgH="1702213" progId="Visio.Drawing.11">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b="14804"/>
                      <a:stretch>
                        <a:fillRect/>
                      </a:stretch>
                    </p:blipFill>
                    <p:spPr bwMode="auto">
                      <a:xfrm>
                        <a:off x="6643688" y="214313"/>
                        <a:ext cx="1095375" cy="1457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6" name="Object 5"/>
          <p:cNvGraphicFramePr>
            <a:graphicFrameLocks noChangeAspect="1"/>
          </p:cNvGraphicFramePr>
          <p:nvPr/>
        </p:nvGraphicFramePr>
        <p:xfrm>
          <a:off x="7705725" y="357188"/>
          <a:ext cx="1438275" cy="1666875"/>
        </p:xfrm>
        <a:graphic>
          <a:graphicData uri="http://schemas.openxmlformats.org/presentationml/2006/ole">
            <mc:AlternateContent xmlns:mc="http://schemas.openxmlformats.org/markup-compatibility/2006">
              <mc:Choice xmlns:v="urn:schemas-microsoft-com:vml" Requires="v">
                <p:oleObj spid="_x0000_s8777" name="Visio" r:id="rId8" imgW="1434679" imgH="1916239" progId="Visio.Drawing.11">
                  <p:embed/>
                </p:oleObj>
              </mc:Choice>
              <mc:Fallback>
                <p:oleObj name="Visio" r:id="rId8" imgW="1434679" imgH="1916239" progId="Visio.Drawing.11">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b="13150"/>
                      <a:stretch>
                        <a:fillRect/>
                      </a:stretch>
                    </p:blipFill>
                    <p:spPr bwMode="auto">
                      <a:xfrm>
                        <a:off x="7705725" y="357188"/>
                        <a:ext cx="1438275" cy="166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0"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8201" name="Rectangle 9"/>
          <p:cNvSpPr>
            <a:spLocks noChangeArrowheads="1"/>
          </p:cNvSpPr>
          <p:nvPr/>
        </p:nvSpPr>
        <p:spPr bwMode="auto">
          <a:xfrm>
            <a:off x="0" y="1981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8202" name="Rectangle 10"/>
          <p:cNvSpPr>
            <a:spLocks noChangeArrowheads="1"/>
          </p:cNvSpPr>
          <p:nvPr/>
        </p:nvSpPr>
        <p:spPr bwMode="auto">
          <a:xfrm>
            <a:off x="0" y="3438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8203" name="Rectangle 11"/>
          <p:cNvSpPr>
            <a:spLocks noChangeArrowheads="1"/>
          </p:cNvSpPr>
          <p:nvPr/>
        </p:nvSpPr>
        <p:spPr bwMode="auto">
          <a:xfrm>
            <a:off x="0" y="5105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8204" name="Rectangle 12"/>
          <p:cNvSpPr>
            <a:spLocks noChangeArrowheads="1"/>
          </p:cNvSpPr>
          <p:nvPr/>
        </p:nvSpPr>
        <p:spPr bwMode="auto">
          <a:xfrm>
            <a:off x="0" y="6372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39271935"/>
              </p:ext>
            </p:extLst>
          </p:nvPr>
        </p:nvGraphicFramePr>
        <p:xfrm>
          <a:off x="467544" y="1628800"/>
          <a:ext cx="8496944" cy="3983544"/>
        </p:xfrm>
        <a:graphic>
          <a:graphicData uri="http://schemas.openxmlformats.org/drawingml/2006/table">
            <a:tbl>
              <a:tblPr/>
              <a:tblGrid>
                <a:gridCol w="4248472">
                  <a:extLst>
                    <a:ext uri="{9D8B030D-6E8A-4147-A177-3AD203B41FA5}">
                      <a16:colId xmlns:a16="http://schemas.microsoft.com/office/drawing/2014/main" val="20000"/>
                    </a:ext>
                  </a:extLst>
                </a:gridCol>
                <a:gridCol w="4248472">
                  <a:extLst>
                    <a:ext uri="{9D8B030D-6E8A-4147-A177-3AD203B41FA5}">
                      <a16:colId xmlns:a16="http://schemas.microsoft.com/office/drawing/2014/main" val="20001"/>
                    </a:ext>
                  </a:extLst>
                </a:gridCol>
              </a:tblGrid>
              <a:tr h="495055">
                <a:tc>
                  <a:txBody>
                    <a:bodyPr/>
                    <a:lstStyle/>
                    <a:p>
                      <a:r>
                        <a:rPr lang="ru-RU" sz="2800" b="1" dirty="0"/>
                        <a:t>Хост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800" b="1" dirty="0"/>
                        <a:t>Сервер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66346">
                <a:tc>
                  <a:txBody>
                    <a:bodyPr/>
                    <a:lstStyle/>
                    <a:p>
                      <a:r>
                        <a:rPr lang="ru-RU" sz="2000" dirty="0"/>
                        <a:t>Увек физички чвор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a:t>Може бити физички чвор или софтверски програм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66346">
                <a:tc>
                  <a:txBody>
                    <a:bodyPr/>
                    <a:lstStyle/>
                    <a:p>
                      <a:r>
                        <a:rPr lang="ru-RU" sz="2000" dirty="0"/>
                        <a:t>Може да покреће и серверске и клијентске програме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dirty="0"/>
                        <a:t>Инсталиран на хосту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66346">
                <a:tc>
                  <a:txBody>
                    <a:bodyPr/>
                    <a:lstStyle/>
                    <a:p>
                      <a:r>
                        <a:rPr lang="ru-RU" sz="2000"/>
                        <a:t>Пружа специфичне услуге клијенту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dirty="0"/>
                        <a:t>Пружа специфичне услуге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66346">
                <a:tc>
                  <a:txBody>
                    <a:bodyPr/>
                    <a:lstStyle/>
                    <a:p>
                      <a:r>
                        <a:rPr lang="ru-RU" sz="2000"/>
                        <a:t>Опслужује више корисника и уређаја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dirty="0"/>
                        <a:t>Опслужује само клијенте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26661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Content Placeholder 1"/>
          <p:cNvSpPr>
            <a:spLocks noGrp="1"/>
          </p:cNvSpPr>
          <p:nvPr>
            <p:ph idx="1"/>
          </p:nvPr>
        </p:nvSpPr>
        <p:spPr>
          <a:xfrm>
            <a:off x="395536" y="1771650"/>
            <a:ext cx="8748464" cy="4729163"/>
          </a:xfrm>
        </p:spPr>
        <p:txBody>
          <a:bodyPr/>
          <a:lstStyle/>
          <a:p>
            <a:pPr algn="just">
              <a:buFont typeface="Monotype Sorts" pitchFamily="2" charset="2"/>
              <a:buNone/>
            </a:pPr>
            <a:endParaRPr lang="sr-Cyrl-CS" altLang="sr-Latn-RS" sz="2800" dirty="0">
              <a:latin typeface="Arial" panose="020B0604020202020204" pitchFamily="34" charset="0"/>
              <a:cs typeface="Arial" panose="020B0604020202020204" pitchFamily="34" charset="0"/>
            </a:endParaRPr>
          </a:p>
          <a:p>
            <a:pPr algn="just">
              <a:buFont typeface="Monotype Sorts" pitchFamily="2" charset="2"/>
              <a:buNone/>
            </a:pPr>
            <a:endParaRPr lang="sr-Cyrl-CS" altLang="sr-Latn-RS" sz="2800" dirty="0">
              <a:latin typeface="Arial" panose="020B0604020202020204" pitchFamily="34" charset="0"/>
              <a:cs typeface="Arial" panose="020B0604020202020204" pitchFamily="34" charset="0"/>
            </a:endParaRPr>
          </a:p>
          <a:p>
            <a:pPr algn="just">
              <a:buFont typeface="Monotype Sorts" pitchFamily="2" charset="2"/>
              <a:buNone/>
            </a:pPr>
            <a:r>
              <a:rPr lang="en-US" altLang="sr-Latn-RS" sz="2800" dirty="0">
                <a:latin typeface="Arial" panose="020B0604020202020204" pitchFamily="34" charset="0"/>
                <a:cs typeface="Arial" panose="020B0604020202020204" pitchFamily="34" charset="0"/>
              </a:rPr>
              <a:t>ISDN switch	</a:t>
            </a:r>
            <a:r>
              <a:rPr lang="sr-Cyrl-CS" altLang="sr-Latn-RS" sz="2800" dirty="0">
                <a:latin typeface="Arial" panose="020B0604020202020204" pitchFamily="34" charset="0"/>
                <a:cs typeface="Arial" panose="020B0604020202020204" pitchFamily="34" charset="0"/>
              </a:rPr>
              <a:t>	</a:t>
            </a:r>
            <a:r>
              <a:rPr lang="en-US" altLang="sr-Latn-RS" sz="2800" dirty="0">
                <a:latin typeface="Arial" panose="020B0604020202020204" pitchFamily="34" charset="0"/>
                <a:cs typeface="Arial" panose="020B0604020202020204" pitchFamily="34" charset="0"/>
              </a:rPr>
              <a:t>	ATM switch		</a:t>
            </a:r>
            <a:endParaRPr lang="sr-Cyrl-CS" altLang="sr-Latn-RS" sz="2800" dirty="0">
              <a:latin typeface="Arial" panose="020B0604020202020204" pitchFamily="34" charset="0"/>
              <a:cs typeface="Arial" panose="020B0604020202020204" pitchFamily="34" charset="0"/>
            </a:endParaRPr>
          </a:p>
          <a:p>
            <a:pPr algn="just">
              <a:buFont typeface="Monotype Sorts" pitchFamily="2" charset="2"/>
              <a:buNone/>
            </a:pPr>
            <a:r>
              <a:rPr lang="sr-Latn-CS" altLang="sr-Latn-RS" sz="1600" i="1" dirty="0" err="1"/>
              <a:t>Integrated</a:t>
            </a:r>
            <a:r>
              <a:rPr lang="sr-Latn-CS" altLang="sr-Latn-RS" sz="1600" i="1" dirty="0"/>
              <a:t> </a:t>
            </a:r>
            <a:r>
              <a:rPr lang="sr-Latn-CS" altLang="sr-Latn-RS" sz="1600" i="1" dirty="0" err="1"/>
              <a:t>Services</a:t>
            </a:r>
            <a:r>
              <a:rPr lang="sr-Latn-CS" altLang="sr-Latn-RS" sz="1600" i="1" dirty="0"/>
              <a:t> Digital </a:t>
            </a:r>
            <a:r>
              <a:rPr lang="sr-Latn-CS" altLang="sr-Latn-RS" sz="1600" i="1" dirty="0" err="1"/>
              <a:t>Network</a:t>
            </a:r>
            <a:r>
              <a:rPr lang="en-US" altLang="sr-Latn-RS" sz="1600" i="1" dirty="0"/>
              <a:t>		Asynchronous Transfer Mode (ATM)</a:t>
            </a:r>
            <a:endParaRPr lang="en-US" altLang="sr-Latn-RS" sz="1600" dirty="0"/>
          </a:p>
          <a:p>
            <a:pPr algn="just">
              <a:buFont typeface="Monotype Sorts" pitchFamily="2" charset="2"/>
              <a:buNone/>
            </a:pPr>
            <a:r>
              <a:rPr lang="sr-Cyrl-CS" altLang="sr-Latn-RS" sz="1400" dirty="0"/>
              <a:t>ознака је за дигиталну телефонску технологију</a:t>
            </a:r>
            <a:r>
              <a:rPr lang="en-US" altLang="sr-Latn-RS" sz="1400" dirty="0"/>
              <a:t>	encodes data traffic into small fixed-sized cells</a:t>
            </a:r>
            <a:endParaRPr lang="sr-Cyrl-CS" altLang="sr-Latn-RS" sz="1400" dirty="0">
              <a:latin typeface="Arial" panose="020B0604020202020204" pitchFamily="34" charset="0"/>
              <a:cs typeface="Arial" panose="020B0604020202020204" pitchFamily="34" charset="0"/>
            </a:endParaRPr>
          </a:p>
          <a:p>
            <a:pPr algn="just">
              <a:buFont typeface="Monotype Sorts" pitchFamily="2" charset="2"/>
              <a:buNone/>
            </a:pPr>
            <a:endParaRPr lang="sr-Cyrl-CS" altLang="sr-Latn-RS" sz="2800" dirty="0">
              <a:latin typeface="Arial" panose="020B0604020202020204" pitchFamily="34" charset="0"/>
              <a:cs typeface="Arial" panose="020B0604020202020204" pitchFamily="34" charset="0"/>
            </a:endParaRPr>
          </a:p>
          <a:p>
            <a:pPr algn="just">
              <a:buFont typeface="Monotype Sorts" pitchFamily="2" charset="2"/>
              <a:buNone/>
            </a:pPr>
            <a:endParaRPr lang="sr-Cyrl-CS" altLang="sr-Latn-RS" sz="2800" dirty="0">
              <a:latin typeface="Arial" panose="020B0604020202020204" pitchFamily="34" charset="0"/>
              <a:cs typeface="Arial" panose="020B0604020202020204" pitchFamily="34" charset="0"/>
            </a:endParaRPr>
          </a:p>
          <a:p>
            <a:pPr algn="just">
              <a:buFont typeface="Monotype Sorts" pitchFamily="2" charset="2"/>
              <a:buNone/>
            </a:pPr>
            <a:endParaRPr lang="sr-Cyrl-CS" altLang="sr-Latn-RS" sz="2800" dirty="0">
              <a:latin typeface="Arial" panose="020B0604020202020204" pitchFamily="34" charset="0"/>
              <a:cs typeface="Arial" panose="020B0604020202020204" pitchFamily="34" charset="0"/>
            </a:endParaRPr>
          </a:p>
          <a:p>
            <a:pPr algn="just">
              <a:buFont typeface="Monotype Sorts" pitchFamily="2" charset="2"/>
              <a:buNone/>
            </a:pPr>
            <a:r>
              <a:rPr lang="en-US" altLang="sr-Latn-RS" sz="2800" dirty="0">
                <a:latin typeface="Arial" panose="020B0604020202020204" pitchFamily="34" charset="0"/>
                <a:cs typeface="Arial" panose="020B0604020202020204" pitchFamily="34" charset="0"/>
              </a:rPr>
              <a:t>ATM/Fast GB ether switch	</a:t>
            </a:r>
            <a:r>
              <a:rPr lang="sr-Cyrl-CS" altLang="sr-Latn-RS" sz="2800" dirty="0">
                <a:latin typeface="Arial" panose="020B0604020202020204" pitchFamily="34" charset="0"/>
                <a:cs typeface="Arial" panose="020B0604020202020204" pitchFamily="34" charset="0"/>
              </a:rPr>
              <a:t>   </a:t>
            </a:r>
            <a:r>
              <a:rPr lang="sr-Latn-RS" altLang="sr-Latn-RS" sz="2800" dirty="0">
                <a:latin typeface="Arial" panose="020B0604020202020204" pitchFamily="34" charset="0"/>
                <a:cs typeface="Arial" panose="020B0604020202020204" pitchFamily="34" charset="0"/>
              </a:rPr>
              <a:t>      </a:t>
            </a:r>
            <a:r>
              <a:rPr lang="en-US" altLang="sr-Latn-RS" sz="2800" dirty="0">
                <a:latin typeface="Arial" panose="020B0604020202020204" pitchFamily="34" charset="0"/>
                <a:cs typeface="Arial" panose="020B0604020202020204" pitchFamily="34" charset="0"/>
              </a:rPr>
              <a:t>Workgroup switch</a:t>
            </a:r>
            <a:endParaRPr lang="sr-Latn-CS" altLang="sr-Latn-RS" sz="2800" dirty="0">
              <a:latin typeface="Arial" panose="020B0604020202020204" pitchFamily="34" charset="0"/>
              <a:cs typeface="Arial" panose="020B0604020202020204" pitchFamily="34" charset="0"/>
            </a:endParaRPr>
          </a:p>
          <a:p>
            <a:pPr algn="just">
              <a:buFont typeface="Monotype Sorts" pitchFamily="2" charset="2"/>
              <a:buNone/>
            </a:pPr>
            <a:r>
              <a:rPr lang="en-US" altLang="sr-Latn-RS" sz="1600" i="1" dirty="0"/>
              <a:t>Asynchronous Transfer Mode (ATM) /</a:t>
            </a:r>
            <a:r>
              <a:rPr lang="sr-Latn-CS" altLang="sr-Latn-RS" sz="1600" i="1" dirty="0" err="1"/>
              <a:t>full-duplex</a:t>
            </a:r>
            <a:r>
              <a:rPr lang="sr-Latn-CS" altLang="sr-Latn-RS" sz="1600" i="1" dirty="0"/>
              <a:t> </a:t>
            </a:r>
            <a:r>
              <a:rPr lang="sr-Latn-CS" altLang="sr-Latn-RS" sz="1600" i="1" dirty="0" err="1"/>
              <a:t>operation</a:t>
            </a:r>
            <a:r>
              <a:rPr lang="en-US" altLang="sr-Latn-RS" sz="1600" i="1" dirty="0"/>
              <a:t>	</a:t>
            </a:r>
            <a:r>
              <a:rPr lang="sr-Latn-CS" altLang="sr-Latn-RS" sz="1600" i="1" dirty="0"/>
              <a:t> </a:t>
            </a:r>
            <a:r>
              <a:rPr lang="sr-Latn-CS" altLang="sr-Latn-RS" sz="1600" i="1" dirty="0" err="1"/>
              <a:t>full-duplex</a:t>
            </a:r>
            <a:r>
              <a:rPr lang="sr-Latn-CS" altLang="sr-Latn-RS" sz="1600" i="1" dirty="0"/>
              <a:t> </a:t>
            </a:r>
            <a:r>
              <a:rPr lang="sr-Latn-CS" altLang="sr-Latn-RS" sz="1600" i="1" dirty="0" err="1"/>
              <a:t>operation</a:t>
            </a:r>
            <a:endParaRPr lang="sr-Latn-CS" altLang="sr-Latn-RS" sz="1600" i="1"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371600" y="476250"/>
            <a:ext cx="4271963" cy="1276350"/>
          </a:xfrm>
        </p:spPr>
        <p:txBody>
          <a:bodyPr/>
          <a:lstStyle/>
          <a:p>
            <a:pPr>
              <a:defRPr/>
            </a:pPr>
            <a:r>
              <a:rPr lang="sr-Cyrl-CS" sz="4000" b="1" dirty="0"/>
              <a:t>Термини</a:t>
            </a:r>
            <a:r>
              <a:rPr lang="sr-Latn-CS" sz="4000" b="1" dirty="0"/>
              <a:t>:	</a:t>
            </a:r>
            <a:r>
              <a:rPr lang="sr-Cyrl-CS" sz="4000" b="1" dirty="0"/>
              <a:t>Свич</a:t>
            </a:r>
            <a:endParaRPr lang="sr-Latn-CS" sz="4000" b="1" dirty="0"/>
          </a:p>
        </p:txBody>
      </p:sp>
      <p:sp>
        <p:nvSpPr>
          <p:cNvPr id="922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aphicFrame>
        <p:nvGraphicFramePr>
          <p:cNvPr id="9218" name="Object 7"/>
          <p:cNvGraphicFramePr>
            <a:graphicFrameLocks noChangeAspect="1"/>
          </p:cNvGraphicFramePr>
          <p:nvPr/>
        </p:nvGraphicFramePr>
        <p:xfrm>
          <a:off x="1428750" y="1571625"/>
          <a:ext cx="1095375" cy="1447800"/>
        </p:xfrm>
        <a:graphic>
          <a:graphicData uri="http://schemas.openxmlformats.org/presentationml/2006/ole">
            <mc:AlternateContent xmlns:mc="http://schemas.openxmlformats.org/markup-compatibility/2006">
              <mc:Choice xmlns:v="urn:schemas-microsoft-com:vml" Requires="v">
                <p:oleObj spid="_x0000_s9991" name="Visio" r:id="rId3" imgW="1092637" imgH="1700212" progId="Visio.Drawing.11">
                  <p:embed/>
                </p:oleObj>
              </mc:Choice>
              <mc:Fallback>
                <p:oleObj name="Visio" r:id="rId3" imgW="1092637" imgH="1700212" progId="Visio.Drawing.11">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b="14822"/>
                      <a:stretch>
                        <a:fillRect/>
                      </a:stretch>
                    </p:blipFill>
                    <p:spPr bwMode="auto">
                      <a:xfrm>
                        <a:off x="1428750" y="1571625"/>
                        <a:ext cx="1095375"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9" name="Object 6"/>
          <p:cNvGraphicFramePr>
            <a:graphicFrameLocks noChangeAspect="1"/>
          </p:cNvGraphicFramePr>
          <p:nvPr/>
        </p:nvGraphicFramePr>
        <p:xfrm>
          <a:off x="5500688" y="1500188"/>
          <a:ext cx="1095375" cy="1457325"/>
        </p:xfrm>
        <a:graphic>
          <a:graphicData uri="http://schemas.openxmlformats.org/presentationml/2006/ole">
            <mc:AlternateContent xmlns:mc="http://schemas.openxmlformats.org/markup-compatibility/2006">
              <mc:Choice xmlns:v="urn:schemas-microsoft-com:vml" Requires="v">
                <p:oleObj spid="_x0000_s9992" name="Visio" r:id="rId5" imgW="1092637" imgH="1702213" progId="Visio.Drawing.11">
                  <p:embed/>
                </p:oleObj>
              </mc:Choice>
              <mc:Fallback>
                <p:oleObj name="Visio" r:id="rId5" imgW="1092637" imgH="1702213" progId="Visio.Drawing.11">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b="14804"/>
                      <a:stretch>
                        <a:fillRect/>
                      </a:stretch>
                    </p:blipFill>
                    <p:spPr bwMode="auto">
                      <a:xfrm>
                        <a:off x="5500688" y="1500188"/>
                        <a:ext cx="1095375" cy="1457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0" name="Object 5"/>
          <p:cNvGraphicFramePr>
            <a:graphicFrameLocks noChangeAspect="1"/>
          </p:cNvGraphicFramePr>
          <p:nvPr>
            <p:extLst>
              <p:ext uri="{D42A27DB-BD31-4B8C-83A1-F6EECF244321}">
                <p14:modId xmlns:p14="http://schemas.microsoft.com/office/powerpoint/2010/main" val="430325637"/>
              </p:ext>
            </p:extLst>
          </p:nvPr>
        </p:nvGraphicFramePr>
        <p:xfrm>
          <a:off x="1571625" y="3861048"/>
          <a:ext cx="1438275" cy="1666875"/>
        </p:xfrm>
        <a:graphic>
          <a:graphicData uri="http://schemas.openxmlformats.org/presentationml/2006/ole">
            <mc:AlternateContent xmlns:mc="http://schemas.openxmlformats.org/markup-compatibility/2006">
              <mc:Choice xmlns:v="urn:schemas-microsoft-com:vml" Requires="v">
                <p:oleObj spid="_x0000_s9993" name="Visio" r:id="rId7" imgW="1434679" imgH="1916239" progId="Visio.Drawing.11">
                  <p:embed/>
                </p:oleObj>
              </mc:Choice>
              <mc:Fallback>
                <p:oleObj name="Visio" r:id="rId7" imgW="1434679" imgH="1916239" progId="Visio.Drawing.11">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b="13150"/>
                      <a:stretch>
                        <a:fillRect/>
                      </a:stretch>
                    </p:blipFill>
                    <p:spPr bwMode="auto">
                      <a:xfrm>
                        <a:off x="1571625" y="3861048"/>
                        <a:ext cx="1438275" cy="166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5"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9226" name="Rectangle 9"/>
          <p:cNvSpPr>
            <a:spLocks noChangeArrowheads="1"/>
          </p:cNvSpPr>
          <p:nvPr/>
        </p:nvSpPr>
        <p:spPr bwMode="auto">
          <a:xfrm>
            <a:off x="0" y="1981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9228" name="Rectangle 11"/>
          <p:cNvSpPr>
            <a:spLocks noChangeArrowheads="1"/>
          </p:cNvSpPr>
          <p:nvPr/>
        </p:nvSpPr>
        <p:spPr bwMode="auto">
          <a:xfrm>
            <a:off x="0" y="5105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9229" name="Rectangle 12"/>
          <p:cNvSpPr>
            <a:spLocks noChangeArrowheads="1"/>
          </p:cNvSpPr>
          <p:nvPr/>
        </p:nvSpPr>
        <p:spPr bwMode="auto">
          <a:xfrm>
            <a:off x="0" y="6372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923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aphicFrame>
        <p:nvGraphicFramePr>
          <p:cNvPr id="9221" name="Object 1027"/>
          <p:cNvGraphicFramePr>
            <a:graphicFrameLocks noChangeAspect="1"/>
          </p:cNvGraphicFramePr>
          <p:nvPr/>
        </p:nvGraphicFramePr>
        <p:xfrm>
          <a:off x="6215063" y="4214813"/>
          <a:ext cx="1438275" cy="1266825"/>
        </p:xfrm>
        <a:graphic>
          <a:graphicData uri="http://schemas.openxmlformats.org/presentationml/2006/ole">
            <mc:AlternateContent xmlns:mc="http://schemas.openxmlformats.org/markup-compatibility/2006">
              <mc:Choice xmlns:v="urn:schemas-microsoft-com:vml" Requires="v">
                <p:oleObj spid="_x0000_s9994" name="Visio" r:id="rId9" imgW="1434679" imgH="1520190" progId="Visio.Drawing.11">
                  <p:embed/>
                </p:oleObj>
              </mc:Choice>
              <mc:Fallback>
                <p:oleObj name="Visio" r:id="rId9" imgW="1434679" imgH="1520190" progId="Visio.Drawing.11">
                  <p:embed/>
                  <p:pic>
                    <p:nvPicPr>
                      <p:cNvPr id="0" name="Object 1027"/>
                      <p:cNvPicPr>
                        <a:picLocks noChangeAspect="1" noChangeArrowheads="1"/>
                      </p:cNvPicPr>
                      <p:nvPr/>
                    </p:nvPicPr>
                    <p:blipFill>
                      <a:blip r:embed="rId10">
                        <a:extLst>
                          <a:ext uri="{28A0092B-C50C-407E-A947-70E740481C1C}">
                            <a14:useLocalDpi xmlns:a14="http://schemas.microsoft.com/office/drawing/2010/main" val="0"/>
                          </a:ext>
                        </a:extLst>
                      </a:blip>
                      <a:srcRect b="16577"/>
                      <a:stretch>
                        <a:fillRect/>
                      </a:stretch>
                    </p:blipFill>
                    <p:spPr bwMode="auto">
                      <a:xfrm>
                        <a:off x="6215063" y="4214813"/>
                        <a:ext cx="1438275" cy="1266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Content Placeholder 1"/>
          <p:cNvSpPr>
            <a:spLocks noGrp="1"/>
          </p:cNvSpPr>
          <p:nvPr>
            <p:ph idx="1"/>
          </p:nvPr>
        </p:nvSpPr>
        <p:spPr>
          <a:xfrm>
            <a:off x="142875" y="1643063"/>
            <a:ext cx="8786813" cy="4714875"/>
          </a:xfrm>
        </p:spPr>
        <p:txBody>
          <a:bodyPr/>
          <a:lstStyle/>
          <a:p>
            <a:pPr algn="just">
              <a:buFont typeface="Monotype Sorts" pitchFamily="2" charset="2"/>
              <a:buNone/>
            </a:pPr>
            <a:r>
              <a:rPr lang="ru-RU" altLang="sr-Latn-RS" sz="2400" dirty="0">
                <a:solidFill>
                  <a:srgbClr val="FFFF00"/>
                </a:solidFill>
                <a:latin typeface="Arial" panose="020B0604020202020204" pitchFamily="34" charset="0"/>
                <a:cs typeface="Arial" panose="020B0604020202020204" pitchFamily="34" charset="0"/>
              </a:rPr>
              <a:t>Рутер</a:t>
            </a:r>
            <a:r>
              <a:rPr lang="ru-RU" altLang="sr-Latn-RS" sz="2400" dirty="0">
                <a:latin typeface="Arial" panose="020B0604020202020204" pitchFamily="34" charset="0"/>
                <a:cs typeface="Arial" panose="020B0604020202020204" pitchFamily="34" charset="0"/>
              </a:rPr>
              <a:t> (усмеривач, енг. Router) је рачунарски уређај који служи за међусобно повезивање рачунарских мрежа. Задатак му је да за сваки пакет података одреди путању - руту којом треба тај пакет да иде и да тај исти пакет проследи следећем уређају у низу. </a:t>
            </a:r>
          </a:p>
          <a:p>
            <a:pPr algn="just">
              <a:buFont typeface="Monotype Sorts" pitchFamily="2" charset="2"/>
              <a:buNone/>
            </a:pPr>
            <a:r>
              <a:rPr lang="ru-RU" altLang="sr-Latn-RS" sz="2400" dirty="0">
                <a:latin typeface="Arial" panose="020B0604020202020204" pitchFamily="34" charset="0"/>
                <a:cs typeface="Arial" panose="020B0604020202020204" pitchFamily="34" charset="0"/>
              </a:rPr>
              <a:t>Иако су најчешће рутери посебни уређаји, они су у суштини рачунари чији су софтвер и хардвер специјализовани за намену да повезују више мрежа. У малим локалним мрежама (LAN) рутер се обично поставља да буде веза између саме мреже и Интернета. Тако на пример ADSL рутер служи као веза између кућне мреже и мреже Интернет провајдера до које рутер долази преко ADSL везе.</a:t>
            </a:r>
            <a:endParaRPr lang="sr-Latn-CS" altLang="sr-Latn-RS"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500188" y="285750"/>
            <a:ext cx="6415087" cy="1276350"/>
          </a:xfrm>
        </p:spPr>
        <p:txBody>
          <a:bodyPr/>
          <a:lstStyle/>
          <a:p>
            <a:pPr>
              <a:defRPr/>
            </a:pPr>
            <a:r>
              <a:rPr lang="sr-Cyrl-CS" sz="4000" b="1" dirty="0"/>
              <a:t>Термини</a:t>
            </a:r>
            <a:r>
              <a:rPr lang="sr-Latn-CS" sz="4000" b="1" dirty="0"/>
              <a:t>:	</a:t>
            </a:r>
            <a:r>
              <a:rPr lang="sr-Cyrl-CS" sz="4000" b="1" dirty="0"/>
              <a:t>Рутер</a:t>
            </a:r>
            <a:endParaRPr lang="sr-Latn-CS" sz="4000" b="1" dirty="0"/>
          </a:p>
        </p:txBody>
      </p:sp>
      <p:sp>
        <p:nvSpPr>
          <p:cNvPr id="1024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0247"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0248" name="Rectangle 9"/>
          <p:cNvSpPr>
            <a:spLocks noChangeArrowheads="1"/>
          </p:cNvSpPr>
          <p:nvPr/>
        </p:nvSpPr>
        <p:spPr bwMode="auto">
          <a:xfrm>
            <a:off x="0" y="1981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0249" name="Rectangle 10"/>
          <p:cNvSpPr>
            <a:spLocks noChangeArrowheads="1"/>
          </p:cNvSpPr>
          <p:nvPr/>
        </p:nvSpPr>
        <p:spPr bwMode="auto">
          <a:xfrm>
            <a:off x="0" y="3438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0250" name="Rectangle 11"/>
          <p:cNvSpPr>
            <a:spLocks noChangeArrowheads="1"/>
          </p:cNvSpPr>
          <p:nvPr/>
        </p:nvSpPr>
        <p:spPr bwMode="auto">
          <a:xfrm>
            <a:off x="0" y="5105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0251" name="Rectangle 12"/>
          <p:cNvSpPr>
            <a:spLocks noChangeArrowheads="1"/>
          </p:cNvSpPr>
          <p:nvPr/>
        </p:nvSpPr>
        <p:spPr bwMode="auto">
          <a:xfrm>
            <a:off x="0" y="6372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025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aphicFrame>
        <p:nvGraphicFramePr>
          <p:cNvPr id="10242" name="Object 6"/>
          <p:cNvGraphicFramePr>
            <a:graphicFrameLocks noChangeAspect="1"/>
          </p:cNvGraphicFramePr>
          <p:nvPr/>
        </p:nvGraphicFramePr>
        <p:xfrm>
          <a:off x="6572250" y="214313"/>
          <a:ext cx="971550" cy="981075"/>
        </p:xfrm>
        <a:graphic>
          <a:graphicData uri="http://schemas.openxmlformats.org/presentationml/2006/ole">
            <mc:AlternateContent xmlns:mc="http://schemas.openxmlformats.org/markup-compatibility/2006">
              <mc:Choice xmlns:v="urn:schemas-microsoft-com:vml" Requires="v">
                <p:oleObj spid="_x0000_s10632" name="Visio" r:id="rId3" imgW="695880" imgH="886680" progId="Visio.Drawing.11">
                  <p:embed/>
                </p:oleObj>
              </mc:Choice>
              <mc:Fallback>
                <p:oleObj name="Visio" r:id="rId3" imgW="695880" imgH="886680" progId="Visio.Drawing.11">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b="20451"/>
                      <a:stretch>
                        <a:fillRect/>
                      </a:stretch>
                    </p:blipFill>
                    <p:spPr bwMode="auto">
                      <a:xfrm>
                        <a:off x="6572250" y="214313"/>
                        <a:ext cx="971550" cy="98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3"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aphicFrame>
        <p:nvGraphicFramePr>
          <p:cNvPr id="10243" name="Object 7"/>
          <p:cNvGraphicFramePr>
            <a:graphicFrameLocks noChangeAspect="1"/>
          </p:cNvGraphicFramePr>
          <p:nvPr/>
        </p:nvGraphicFramePr>
        <p:xfrm>
          <a:off x="8001000" y="214313"/>
          <a:ext cx="971550" cy="981075"/>
        </p:xfrm>
        <a:graphic>
          <a:graphicData uri="http://schemas.openxmlformats.org/presentationml/2006/ole">
            <mc:AlternateContent xmlns:mc="http://schemas.openxmlformats.org/markup-compatibility/2006">
              <mc:Choice xmlns:v="urn:schemas-microsoft-com:vml" Requires="v">
                <p:oleObj spid="_x0000_s10633" name="Visio" r:id="rId5" imgW="966621" imgH="1232154" progId="Visio.Drawing.11">
                  <p:embed/>
                </p:oleObj>
              </mc:Choice>
              <mc:Fallback>
                <p:oleObj name="Visio" r:id="rId5" imgW="966621" imgH="1232154" progId="Visio.Drawing.11">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b="20451"/>
                      <a:stretch>
                        <a:fillRect/>
                      </a:stretch>
                    </p:blipFill>
                    <p:spPr bwMode="auto">
                      <a:xfrm>
                        <a:off x="8001000" y="214313"/>
                        <a:ext cx="971550" cy="98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Content Placeholder 1"/>
          <p:cNvSpPr>
            <a:spLocks noGrp="1"/>
          </p:cNvSpPr>
          <p:nvPr>
            <p:ph idx="1"/>
          </p:nvPr>
        </p:nvSpPr>
        <p:spPr>
          <a:xfrm>
            <a:off x="142875" y="1266825"/>
            <a:ext cx="8786813" cy="5091113"/>
          </a:xfrm>
        </p:spPr>
        <p:txBody>
          <a:bodyPr/>
          <a:lstStyle/>
          <a:p>
            <a:pPr algn="just">
              <a:buFont typeface="Monotype Sorts" pitchFamily="2" charset="2"/>
              <a:buNone/>
            </a:pPr>
            <a:r>
              <a:rPr lang="ru-RU" altLang="sr-Latn-RS" sz="2400" dirty="0">
                <a:solidFill>
                  <a:srgbClr val="FFFF00"/>
                </a:solidFill>
                <a:latin typeface="Arial" panose="020B0604020202020204" pitchFamily="34" charset="0"/>
                <a:cs typeface="Arial" panose="020B0604020202020204" pitchFamily="34" charset="0"/>
              </a:rPr>
              <a:t>Бриџ</a:t>
            </a:r>
            <a:r>
              <a:rPr lang="ru-RU" altLang="sr-Latn-RS" sz="2400" dirty="0">
                <a:latin typeface="Arial" panose="020B0604020202020204" pitchFamily="34" charset="0"/>
                <a:cs typeface="Arial" panose="020B0604020202020204" pitchFamily="34" charset="0"/>
              </a:rPr>
              <a:t> (мост, енг. </a:t>
            </a:r>
            <a:r>
              <a:rPr lang="sr-Latn-CS" altLang="sr-Latn-RS" sz="2400" dirty="0" err="1">
                <a:latin typeface="Arial" panose="020B0604020202020204" pitchFamily="34" charset="0"/>
                <a:cs typeface="Arial" panose="020B0604020202020204" pitchFamily="34" charset="0"/>
              </a:rPr>
              <a:t>bridge</a:t>
            </a:r>
            <a:r>
              <a:rPr lang="sr-Latn-CS" altLang="sr-Latn-RS" sz="2400" dirty="0">
                <a:latin typeface="Arial" panose="020B0604020202020204" pitchFamily="34" charset="0"/>
                <a:cs typeface="Arial" panose="020B0604020202020204" pitchFamily="34" charset="0"/>
              </a:rPr>
              <a:t>) </a:t>
            </a:r>
            <a:r>
              <a:rPr lang="ru-RU" altLang="sr-Latn-RS" sz="2400" dirty="0">
                <a:latin typeface="Arial" panose="020B0604020202020204" pitchFamily="34" charset="0"/>
                <a:cs typeface="Arial" panose="020B0604020202020204" pitchFamily="34" charset="0"/>
              </a:rPr>
              <a:t>је уређај којим се повезују два сегмента мреже и који филтрира саобраћај међу њима тако да локални саобраћај не пропушта на други порт, а саобраћај намењен другом сегменту пропушта. </a:t>
            </a:r>
          </a:p>
          <a:p>
            <a:pPr algn="just">
              <a:buFont typeface="Monotype Sorts" pitchFamily="2" charset="2"/>
              <a:buNone/>
            </a:pPr>
            <a:r>
              <a:rPr lang="ru-RU" altLang="sr-Latn-RS" sz="2400" dirty="0">
                <a:latin typeface="Arial" panose="020B0604020202020204" pitchFamily="34" charset="0"/>
                <a:cs typeface="Arial" panose="020B0604020202020204" pitchFamily="34" charset="0"/>
              </a:rPr>
              <a:t>Бриџ меморише </a:t>
            </a:r>
            <a:r>
              <a:rPr lang="sr-Latn-CS" altLang="sr-Latn-RS" sz="2400" dirty="0">
                <a:latin typeface="Arial" panose="020B0604020202020204" pitchFamily="34" charset="0"/>
                <a:cs typeface="Arial" panose="020B0604020202020204" pitchFamily="34" charset="0"/>
              </a:rPr>
              <a:t>MAC </a:t>
            </a:r>
            <a:r>
              <a:rPr lang="ru-RU" altLang="sr-Latn-RS" sz="2400" dirty="0">
                <a:latin typeface="Arial" panose="020B0604020202020204" pitchFamily="34" charset="0"/>
                <a:cs typeface="Arial" panose="020B0604020202020204" pitchFamily="34" charset="0"/>
              </a:rPr>
              <a:t>адресе (енг. </a:t>
            </a:r>
            <a:r>
              <a:rPr lang="sr-Latn-CS" altLang="sr-Latn-RS" sz="2400" i="1" dirty="0" err="1">
                <a:latin typeface="Arial" panose="020B0604020202020204" pitchFamily="34" charset="0"/>
                <a:cs typeface="Arial" panose="020B0604020202020204" pitchFamily="34" charset="0"/>
              </a:rPr>
              <a:t>Media</a:t>
            </a:r>
            <a:r>
              <a:rPr lang="sr-Latn-CS" altLang="sr-Latn-RS" sz="2400" i="1" dirty="0">
                <a:latin typeface="Arial" panose="020B0604020202020204" pitchFamily="34" charset="0"/>
                <a:cs typeface="Arial" panose="020B0604020202020204" pitchFamily="34" charset="0"/>
              </a:rPr>
              <a:t> </a:t>
            </a:r>
            <a:r>
              <a:rPr lang="sr-Latn-CS" altLang="sr-Latn-RS" sz="2400" i="1" dirty="0" err="1">
                <a:latin typeface="Arial" panose="020B0604020202020204" pitchFamily="34" charset="0"/>
                <a:cs typeface="Arial" panose="020B0604020202020204" pitchFamily="34" charset="0"/>
              </a:rPr>
              <a:t>Acces</a:t>
            </a:r>
            <a:r>
              <a:rPr lang="sr-Latn-CS" altLang="sr-Latn-RS" sz="2400" i="1" dirty="0">
                <a:latin typeface="Arial" panose="020B0604020202020204" pitchFamily="34" charset="0"/>
                <a:cs typeface="Arial" panose="020B0604020202020204" pitchFamily="34" charset="0"/>
              </a:rPr>
              <a:t> </a:t>
            </a:r>
            <a:r>
              <a:rPr lang="sr-Latn-CS" altLang="sr-Latn-RS" sz="2400" i="1" dirty="0" err="1">
                <a:latin typeface="Arial" panose="020B0604020202020204" pitchFamily="34" charset="0"/>
                <a:cs typeface="Arial" panose="020B0604020202020204" pitchFamily="34" charset="0"/>
              </a:rPr>
              <a:t>Control</a:t>
            </a:r>
            <a:r>
              <a:rPr lang="sr-Latn-CS" altLang="sr-Latn-RS" sz="2400" i="1" dirty="0">
                <a:latin typeface="Arial" panose="020B0604020202020204" pitchFamily="34" charset="0"/>
                <a:cs typeface="Arial" panose="020B0604020202020204" pitchFamily="34" charset="0"/>
              </a:rPr>
              <a:t> ad</a:t>
            </a:r>
            <a:r>
              <a:rPr lang="en-US" altLang="sr-Latn-RS" sz="2400" i="1" dirty="0">
                <a:latin typeface="Arial" panose="020B0604020202020204" pitchFamily="34" charset="0"/>
                <a:cs typeface="Arial" panose="020B0604020202020204" pitchFamily="34" charset="0"/>
              </a:rPr>
              <a:t>d</a:t>
            </a:r>
            <a:r>
              <a:rPr lang="sr-Latn-CS" altLang="sr-Latn-RS" sz="2400" i="1" dirty="0" err="1">
                <a:latin typeface="Arial" panose="020B0604020202020204" pitchFamily="34" charset="0"/>
                <a:cs typeface="Arial" panose="020B0604020202020204" pitchFamily="34" charset="0"/>
              </a:rPr>
              <a:t>res</a:t>
            </a:r>
            <a:r>
              <a:rPr lang="en-US" altLang="sr-Latn-RS" sz="2400" i="1" dirty="0">
                <a:latin typeface="Arial" panose="020B0604020202020204" pitchFamily="34" charset="0"/>
                <a:cs typeface="Arial" panose="020B0604020202020204" pitchFamily="34" charset="0"/>
              </a:rPr>
              <a:t>s</a:t>
            </a:r>
            <a:r>
              <a:rPr lang="ru-RU" altLang="sr-Latn-RS" sz="2400" i="1" dirty="0">
                <a:latin typeface="Arial" panose="020B0604020202020204" pitchFamily="34" charset="0"/>
                <a:cs typeface="Arial" panose="020B0604020202020204" pitchFamily="34" charset="0"/>
              </a:rPr>
              <a:t>е</a:t>
            </a:r>
            <a:r>
              <a:rPr lang="en-US" altLang="sr-Latn-RS" sz="2400" i="1" dirty="0">
                <a:latin typeface="Arial" panose="020B0604020202020204" pitchFamily="34" charset="0"/>
                <a:cs typeface="Arial" panose="020B0604020202020204" pitchFamily="34" charset="0"/>
              </a:rPr>
              <a:t>s</a:t>
            </a:r>
            <a:r>
              <a:rPr lang="ru-RU" altLang="sr-Latn-RS" sz="2400" dirty="0">
                <a:latin typeface="Arial" panose="020B0604020202020204" pitchFamily="34" charset="0"/>
                <a:cs typeface="Arial" panose="020B0604020202020204" pitchFamily="34" charset="0"/>
              </a:rPr>
              <a:t>) прикључених уређаја на сегментима које повезује у </a:t>
            </a:r>
            <a:r>
              <a:rPr lang="sr-Latn-CS" altLang="sr-Latn-RS" sz="2400" dirty="0">
                <a:latin typeface="Arial" panose="020B0604020202020204" pitchFamily="34" charset="0"/>
                <a:cs typeface="Arial" panose="020B0604020202020204" pitchFamily="34" charset="0"/>
              </a:rPr>
              <a:t>MAC </a:t>
            </a:r>
            <a:r>
              <a:rPr lang="ru-RU" altLang="sr-Latn-RS" sz="2400" dirty="0">
                <a:latin typeface="Arial" panose="020B0604020202020204" pitchFamily="34" charset="0"/>
                <a:cs typeface="Arial" panose="020B0604020202020204" pitchFamily="34" charset="0"/>
              </a:rPr>
              <a:t>табелу и на основу ње доноси одлуке који сигнал је намењем ком сегменту мреже. </a:t>
            </a:r>
            <a:r>
              <a:rPr lang="sr-Cyrl-RS" altLang="sr-Latn-RS" sz="2400" dirty="0">
                <a:latin typeface="Arial" panose="020B0604020202020204" pitchFamily="34" charset="0"/>
                <a:cs typeface="Arial" panose="020B0604020202020204" pitchFamily="34" charset="0"/>
              </a:rPr>
              <a:t>МАС адресе се представљају са 6 двоцифрених хексадецималних бројева (00:30:АЕ:23:5В:89). МАС адресе су корисне само у локалним мрежама</a:t>
            </a:r>
            <a:endParaRPr lang="ru-RU" altLang="sr-Latn-RS" sz="2400" dirty="0">
              <a:latin typeface="Arial" panose="020B0604020202020204" pitchFamily="34" charset="0"/>
              <a:cs typeface="Arial" panose="020B0604020202020204" pitchFamily="34" charset="0"/>
            </a:endParaRPr>
          </a:p>
          <a:p>
            <a:pPr algn="just">
              <a:buFont typeface="Monotype Sorts" pitchFamily="2" charset="2"/>
              <a:buNone/>
            </a:pPr>
            <a:r>
              <a:rPr lang="ru-RU" altLang="sr-Latn-RS" sz="2400" dirty="0">
                <a:latin typeface="Arial" panose="020B0604020202020204" pitchFamily="34" charset="0"/>
                <a:cs typeface="Arial" panose="020B0604020202020204" pitchFamily="34" charset="0"/>
              </a:rPr>
              <a:t>Сваки од сегмената мреже које бриџ повезује представља посебан колизиони домен. </a:t>
            </a:r>
            <a:endParaRPr lang="sr-Latn-CS" altLang="sr-Latn-RS"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500188" y="285750"/>
            <a:ext cx="6415087" cy="1276350"/>
          </a:xfrm>
        </p:spPr>
        <p:txBody>
          <a:bodyPr/>
          <a:lstStyle/>
          <a:p>
            <a:pPr>
              <a:defRPr/>
            </a:pPr>
            <a:r>
              <a:rPr lang="sr-Cyrl-CS" sz="4000" b="1" dirty="0"/>
              <a:t>Термини</a:t>
            </a:r>
            <a:r>
              <a:rPr lang="sr-Latn-CS" sz="4000" b="1" dirty="0"/>
              <a:t>:	</a:t>
            </a:r>
            <a:r>
              <a:rPr lang="sr-Cyrl-CS" sz="4000" b="1" dirty="0"/>
              <a:t>Бриџ</a:t>
            </a:r>
            <a:endParaRPr lang="sr-Latn-CS" sz="4000" b="1" dirty="0"/>
          </a:p>
        </p:txBody>
      </p:sp>
      <p:sp>
        <p:nvSpPr>
          <p:cNvPr id="1127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1271"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1272" name="Rectangle 9"/>
          <p:cNvSpPr>
            <a:spLocks noChangeArrowheads="1"/>
          </p:cNvSpPr>
          <p:nvPr/>
        </p:nvSpPr>
        <p:spPr bwMode="auto">
          <a:xfrm>
            <a:off x="0" y="1981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1273" name="Rectangle 10"/>
          <p:cNvSpPr>
            <a:spLocks noChangeArrowheads="1"/>
          </p:cNvSpPr>
          <p:nvPr/>
        </p:nvSpPr>
        <p:spPr bwMode="auto">
          <a:xfrm>
            <a:off x="0" y="3438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1274" name="Rectangle 11"/>
          <p:cNvSpPr>
            <a:spLocks noChangeArrowheads="1"/>
          </p:cNvSpPr>
          <p:nvPr/>
        </p:nvSpPr>
        <p:spPr bwMode="auto">
          <a:xfrm>
            <a:off x="0" y="5105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1275" name="Rectangle 12"/>
          <p:cNvSpPr>
            <a:spLocks noChangeArrowheads="1"/>
          </p:cNvSpPr>
          <p:nvPr/>
        </p:nvSpPr>
        <p:spPr bwMode="auto">
          <a:xfrm>
            <a:off x="0" y="6372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127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1277"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aphicFrame>
        <p:nvGraphicFramePr>
          <p:cNvPr id="11266" name="Object 4"/>
          <p:cNvGraphicFramePr>
            <a:graphicFrameLocks noChangeAspect="1"/>
          </p:cNvGraphicFramePr>
          <p:nvPr/>
        </p:nvGraphicFramePr>
        <p:xfrm>
          <a:off x="5715000" y="142875"/>
          <a:ext cx="1476375" cy="1438275"/>
        </p:xfrm>
        <a:graphic>
          <a:graphicData uri="http://schemas.openxmlformats.org/presentationml/2006/ole">
            <mc:AlternateContent xmlns:mc="http://schemas.openxmlformats.org/markup-compatibility/2006">
              <mc:Choice xmlns:v="urn:schemas-microsoft-com:vml" Requires="v">
                <p:oleObj spid="_x0000_s11666" name="Visio" r:id="rId4" imgW="1063440" imgH="1037880" progId="Visio.Drawing.11">
                  <p:embed/>
                </p:oleObj>
              </mc:Choice>
              <mc:Fallback>
                <p:oleObj name="Visio" r:id="rId4" imgW="1063440" imgH="1037880"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42875"/>
                        <a:ext cx="1476375"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5"/>
          <p:cNvGraphicFramePr>
            <a:graphicFrameLocks noChangeAspect="1"/>
          </p:cNvGraphicFramePr>
          <p:nvPr>
            <p:extLst>
              <p:ext uri="{D42A27DB-BD31-4B8C-83A1-F6EECF244321}">
                <p14:modId xmlns:p14="http://schemas.microsoft.com/office/powerpoint/2010/main" val="485110274"/>
              </p:ext>
            </p:extLst>
          </p:nvPr>
        </p:nvGraphicFramePr>
        <p:xfrm>
          <a:off x="7715250" y="-27384"/>
          <a:ext cx="1123950" cy="1447800"/>
        </p:xfrm>
        <a:graphic>
          <a:graphicData uri="http://schemas.openxmlformats.org/presentationml/2006/ole">
            <mc:AlternateContent xmlns:mc="http://schemas.openxmlformats.org/markup-compatibility/2006">
              <mc:Choice xmlns:v="urn:schemas-microsoft-com:vml" Requires="v">
                <p:oleObj spid="_x0000_s11667" name="Visio" r:id="rId6" imgW="810720" imgH="1223640" progId="Visio.Drawing.11">
                  <p:embed/>
                </p:oleObj>
              </mc:Choice>
              <mc:Fallback>
                <p:oleObj name="Visio" r:id="rId6" imgW="810720" imgH="1223640" progId="Visio.Drawing.11">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b="14822"/>
                      <a:stretch>
                        <a:fillRect/>
                      </a:stretch>
                    </p:blipFill>
                    <p:spPr bwMode="auto">
                      <a:xfrm>
                        <a:off x="7715250" y="-27384"/>
                        <a:ext cx="1123950"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1"/>
          <p:cNvSpPr>
            <a:spLocks noGrp="1"/>
          </p:cNvSpPr>
          <p:nvPr>
            <p:ph idx="1"/>
          </p:nvPr>
        </p:nvSpPr>
        <p:spPr>
          <a:xfrm>
            <a:off x="214313" y="1752600"/>
            <a:ext cx="8572500" cy="4605338"/>
          </a:xfrm>
        </p:spPr>
        <p:txBody>
          <a:bodyPr/>
          <a:lstStyle/>
          <a:p>
            <a:pPr marL="450850" indent="-450850" algn="just"/>
            <a:r>
              <a:rPr lang="sr-Cyrl-CS" altLang="sr-Latn-RS" sz="2400" b="1" dirty="0">
                <a:latin typeface="Arial" panose="020B0604020202020204" pitchFamily="34" charset="0"/>
                <a:cs typeface="Arial" panose="020B0604020202020204" pitchFamily="34" charset="0"/>
              </a:rPr>
              <a:t>Фа</a:t>
            </a:r>
            <a:r>
              <a:rPr lang="sr-Latn-RS" altLang="sr-Latn-RS" sz="2400" b="1" dirty="0">
                <a:latin typeface="Arial" panose="020B0604020202020204" pitchFamily="34" charset="0"/>
                <a:cs typeface="Arial" panose="020B0604020202020204" pitchFamily="34" charset="0"/>
              </a:rPr>
              <a:t>je</a:t>
            </a:r>
            <a:r>
              <a:rPr lang="sr-Cyrl-CS" altLang="sr-Latn-RS" sz="2400" b="1" dirty="0">
                <a:latin typeface="Arial" panose="020B0604020202020204" pitchFamily="34" charset="0"/>
                <a:cs typeface="Arial" panose="020B0604020202020204" pitchFamily="34" charset="0"/>
              </a:rPr>
              <a:t>рвол</a:t>
            </a:r>
            <a:r>
              <a:rPr lang="sr-Cyrl-CS" altLang="sr-Latn-RS" sz="2400" dirty="0">
                <a:latin typeface="Arial" panose="020B0604020202020204" pitchFamily="34" charset="0"/>
                <a:cs typeface="Arial" panose="020B0604020202020204" pitchFamily="34" charset="0"/>
              </a:rPr>
              <a:t> (заштитни зид, енгл. </a:t>
            </a:r>
            <a:r>
              <a:rPr lang="sr-Cyrl-CS" altLang="sr-Latn-RS" sz="2400" i="1" dirty="0">
                <a:latin typeface="Arial" panose="020B0604020202020204" pitchFamily="34" charset="0"/>
                <a:cs typeface="Arial" panose="020B0604020202020204" pitchFamily="34" charset="0"/>
              </a:rPr>
              <a:t>Firewall</a:t>
            </a:r>
            <a:r>
              <a:rPr lang="sr-Cyrl-CS" altLang="sr-Latn-RS" sz="2400" dirty="0">
                <a:latin typeface="Arial" panose="020B0604020202020204" pitchFamily="34" charset="0"/>
                <a:cs typeface="Arial" panose="020B0604020202020204" pitchFamily="34" charset="0"/>
              </a:rPr>
              <a:t>) је хардвер или софтвер који у склопу рачунарске мреже има могућност да спречи непрописни или нежељени пренос података преко мреже који је забрањен од стране сигурносне политике постављене на мрежи.</a:t>
            </a:r>
          </a:p>
          <a:p>
            <a:pPr marL="450850" indent="-450850" algn="just"/>
            <a:r>
              <a:rPr lang="sr-Cyrl-CS" altLang="sr-Latn-RS" sz="2400" dirty="0">
                <a:latin typeface="Arial" panose="020B0604020202020204" pitchFamily="34" charset="0"/>
                <a:cs typeface="Arial" panose="020B0604020202020204" pitchFamily="34" charset="0"/>
              </a:rPr>
              <a:t>Обично се Интернет зона сматра несигурном, док се локална мрежа сматра релативно сигурном. Најбитнији циљ је остваривање нормалног односа између ове две зоне тако да једна не нашкоди другој. У најчешћем случају заштитни зид се брине да на рачунар не доспе штетни код (вирус, црв итд.) са глобалне мреже - Интернета.</a:t>
            </a:r>
            <a:endParaRPr lang="sr-Latn-CS" altLang="sr-Latn-RS"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500188" y="285750"/>
            <a:ext cx="5857875" cy="1276350"/>
          </a:xfrm>
        </p:spPr>
        <p:txBody>
          <a:bodyPr/>
          <a:lstStyle/>
          <a:p>
            <a:pPr>
              <a:defRPr/>
            </a:pPr>
            <a:r>
              <a:rPr lang="sr-Cyrl-CS" sz="4000" b="1" dirty="0"/>
              <a:t>Термини</a:t>
            </a:r>
            <a:r>
              <a:rPr lang="sr-Latn-CS" sz="4000" b="1" dirty="0"/>
              <a:t>:	</a:t>
            </a:r>
            <a:r>
              <a:rPr lang="sr-Cyrl-CS" sz="4000" b="1" dirty="0" err="1"/>
              <a:t>Фа</a:t>
            </a:r>
            <a:r>
              <a:rPr lang="sr-Latn-RS" sz="4000" b="1" dirty="0"/>
              <a:t>je</a:t>
            </a:r>
            <a:r>
              <a:rPr lang="sr-Cyrl-CS" sz="4000" b="1" dirty="0" err="1"/>
              <a:t>рвол</a:t>
            </a:r>
            <a:endParaRPr lang="sr-Latn-CS" sz="4000" b="1" dirty="0"/>
          </a:p>
        </p:txBody>
      </p:sp>
      <p:sp>
        <p:nvSpPr>
          <p:cNvPr id="1331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3318"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3319" name="Rectangle 9"/>
          <p:cNvSpPr>
            <a:spLocks noChangeArrowheads="1"/>
          </p:cNvSpPr>
          <p:nvPr/>
        </p:nvSpPr>
        <p:spPr bwMode="auto">
          <a:xfrm>
            <a:off x="0" y="1981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3320" name="Rectangle 10"/>
          <p:cNvSpPr>
            <a:spLocks noChangeArrowheads="1"/>
          </p:cNvSpPr>
          <p:nvPr/>
        </p:nvSpPr>
        <p:spPr bwMode="auto">
          <a:xfrm>
            <a:off x="0" y="3438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3321" name="Rectangle 11"/>
          <p:cNvSpPr>
            <a:spLocks noChangeArrowheads="1"/>
          </p:cNvSpPr>
          <p:nvPr/>
        </p:nvSpPr>
        <p:spPr bwMode="auto">
          <a:xfrm>
            <a:off x="0" y="5105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3322" name="Rectangle 12"/>
          <p:cNvSpPr>
            <a:spLocks noChangeArrowheads="1"/>
          </p:cNvSpPr>
          <p:nvPr/>
        </p:nvSpPr>
        <p:spPr bwMode="auto">
          <a:xfrm>
            <a:off x="0" y="6372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3323"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3324"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332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aphicFrame>
        <p:nvGraphicFramePr>
          <p:cNvPr id="13314" name="Object 3"/>
          <p:cNvGraphicFramePr>
            <a:graphicFrameLocks noChangeAspect="1"/>
          </p:cNvGraphicFramePr>
          <p:nvPr/>
        </p:nvGraphicFramePr>
        <p:xfrm>
          <a:off x="7500938" y="0"/>
          <a:ext cx="962025" cy="1589088"/>
        </p:xfrm>
        <a:graphic>
          <a:graphicData uri="http://schemas.openxmlformats.org/presentationml/2006/ole">
            <mc:AlternateContent xmlns:mc="http://schemas.openxmlformats.org/markup-compatibility/2006">
              <mc:Choice xmlns:v="urn:schemas-microsoft-com:vml" Requires="v">
                <p:oleObj spid="_x0000_s13515" name="Visio" r:id="rId3" imgW="1097640" imgH="1988280" progId="Visio.Drawing.11">
                  <p:embed/>
                </p:oleObj>
              </mc:Choice>
              <mc:Fallback>
                <p:oleObj name="Visio" r:id="rId3" imgW="1097640" imgH="1988280"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b="9123"/>
                      <a:stretch>
                        <a:fillRect/>
                      </a:stretch>
                    </p:blipFill>
                    <p:spPr bwMode="auto">
                      <a:xfrm>
                        <a:off x="7500938" y="0"/>
                        <a:ext cx="962025" cy="158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1"/>
          <p:cNvSpPr>
            <a:spLocks noGrp="1"/>
          </p:cNvSpPr>
          <p:nvPr>
            <p:ph idx="1"/>
          </p:nvPr>
        </p:nvSpPr>
        <p:spPr>
          <a:xfrm>
            <a:off x="214313" y="1785938"/>
            <a:ext cx="8572500" cy="4572000"/>
          </a:xfrm>
        </p:spPr>
        <p:txBody>
          <a:bodyPr/>
          <a:lstStyle/>
          <a:p>
            <a:pPr marL="450850" indent="-450850" algn="just"/>
            <a:r>
              <a:rPr lang="ru-RU" altLang="sr-Latn-RS" sz="2800" dirty="0">
                <a:latin typeface="Arial" panose="020B0604020202020204" pitchFamily="34" charset="0"/>
                <a:cs typeface="Arial" panose="020B0604020202020204" pitchFamily="34" charset="0"/>
              </a:rPr>
              <a:t>Заштитни зид спречава вирусе да доспеју на рачунар, али их не уклања. </a:t>
            </a:r>
          </a:p>
          <a:p>
            <a:pPr marL="450850" indent="-450850" algn="just"/>
            <a:r>
              <a:rPr lang="ru-RU" altLang="sr-Latn-RS" sz="2800" dirty="0">
                <a:latin typeface="Arial" panose="020B0604020202020204" pitchFamily="34" charset="0"/>
                <a:cs typeface="Arial" panose="020B0604020202020204" pitchFamily="34" charset="0"/>
              </a:rPr>
              <a:t>Заштитни зид не може да ради сам, и најчешће захтева искуснијег корисника који ће одобравати или забрањивати приступ некој мрежној активности.</a:t>
            </a:r>
          </a:p>
          <a:p>
            <a:pPr marL="450850" indent="-450850" algn="just"/>
            <a:r>
              <a:rPr lang="ru-RU" altLang="sr-Latn-RS" sz="2800" dirty="0">
                <a:latin typeface="Arial" panose="020B0604020202020204" pitchFamily="34" charset="0"/>
                <a:cs typeface="Arial" panose="020B0604020202020204" pitchFamily="34" charset="0"/>
              </a:rPr>
              <a:t>Заштитни зид је најосновнија компонента за добијање сигурне рачунарске мреже и услов је за нормалан рад, како на </a:t>
            </a:r>
            <a:r>
              <a:rPr lang="sr-Cyrl-RS" altLang="sr-Latn-RS" sz="2800" dirty="0">
                <a:latin typeface="Arial" panose="020B0604020202020204" pitchFamily="34" charset="0"/>
                <a:cs typeface="Arial" panose="020B0604020202020204" pitchFamily="34" charset="0"/>
              </a:rPr>
              <a:t>И</a:t>
            </a:r>
            <a:r>
              <a:rPr lang="ru-RU" altLang="sr-Latn-RS" sz="2800" dirty="0">
                <a:latin typeface="Arial" panose="020B0604020202020204" pitchFamily="34" charset="0"/>
                <a:cs typeface="Arial" panose="020B0604020202020204" pitchFamily="34" charset="0"/>
              </a:rPr>
              <a:t>нтернету, тако и на локалној мрежи.</a:t>
            </a:r>
            <a:endParaRPr lang="sr-Latn-CS" altLang="sr-Latn-RS" sz="2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500188" y="285750"/>
            <a:ext cx="5857875" cy="1276350"/>
          </a:xfrm>
        </p:spPr>
        <p:txBody>
          <a:bodyPr/>
          <a:lstStyle/>
          <a:p>
            <a:pPr>
              <a:defRPr/>
            </a:pPr>
            <a:r>
              <a:rPr lang="sr-Cyrl-CS" sz="4000" b="1" dirty="0"/>
              <a:t>Термини</a:t>
            </a:r>
            <a:r>
              <a:rPr lang="sr-Latn-CS" sz="4000" b="1" dirty="0"/>
              <a:t>:	</a:t>
            </a:r>
            <a:r>
              <a:rPr lang="sr-Cyrl-CS" sz="4000" b="1" dirty="0"/>
              <a:t>Фаирвол</a:t>
            </a:r>
            <a:endParaRPr lang="sr-Latn-CS" sz="4000" b="1" dirty="0"/>
          </a:p>
        </p:txBody>
      </p:sp>
      <p:sp>
        <p:nvSpPr>
          <p:cNvPr id="1434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342"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343" name="Rectangle 9"/>
          <p:cNvSpPr>
            <a:spLocks noChangeArrowheads="1"/>
          </p:cNvSpPr>
          <p:nvPr/>
        </p:nvSpPr>
        <p:spPr bwMode="auto">
          <a:xfrm>
            <a:off x="0" y="1981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4344" name="Rectangle 10"/>
          <p:cNvSpPr>
            <a:spLocks noChangeArrowheads="1"/>
          </p:cNvSpPr>
          <p:nvPr/>
        </p:nvSpPr>
        <p:spPr bwMode="auto">
          <a:xfrm>
            <a:off x="0" y="3438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4345" name="Rectangle 11"/>
          <p:cNvSpPr>
            <a:spLocks noChangeArrowheads="1"/>
          </p:cNvSpPr>
          <p:nvPr/>
        </p:nvSpPr>
        <p:spPr bwMode="auto">
          <a:xfrm>
            <a:off x="0" y="5105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4346" name="Rectangle 12"/>
          <p:cNvSpPr>
            <a:spLocks noChangeArrowheads="1"/>
          </p:cNvSpPr>
          <p:nvPr/>
        </p:nvSpPr>
        <p:spPr bwMode="auto">
          <a:xfrm>
            <a:off x="0" y="6372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347"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348"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34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aphicFrame>
        <p:nvGraphicFramePr>
          <p:cNvPr id="14338" name="Object 3"/>
          <p:cNvGraphicFramePr>
            <a:graphicFrameLocks noChangeAspect="1"/>
          </p:cNvGraphicFramePr>
          <p:nvPr/>
        </p:nvGraphicFramePr>
        <p:xfrm>
          <a:off x="7500938" y="0"/>
          <a:ext cx="962025" cy="1589088"/>
        </p:xfrm>
        <a:graphic>
          <a:graphicData uri="http://schemas.openxmlformats.org/presentationml/2006/ole">
            <mc:AlternateContent xmlns:mc="http://schemas.openxmlformats.org/markup-compatibility/2006">
              <mc:Choice xmlns:v="urn:schemas-microsoft-com:vml" Requires="v">
                <p:oleObj spid="_x0000_s14539" name="Visio" r:id="rId3" imgW="1097640" imgH="1988280" progId="Visio.Drawing.11">
                  <p:embed/>
                </p:oleObj>
              </mc:Choice>
              <mc:Fallback>
                <p:oleObj name="Visio" r:id="rId3" imgW="1097640" imgH="1988280"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b="9123"/>
                      <a:stretch>
                        <a:fillRect/>
                      </a:stretch>
                    </p:blipFill>
                    <p:spPr bwMode="auto">
                      <a:xfrm>
                        <a:off x="7500938" y="0"/>
                        <a:ext cx="962025" cy="158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4C8E8DB8-22B1-4D25-A036-DA02177F09CC}"/>
              </a:ext>
            </a:extLst>
          </p:cNvPr>
          <p:cNvGraphicFramePr>
            <a:graphicFrameLocks noGrp="1"/>
          </p:cNvGraphicFramePr>
          <p:nvPr>
            <p:ph idx="1"/>
            <p:extLst>
              <p:ext uri="{D42A27DB-BD31-4B8C-83A1-F6EECF244321}">
                <p14:modId xmlns:p14="http://schemas.microsoft.com/office/powerpoint/2010/main" val="4042944606"/>
              </p:ext>
            </p:extLst>
          </p:nvPr>
        </p:nvGraphicFramePr>
        <p:xfrm>
          <a:off x="467544" y="1289492"/>
          <a:ext cx="8496946" cy="4838898"/>
        </p:xfrm>
        <a:graphic>
          <a:graphicData uri="http://schemas.openxmlformats.org/drawingml/2006/table">
            <a:tbl>
              <a:tblPr/>
              <a:tblGrid>
                <a:gridCol w="1684739">
                  <a:extLst>
                    <a:ext uri="{9D8B030D-6E8A-4147-A177-3AD203B41FA5}">
                      <a16:colId xmlns:a16="http://schemas.microsoft.com/office/drawing/2014/main" val="1323192747"/>
                    </a:ext>
                  </a:extLst>
                </a:gridCol>
                <a:gridCol w="732495">
                  <a:extLst>
                    <a:ext uri="{9D8B030D-6E8A-4147-A177-3AD203B41FA5}">
                      <a16:colId xmlns:a16="http://schemas.microsoft.com/office/drawing/2014/main" val="609885349"/>
                    </a:ext>
                  </a:extLst>
                </a:gridCol>
                <a:gridCol w="805745">
                  <a:extLst>
                    <a:ext uri="{9D8B030D-6E8A-4147-A177-3AD203B41FA5}">
                      <a16:colId xmlns:a16="http://schemas.microsoft.com/office/drawing/2014/main" val="3505880211"/>
                    </a:ext>
                  </a:extLst>
                </a:gridCol>
                <a:gridCol w="1025494">
                  <a:extLst>
                    <a:ext uri="{9D8B030D-6E8A-4147-A177-3AD203B41FA5}">
                      <a16:colId xmlns:a16="http://schemas.microsoft.com/office/drawing/2014/main" val="2121481802"/>
                    </a:ext>
                  </a:extLst>
                </a:gridCol>
                <a:gridCol w="805745">
                  <a:extLst>
                    <a:ext uri="{9D8B030D-6E8A-4147-A177-3AD203B41FA5}">
                      <a16:colId xmlns:a16="http://schemas.microsoft.com/office/drawing/2014/main" val="3428826717"/>
                    </a:ext>
                  </a:extLst>
                </a:gridCol>
                <a:gridCol w="1210479">
                  <a:extLst>
                    <a:ext uri="{9D8B030D-6E8A-4147-A177-3AD203B41FA5}">
                      <a16:colId xmlns:a16="http://schemas.microsoft.com/office/drawing/2014/main" val="770762197"/>
                    </a:ext>
                  </a:extLst>
                </a:gridCol>
                <a:gridCol w="720081">
                  <a:extLst>
                    <a:ext uri="{9D8B030D-6E8A-4147-A177-3AD203B41FA5}">
                      <a16:colId xmlns:a16="http://schemas.microsoft.com/office/drawing/2014/main" val="2875483553"/>
                    </a:ext>
                  </a:extLst>
                </a:gridCol>
                <a:gridCol w="1512168">
                  <a:extLst>
                    <a:ext uri="{9D8B030D-6E8A-4147-A177-3AD203B41FA5}">
                      <a16:colId xmlns:a16="http://schemas.microsoft.com/office/drawing/2014/main" val="4016311581"/>
                    </a:ext>
                  </a:extLst>
                </a:gridCol>
              </a:tblGrid>
              <a:tr h="232161">
                <a:tc gridSpan="8">
                  <a:txBody>
                    <a:bodyPr/>
                    <a:lstStyle/>
                    <a:p>
                      <a:pPr algn="ctr"/>
                      <a:r>
                        <a:rPr lang="ru-RU" sz="2400" dirty="0"/>
                        <a:t>Класификација портова</a:t>
                      </a:r>
                    </a:p>
                  </a:txBody>
                  <a:tcPr marL="27214" marR="27214" marT="41564" marB="41564" anchor="ctr"/>
                </a:tc>
                <a:tc hMerge="1">
                  <a:txBody>
                    <a:bodyPr/>
                    <a:lstStyle/>
                    <a:p>
                      <a:endParaRPr lang="sr-Latn-RS"/>
                    </a:p>
                  </a:txBody>
                  <a:tcPr/>
                </a:tc>
                <a:tc hMerge="1">
                  <a:txBody>
                    <a:bodyPr/>
                    <a:lstStyle/>
                    <a:p>
                      <a:endParaRPr lang="sr-Latn-RS"/>
                    </a:p>
                  </a:txBody>
                  <a:tcPr/>
                </a:tc>
                <a:tc hMerge="1">
                  <a:txBody>
                    <a:bodyPr/>
                    <a:lstStyle/>
                    <a:p>
                      <a:endParaRPr lang="sr-Latn-RS"/>
                    </a:p>
                  </a:txBody>
                  <a:tcPr/>
                </a:tc>
                <a:tc hMerge="1">
                  <a:txBody>
                    <a:bodyPr/>
                    <a:lstStyle/>
                    <a:p>
                      <a:endParaRPr lang="sr-Latn-RS"/>
                    </a:p>
                  </a:txBody>
                  <a:tcPr/>
                </a:tc>
                <a:tc hMerge="1">
                  <a:txBody>
                    <a:bodyPr/>
                    <a:lstStyle/>
                    <a:p>
                      <a:endParaRPr lang="sr-Latn-RS"/>
                    </a:p>
                  </a:txBody>
                  <a:tcPr/>
                </a:tc>
                <a:tc hMerge="1">
                  <a:txBody>
                    <a:bodyPr/>
                    <a:lstStyle/>
                    <a:p>
                      <a:endParaRPr lang="sr-Latn-RS"/>
                    </a:p>
                  </a:txBody>
                  <a:tcPr/>
                </a:tc>
                <a:tc hMerge="1">
                  <a:txBody>
                    <a:bodyPr/>
                    <a:lstStyle/>
                    <a:p>
                      <a:endParaRPr lang="sr-Latn-RS"/>
                    </a:p>
                  </a:txBody>
                  <a:tcPr/>
                </a:tc>
                <a:extLst>
                  <a:ext uri="{0D108BD9-81ED-4DB2-BD59-A6C34878D82A}">
                    <a16:rowId xmlns:a16="http://schemas.microsoft.com/office/drawing/2014/main" val="24407793"/>
                  </a:ext>
                </a:extLst>
              </a:tr>
              <a:tr h="305936">
                <a:tc>
                  <a:txBody>
                    <a:bodyPr/>
                    <a:lstStyle/>
                    <a:p>
                      <a:r>
                        <a:rPr lang="ru-RU" sz="1800" dirty="0">
                          <a:effectLst/>
                        </a:rPr>
                        <a:t>Групе портова </a:t>
                      </a:r>
                    </a:p>
                  </a:txBody>
                  <a:tcPr marL="27214" marR="27214" marT="11245" marB="11245" anchor="ctr">
                    <a:lnL>
                      <a:noFill/>
                    </a:lnL>
                    <a:lnR>
                      <a:noFill/>
                    </a:lnR>
                    <a:lnB>
                      <a:noFill/>
                    </a:lnB>
                  </a:tcPr>
                </a:tc>
                <a:tc gridSpan="3">
                  <a:txBody>
                    <a:bodyPr/>
                    <a:lstStyle/>
                    <a:p>
                      <a:r>
                        <a:rPr lang="ru-RU" sz="1800" dirty="0">
                          <a:effectLst/>
                        </a:rPr>
                        <a:t>Статички портови </a:t>
                      </a:r>
                    </a:p>
                  </a:txBody>
                  <a:tcPr marL="27214" marR="27214" marT="41564" marB="41564" anchor="ctr">
                    <a:lnL>
                      <a:noFill/>
                    </a:lnL>
                    <a:lnR>
                      <a:noFill/>
                    </a:lnR>
                    <a:lnT>
                      <a:noFill/>
                    </a:lnT>
                    <a:lnB>
                      <a:noFill/>
                    </a:lnB>
                  </a:tcPr>
                </a:tc>
                <a:tc hMerge="1">
                  <a:txBody>
                    <a:bodyPr/>
                    <a:lstStyle/>
                    <a:p>
                      <a:endParaRPr lang="sr-Latn-RS"/>
                    </a:p>
                  </a:txBody>
                  <a:tcPr/>
                </a:tc>
                <a:tc hMerge="1">
                  <a:txBody>
                    <a:bodyPr/>
                    <a:lstStyle/>
                    <a:p>
                      <a:endParaRPr lang="sr-Latn-RS"/>
                    </a:p>
                  </a:txBody>
                  <a:tcPr/>
                </a:tc>
                <a:tc gridSpan="3">
                  <a:txBody>
                    <a:bodyPr/>
                    <a:lstStyle/>
                    <a:p>
                      <a:r>
                        <a:rPr lang="ru-RU" sz="1800">
                          <a:effectLst/>
                        </a:rPr>
                        <a:t>Резервисани портови </a:t>
                      </a:r>
                    </a:p>
                  </a:txBody>
                  <a:tcPr marL="27214" marR="27214" marT="41564" marB="41564" anchor="ctr">
                    <a:lnL>
                      <a:noFill/>
                    </a:lnL>
                    <a:lnR>
                      <a:noFill/>
                    </a:lnR>
                    <a:lnT>
                      <a:noFill/>
                    </a:lnT>
                    <a:lnB>
                      <a:noFill/>
                    </a:lnB>
                  </a:tcPr>
                </a:tc>
                <a:tc hMerge="1">
                  <a:txBody>
                    <a:bodyPr/>
                    <a:lstStyle/>
                    <a:p>
                      <a:endParaRPr lang="sr-Latn-RS"/>
                    </a:p>
                  </a:txBody>
                  <a:tcPr/>
                </a:tc>
                <a:tc hMerge="1">
                  <a:txBody>
                    <a:bodyPr/>
                    <a:lstStyle/>
                    <a:p>
                      <a:endParaRPr lang="sr-Latn-RS"/>
                    </a:p>
                  </a:txBody>
                  <a:tcPr/>
                </a:tc>
                <a:tc>
                  <a:txBody>
                    <a:bodyPr/>
                    <a:lstStyle/>
                    <a:p>
                      <a:r>
                        <a:rPr lang="ru-RU" sz="1800">
                          <a:effectLst/>
                        </a:rPr>
                        <a:t>Динамички портови </a:t>
                      </a:r>
                    </a:p>
                  </a:txBody>
                  <a:tcPr marL="27214" marR="27214" marT="11245" marB="11245" anchor="ctr">
                    <a:lnL>
                      <a:noFill/>
                    </a:lnL>
                    <a:lnR>
                      <a:noFill/>
                    </a:lnR>
                    <a:lnT>
                      <a:noFill/>
                    </a:lnT>
                    <a:lnB>
                      <a:noFill/>
                    </a:lnB>
                  </a:tcPr>
                </a:tc>
                <a:extLst>
                  <a:ext uri="{0D108BD9-81ED-4DB2-BD59-A6C34878D82A}">
                    <a16:rowId xmlns:a16="http://schemas.microsoft.com/office/drawing/2014/main" val="3121561272"/>
                  </a:ext>
                </a:extLst>
              </a:tr>
              <a:tr h="370418">
                <a:tc>
                  <a:txBody>
                    <a:bodyPr/>
                    <a:lstStyle/>
                    <a:p>
                      <a:r>
                        <a:rPr lang="ru-RU" sz="1800"/>
                        <a:t>Опсези </a:t>
                      </a:r>
                    </a:p>
                  </a:txBody>
                  <a:tcPr marL="27214" marR="27214" marT="11245" marB="11245" anchor="ctr">
                    <a:lnL>
                      <a:noFill/>
                    </a:lnL>
                    <a:lnR>
                      <a:noFill/>
                    </a:lnR>
                    <a:lnT>
                      <a:noFill/>
                    </a:lnT>
                    <a:lnB>
                      <a:noFill/>
                    </a:lnB>
                  </a:tcPr>
                </a:tc>
                <a:tc gridSpan="3">
                  <a:txBody>
                    <a:bodyPr/>
                    <a:lstStyle/>
                    <a:p>
                      <a:r>
                        <a:rPr lang="sr-Latn-RS" sz="1800" dirty="0"/>
                        <a:t>0 - 1023 </a:t>
                      </a:r>
                    </a:p>
                  </a:txBody>
                  <a:tcPr marL="27214" marR="27214" marT="41564" marB="41564" anchor="ctr">
                    <a:lnL>
                      <a:noFill/>
                    </a:lnL>
                    <a:lnR>
                      <a:noFill/>
                    </a:lnR>
                    <a:lnT>
                      <a:noFill/>
                    </a:lnT>
                    <a:lnB>
                      <a:noFill/>
                    </a:lnB>
                  </a:tcPr>
                </a:tc>
                <a:tc hMerge="1">
                  <a:txBody>
                    <a:bodyPr/>
                    <a:lstStyle/>
                    <a:p>
                      <a:endParaRPr lang="sr-Latn-RS"/>
                    </a:p>
                  </a:txBody>
                  <a:tcPr/>
                </a:tc>
                <a:tc hMerge="1">
                  <a:txBody>
                    <a:bodyPr/>
                    <a:lstStyle/>
                    <a:p>
                      <a:endParaRPr lang="sr-Latn-RS"/>
                    </a:p>
                  </a:txBody>
                  <a:tcPr/>
                </a:tc>
                <a:tc gridSpan="3">
                  <a:txBody>
                    <a:bodyPr/>
                    <a:lstStyle/>
                    <a:p>
                      <a:r>
                        <a:rPr lang="sr-Latn-RS" sz="1800"/>
                        <a:t>1024 - 49151 </a:t>
                      </a:r>
                    </a:p>
                  </a:txBody>
                  <a:tcPr marL="27214" marR="27214" marT="41564" marB="41564" anchor="ctr">
                    <a:lnL>
                      <a:noFill/>
                    </a:lnL>
                    <a:lnR>
                      <a:noFill/>
                    </a:lnR>
                    <a:lnT>
                      <a:noFill/>
                    </a:lnT>
                    <a:lnB>
                      <a:noFill/>
                    </a:lnB>
                  </a:tcPr>
                </a:tc>
                <a:tc hMerge="1">
                  <a:txBody>
                    <a:bodyPr/>
                    <a:lstStyle/>
                    <a:p>
                      <a:endParaRPr lang="sr-Latn-RS"/>
                    </a:p>
                  </a:txBody>
                  <a:tcPr/>
                </a:tc>
                <a:tc hMerge="1">
                  <a:txBody>
                    <a:bodyPr/>
                    <a:lstStyle/>
                    <a:p>
                      <a:endParaRPr lang="sr-Latn-RS"/>
                    </a:p>
                  </a:txBody>
                  <a:tcPr/>
                </a:tc>
                <a:tc>
                  <a:txBody>
                    <a:bodyPr/>
                    <a:lstStyle/>
                    <a:p>
                      <a:r>
                        <a:rPr lang="sr-Latn-RS" sz="1800"/>
                        <a:t>49152 - 65535 </a:t>
                      </a:r>
                    </a:p>
                  </a:txBody>
                  <a:tcPr marL="27214" marR="27214" marT="11245" marB="11245" anchor="ctr">
                    <a:lnL>
                      <a:noFill/>
                    </a:lnL>
                    <a:lnR>
                      <a:noFill/>
                    </a:lnR>
                    <a:lnT>
                      <a:noFill/>
                    </a:lnT>
                    <a:lnB>
                      <a:noFill/>
                    </a:lnB>
                  </a:tcPr>
                </a:tc>
                <a:extLst>
                  <a:ext uri="{0D108BD9-81ED-4DB2-BD59-A6C34878D82A}">
                    <a16:rowId xmlns:a16="http://schemas.microsoft.com/office/drawing/2014/main" val="859211822"/>
                  </a:ext>
                </a:extLst>
              </a:tr>
              <a:tr h="432164">
                <a:tc rowSpan="6">
                  <a:txBody>
                    <a:bodyPr/>
                    <a:lstStyle/>
                    <a:p>
                      <a:r>
                        <a:rPr lang="ru-RU" sz="1800" dirty="0"/>
                        <a:t>Неки примери </a:t>
                      </a:r>
                    </a:p>
                  </a:txBody>
                  <a:tcPr marL="27214" marR="27214" marT="41564" marB="41564" anchor="ctr">
                    <a:lnL>
                      <a:noFill/>
                    </a:lnL>
                    <a:lnR>
                      <a:noFill/>
                    </a:lnR>
                    <a:lnT>
                      <a:noFill/>
                    </a:lnT>
                    <a:lnB>
                      <a:noFill/>
                    </a:lnB>
                  </a:tcPr>
                </a:tc>
                <a:tc>
                  <a:txBody>
                    <a:bodyPr/>
                    <a:lstStyle/>
                    <a:p>
                      <a:r>
                        <a:rPr lang="sr-Latn-RS" sz="1800" dirty="0"/>
                        <a:t>20, 21 </a:t>
                      </a:r>
                    </a:p>
                  </a:txBody>
                  <a:tcPr marL="27214" marR="27214" marT="11245" marB="11245" anchor="ctr">
                    <a:lnL>
                      <a:noFill/>
                    </a:lnL>
                    <a:lnR>
                      <a:noFill/>
                    </a:lnR>
                    <a:lnT>
                      <a:noFill/>
                    </a:lnT>
                    <a:lnB>
                      <a:noFill/>
                    </a:lnB>
                  </a:tcPr>
                </a:tc>
                <a:tc>
                  <a:txBody>
                    <a:bodyPr/>
                    <a:lstStyle/>
                    <a:p>
                      <a:r>
                        <a:rPr lang="sr-Latn-RS" sz="1800" dirty="0">
                          <a:hlinkClick r:id="rId4" tooltip="FTP"/>
                        </a:rPr>
                        <a:t>FTP</a:t>
                      </a:r>
                      <a:r>
                        <a:rPr lang="sr-Latn-RS" sz="1800" dirty="0"/>
                        <a:t> </a:t>
                      </a:r>
                    </a:p>
                  </a:txBody>
                  <a:tcPr marL="27214" marR="27214" marT="11245" marB="11245" anchor="ctr">
                    <a:lnL>
                      <a:noFill/>
                    </a:lnL>
                    <a:lnR>
                      <a:noFill/>
                    </a:lnR>
                    <a:lnT>
                      <a:noFill/>
                    </a:lnT>
                    <a:lnB>
                      <a:noFill/>
                    </a:lnB>
                  </a:tcPr>
                </a:tc>
                <a:tc>
                  <a:txBody>
                    <a:bodyPr/>
                    <a:lstStyle/>
                    <a:p>
                      <a:r>
                        <a:rPr lang="sr-Latn-RS" sz="1800"/>
                        <a:t>TCP </a:t>
                      </a:r>
                    </a:p>
                  </a:txBody>
                  <a:tcPr marL="27214" marR="27214" marT="11245" marB="11245" anchor="ctr">
                    <a:lnL>
                      <a:noFill/>
                    </a:lnL>
                    <a:lnR>
                      <a:noFill/>
                    </a:lnR>
                    <a:lnT>
                      <a:noFill/>
                    </a:lnT>
                    <a:lnB>
                      <a:noFill/>
                    </a:lnB>
                  </a:tcPr>
                </a:tc>
                <a:tc>
                  <a:txBody>
                    <a:bodyPr/>
                    <a:lstStyle/>
                    <a:p>
                      <a:r>
                        <a:rPr lang="sr-Latn-RS" sz="1800"/>
                        <a:t>1214</a:t>
                      </a:r>
                    </a:p>
                  </a:txBody>
                  <a:tcPr marL="27214" marR="27214" marT="11245" marB="11245" anchor="ctr">
                    <a:lnL>
                      <a:noFill/>
                    </a:lnL>
                    <a:lnR>
                      <a:noFill/>
                    </a:lnR>
                    <a:lnT>
                      <a:noFill/>
                    </a:lnT>
                    <a:lnB>
                      <a:noFill/>
                    </a:lnB>
                  </a:tcPr>
                </a:tc>
                <a:tc>
                  <a:txBody>
                    <a:bodyPr/>
                    <a:lstStyle/>
                    <a:p>
                      <a:r>
                        <a:rPr lang="sr-Latn-RS" sz="1800"/>
                        <a:t>Kazaa</a:t>
                      </a:r>
                    </a:p>
                  </a:txBody>
                  <a:tcPr marL="27214" marR="27214" marT="11245" marB="11245" anchor="ctr">
                    <a:lnL>
                      <a:noFill/>
                    </a:lnL>
                    <a:lnR>
                      <a:noFill/>
                    </a:lnR>
                    <a:lnT>
                      <a:noFill/>
                    </a:lnT>
                    <a:lnB>
                      <a:noFill/>
                    </a:lnB>
                  </a:tcPr>
                </a:tc>
                <a:tc>
                  <a:txBody>
                    <a:bodyPr/>
                    <a:lstStyle/>
                    <a:p>
                      <a:r>
                        <a:rPr lang="sr-Latn-RS" sz="1800"/>
                        <a:t>TCP</a:t>
                      </a:r>
                    </a:p>
                  </a:txBody>
                  <a:tcPr marL="27214" marR="27214" marT="11245" marB="11245" anchor="ctr">
                    <a:lnL>
                      <a:noFill/>
                    </a:lnL>
                    <a:lnR>
                      <a:noFill/>
                    </a:lnR>
                    <a:lnT>
                      <a:noFill/>
                    </a:lnT>
                    <a:lnB>
                      <a:noFill/>
                    </a:lnB>
                  </a:tcPr>
                </a:tc>
                <a:tc>
                  <a:txBody>
                    <a:bodyPr/>
                    <a:lstStyle/>
                    <a:p>
                      <a:endParaRPr lang="sr-Latn-RS" sz="1800"/>
                    </a:p>
                  </a:txBody>
                  <a:tcPr marL="27214" marR="27214" marT="11245" marB="11245" anchor="ctr">
                    <a:lnL>
                      <a:noFill/>
                    </a:lnL>
                    <a:lnR>
                      <a:noFill/>
                    </a:lnR>
                    <a:lnT>
                      <a:noFill/>
                    </a:lnT>
                    <a:lnB>
                      <a:noFill/>
                    </a:lnB>
                  </a:tcPr>
                </a:tc>
                <a:extLst>
                  <a:ext uri="{0D108BD9-81ED-4DB2-BD59-A6C34878D82A}">
                    <a16:rowId xmlns:a16="http://schemas.microsoft.com/office/drawing/2014/main" val="3254619628"/>
                  </a:ext>
                </a:extLst>
              </a:tr>
              <a:tr h="933136">
                <a:tc vMerge="1">
                  <a:txBody>
                    <a:bodyPr/>
                    <a:lstStyle/>
                    <a:p>
                      <a:endParaRPr lang="sr-Latn-RS"/>
                    </a:p>
                  </a:txBody>
                  <a:tcPr/>
                </a:tc>
                <a:tc>
                  <a:txBody>
                    <a:bodyPr/>
                    <a:lstStyle/>
                    <a:p>
                      <a:r>
                        <a:rPr lang="sr-Latn-RS" sz="1800" dirty="0"/>
                        <a:t>23 </a:t>
                      </a:r>
                    </a:p>
                  </a:txBody>
                  <a:tcPr marL="27214" marR="27214" marT="11245" marB="11245" anchor="ctr">
                    <a:lnL>
                      <a:noFill/>
                    </a:lnL>
                    <a:lnR>
                      <a:noFill/>
                    </a:lnR>
                    <a:lnT>
                      <a:noFill/>
                    </a:lnT>
                    <a:lnB>
                      <a:noFill/>
                    </a:lnB>
                  </a:tcPr>
                </a:tc>
                <a:tc>
                  <a:txBody>
                    <a:bodyPr/>
                    <a:lstStyle/>
                    <a:p>
                      <a:r>
                        <a:rPr lang="sr-Latn-RS" sz="1800" dirty="0" err="1">
                          <a:hlinkClick r:id="rId5" tooltip="Телнет"/>
                        </a:rPr>
                        <a:t>Telnet</a:t>
                      </a:r>
                      <a:r>
                        <a:rPr lang="sr-Latn-RS" sz="1800" dirty="0"/>
                        <a:t> </a:t>
                      </a:r>
                    </a:p>
                  </a:txBody>
                  <a:tcPr marL="27214" marR="27214" marT="11245" marB="11245" anchor="ctr">
                    <a:lnL>
                      <a:noFill/>
                    </a:lnL>
                    <a:lnR>
                      <a:noFill/>
                    </a:lnR>
                    <a:lnT>
                      <a:noFill/>
                    </a:lnT>
                    <a:lnB>
                      <a:noFill/>
                    </a:lnB>
                  </a:tcPr>
                </a:tc>
                <a:tc>
                  <a:txBody>
                    <a:bodyPr/>
                    <a:lstStyle/>
                    <a:p>
                      <a:r>
                        <a:rPr lang="sr-Latn-RS" sz="1800" dirty="0"/>
                        <a:t>TCP </a:t>
                      </a:r>
                    </a:p>
                  </a:txBody>
                  <a:tcPr marL="27214" marR="27214" marT="11245" marB="11245" anchor="ctr">
                    <a:lnL>
                      <a:noFill/>
                    </a:lnL>
                    <a:lnR>
                      <a:noFill/>
                    </a:lnR>
                    <a:lnT>
                      <a:noFill/>
                    </a:lnT>
                    <a:lnB>
                      <a:noFill/>
                    </a:lnB>
                  </a:tcPr>
                </a:tc>
                <a:tc>
                  <a:txBody>
                    <a:bodyPr/>
                    <a:lstStyle/>
                    <a:p>
                      <a:r>
                        <a:rPr lang="sr-Latn-RS" sz="1800"/>
                        <a:t>1503</a:t>
                      </a:r>
                    </a:p>
                  </a:txBody>
                  <a:tcPr marL="27214" marR="27214" marT="11245" marB="11245" anchor="ctr">
                    <a:lnL>
                      <a:noFill/>
                    </a:lnL>
                    <a:lnR>
                      <a:noFill/>
                    </a:lnR>
                    <a:lnT>
                      <a:noFill/>
                    </a:lnT>
                    <a:lnB>
                      <a:noFill/>
                    </a:lnB>
                  </a:tcPr>
                </a:tc>
                <a:tc>
                  <a:txBody>
                    <a:bodyPr/>
                    <a:lstStyle/>
                    <a:p>
                      <a:r>
                        <a:rPr lang="sr-Latn-RS" sz="1800" dirty="0"/>
                        <a:t>Windows Live Messenger</a:t>
                      </a:r>
                    </a:p>
                  </a:txBody>
                  <a:tcPr marL="27214" marR="27214" marT="11245" marB="11245" anchor="ctr">
                    <a:lnL>
                      <a:noFill/>
                    </a:lnL>
                    <a:lnR>
                      <a:noFill/>
                    </a:lnR>
                    <a:lnT>
                      <a:noFill/>
                    </a:lnT>
                    <a:lnB>
                      <a:noFill/>
                    </a:lnB>
                  </a:tcPr>
                </a:tc>
                <a:tc>
                  <a:txBody>
                    <a:bodyPr/>
                    <a:lstStyle/>
                    <a:p>
                      <a:r>
                        <a:rPr lang="sr-Latn-RS" sz="1800"/>
                        <a:t>TCP</a:t>
                      </a:r>
                    </a:p>
                  </a:txBody>
                  <a:tcPr marL="27214" marR="27214" marT="11245" marB="11245" anchor="ctr">
                    <a:lnL>
                      <a:noFill/>
                    </a:lnL>
                    <a:lnR>
                      <a:noFill/>
                    </a:lnR>
                    <a:lnT>
                      <a:noFill/>
                    </a:lnT>
                    <a:lnB>
                      <a:noFill/>
                    </a:lnB>
                  </a:tcPr>
                </a:tc>
                <a:tc>
                  <a:txBody>
                    <a:bodyPr/>
                    <a:lstStyle/>
                    <a:p>
                      <a:endParaRPr lang="sr-Latn-RS" sz="1800"/>
                    </a:p>
                  </a:txBody>
                  <a:tcPr marL="27214" marR="27214" marT="11245" marB="11245" anchor="ctr">
                    <a:lnL>
                      <a:noFill/>
                    </a:lnL>
                    <a:lnR>
                      <a:noFill/>
                    </a:lnR>
                    <a:lnT>
                      <a:noFill/>
                    </a:lnT>
                    <a:lnB>
                      <a:noFill/>
                    </a:lnB>
                  </a:tcPr>
                </a:tc>
                <a:extLst>
                  <a:ext uri="{0D108BD9-81ED-4DB2-BD59-A6C34878D82A}">
                    <a16:rowId xmlns:a16="http://schemas.microsoft.com/office/drawing/2014/main" val="3163080381"/>
                  </a:ext>
                </a:extLst>
              </a:tr>
              <a:tr h="351133">
                <a:tc vMerge="1">
                  <a:txBody>
                    <a:bodyPr/>
                    <a:lstStyle/>
                    <a:p>
                      <a:endParaRPr lang="sr-Latn-RS"/>
                    </a:p>
                  </a:txBody>
                  <a:tcPr/>
                </a:tc>
                <a:tc>
                  <a:txBody>
                    <a:bodyPr/>
                    <a:lstStyle/>
                    <a:p>
                      <a:r>
                        <a:rPr lang="sr-Latn-RS" sz="1800" dirty="0"/>
                        <a:t>25 </a:t>
                      </a:r>
                    </a:p>
                  </a:txBody>
                  <a:tcPr marL="27214" marR="27214" marT="11245" marB="11245" anchor="ctr">
                    <a:lnL>
                      <a:noFill/>
                    </a:lnL>
                    <a:lnR>
                      <a:noFill/>
                    </a:lnR>
                    <a:lnT>
                      <a:noFill/>
                    </a:lnT>
                    <a:lnB>
                      <a:noFill/>
                    </a:lnB>
                  </a:tcPr>
                </a:tc>
                <a:tc>
                  <a:txBody>
                    <a:bodyPr/>
                    <a:lstStyle/>
                    <a:p>
                      <a:r>
                        <a:rPr lang="sr-Latn-RS" sz="1800">
                          <a:hlinkClick r:id="rId6" tooltip="SMTP"/>
                        </a:rPr>
                        <a:t>SMTP</a:t>
                      </a:r>
                      <a:r>
                        <a:rPr lang="sr-Latn-RS" sz="1800"/>
                        <a:t> </a:t>
                      </a:r>
                    </a:p>
                  </a:txBody>
                  <a:tcPr marL="27214" marR="27214" marT="11245" marB="11245" anchor="ctr">
                    <a:lnL>
                      <a:noFill/>
                    </a:lnL>
                    <a:lnR>
                      <a:noFill/>
                    </a:lnR>
                    <a:lnT>
                      <a:noFill/>
                    </a:lnT>
                    <a:lnB>
                      <a:noFill/>
                    </a:lnB>
                  </a:tcPr>
                </a:tc>
                <a:tc>
                  <a:txBody>
                    <a:bodyPr/>
                    <a:lstStyle/>
                    <a:p>
                      <a:r>
                        <a:rPr lang="sr-Latn-RS" sz="1800" dirty="0"/>
                        <a:t>TCP </a:t>
                      </a:r>
                    </a:p>
                  </a:txBody>
                  <a:tcPr marL="27214" marR="27214" marT="11245" marB="11245" anchor="ctr">
                    <a:lnL>
                      <a:noFill/>
                    </a:lnL>
                    <a:lnR>
                      <a:noFill/>
                    </a:lnR>
                    <a:lnT>
                      <a:noFill/>
                    </a:lnT>
                    <a:lnB>
                      <a:noFill/>
                    </a:lnB>
                  </a:tcPr>
                </a:tc>
                <a:tc>
                  <a:txBody>
                    <a:bodyPr/>
                    <a:lstStyle/>
                    <a:p>
                      <a:r>
                        <a:rPr lang="sr-Latn-RS" sz="1800" dirty="0"/>
                        <a:t>4224</a:t>
                      </a:r>
                    </a:p>
                  </a:txBody>
                  <a:tcPr marL="27214" marR="27214" marT="11245" marB="11245" anchor="ctr">
                    <a:lnL>
                      <a:noFill/>
                    </a:lnL>
                    <a:lnR>
                      <a:noFill/>
                    </a:lnR>
                    <a:lnT>
                      <a:noFill/>
                    </a:lnT>
                    <a:lnB>
                      <a:noFill/>
                    </a:lnB>
                  </a:tcPr>
                </a:tc>
                <a:tc>
                  <a:txBody>
                    <a:bodyPr/>
                    <a:lstStyle/>
                    <a:p>
                      <a:r>
                        <a:rPr lang="sr-Latn-RS" sz="1800"/>
                        <a:t>CDP</a:t>
                      </a:r>
                    </a:p>
                  </a:txBody>
                  <a:tcPr marL="27214" marR="27214" marT="11245" marB="11245" anchor="ctr">
                    <a:lnL>
                      <a:noFill/>
                    </a:lnL>
                    <a:lnR>
                      <a:noFill/>
                    </a:lnR>
                    <a:lnT>
                      <a:noFill/>
                    </a:lnT>
                    <a:lnB>
                      <a:noFill/>
                    </a:lnB>
                  </a:tcPr>
                </a:tc>
                <a:tc>
                  <a:txBody>
                    <a:bodyPr/>
                    <a:lstStyle/>
                    <a:p>
                      <a:r>
                        <a:rPr lang="sr-Latn-RS" sz="1800"/>
                        <a:t>TCP</a:t>
                      </a:r>
                    </a:p>
                  </a:txBody>
                  <a:tcPr marL="27214" marR="27214" marT="11245" marB="11245" anchor="ctr">
                    <a:lnL>
                      <a:noFill/>
                    </a:lnL>
                    <a:lnR>
                      <a:noFill/>
                    </a:lnR>
                    <a:lnT>
                      <a:noFill/>
                    </a:lnT>
                    <a:lnB>
                      <a:noFill/>
                    </a:lnB>
                  </a:tcPr>
                </a:tc>
                <a:tc>
                  <a:txBody>
                    <a:bodyPr/>
                    <a:lstStyle/>
                    <a:p>
                      <a:endParaRPr lang="sr-Latn-RS" sz="1800" dirty="0"/>
                    </a:p>
                  </a:txBody>
                  <a:tcPr marL="27214" marR="27214" marT="11245" marB="11245" anchor="ctr">
                    <a:lnL>
                      <a:noFill/>
                    </a:lnL>
                    <a:lnR>
                      <a:noFill/>
                    </a:lnR>
                    <a:lnT>
                      <a:noFill/>
                    </a:lnT>
                    <a:lnB>
                      <a:noFill/>
                    </a:lnB>
                  </a:tcPr>
                </a:tc>
                <a:extLst>
                  <a:ext uri="{0D108BD9-81ED-4DB2-BD59-A6C34878D82A}">
                    <a16:rowId xmlns:a16="http://schemas.microsoft.com/office/drawing/2014/main" val="4057675837"/>
                  </a:ext>
                </a:extLst>
              </a:tr>
              <a:tr h="802930">
                <a:tc vMerge="1">
                  <a:txBody>
                    <a:bodyPr/>
                    <a:lstStyle/>
                    <a:p>
                      <a:endParaRPr lang="sr-Latn-RS"/>
                    </a:p>
                  </a:txBody>
                  <a:tcPr/>
                </a:tc>
                <a:tc>
                  <a:txBody>
                    <a:bodyPr/>
                    <a:lstStyle/>
                    <a:p>
                      <a:r>
                        <a:rPr lang="sr-Latn-RS" sz="1800"/>
                        <a:t>53 </a:t>
                      </a:r>
                    </a:p>
                  </a:txBody>
                  <a:tcPr marL="27214" marR="27214" marT="11245" marB="11245" anchor="ctr">
                    <a:lnL>
                      <a:noFill/>
                    </a:lnL>
                    <a:lnR>
                      <a:noFill/>
                    </a:lnR>
                    <a:lnT>
                      <a:noFill/>
                    </a:lnT>
                    <a:lnB>
                      <a:noFill/>
                    </a:lnB>
                  </a:tcPr>
                </a:tc>
                <a:tc>
                  <a:txBody>
                    <a:bodyPr/>
                    <a:lstStyle/>
                    <a:p>
                      <a:r>
                        <a:rPr lang="sr-Latn-RS" sz="1800">
                          <a:hlinkClick r:id="rId7" tooltip="ДНС"/>
                        </a:rPr>
                        <a:t>DNS</a:t>
                      </a:r>
                      <a:r>
                        <a:rPr lang="sr-Latn-RS" sz="1800"/>
                        <a:t> </a:t>
                      </a:r>
                    </a:p>
                  </a:txBody>
                  <a:tcPr marL="27214" marR="27214" marT="11245" marB="11245" anchor="ctr">
                    <a:lnL>
                      <a:noFill/>
                    </a:lnL>
                    <a:lnR>
                      <a:noFill/>
                    </a:lnR>
                    <a:lnT>
                      <a:noFill/>
                    </a:lnT>
                    <a:lnB>
                      <a:noFill/>
                    </a:lnB>
                  </a:tcPr>
                </a:tc>
                <a:tc>
                  <a:txBody>
                    <a:bodyPr/>
                    <a:lstStyle/>
                    <a:p>
                      <a:r>
                        <a:rPr lang="sr-Latn-RS" sz="1800"/>
                        <a:t>UDP </a:t>
                      </a:r>
                    </a:p>
                  </a:txBody>
                  <a:tcPr marL="27214" marR="27214" marT="11245" marB="11245" anchor="ctr">
                    <a:lnL>
                      <a:noFill/>
                    </a:lnL>
                    <a:lnR>
                      <a:noFill/>
                    </a:lnR>
                    <a:lnT>
                      <a:noFill/>
                    </a:lnT>
                    <a:lnB>
                      <a:noFill/>
                    </a:lnB>
                  </a:tcPr>
                </a:tc>
                <a:tc>
                  <a:txBody>
                    <a:bodyPr/>
                    <a:lstStyle/>
                    <a:p>
                      <a:r>
                        <a:rPr lang="sr-Latn-RS" sz="1800" dirty="0"/>
                        <a:t>5050</a:t>
                      </a:r>
                    </a:p>
                  </a:txBody>
                  <a:tcPr marL="27214" marR="27214" marT="11245" marB="11245" anchor="ctr">
                    <a:lnL>
                      <a:noFill/>
                    </a:lnL>
                    <a:lnR>
                      <a:noFill/>
                    </a:lnR>
                    <a:lnT>
                      <a:noFill/>
                    </a:lnT>
                    <a:lnB>
                      <a:noFill/>
                    </a:lnB>
                  </a:tcPr>
                </a:tc>
                <a:tc>
                  <a:txBody>
                    <a:bodyPr/>
                    <a:lstStyle/>
                    <a:p>
                      <a:r>
                        <a:rPr lang="sr-Latn-RS" sz="1800" dirty="0" err="1"/>
                        <a:t>Yahoo</a:t>
                      </a:r>
                      <a:r>
                        <a:rPr lang="sr-Latn-RS" sz="1800" dirty="0"/>
                        <a:t>! Messenger</a:t>
                      </a:r>
                    </a:p>
                  </a:txBody>
                  <a:tcPr marL="27214" marR="27214" marT="11245" marB="11245" anchor="ctr">
                    <a:lnL>
                      <a:noFill/>
                    </a:lnL>
                    <a:lnR>
                      <a:noFill/>
                    </a:lnR>
                    <a:lnT>
                      <a:noFill/>
                    </a:lnT>
                    <a:lnB>
                      <a:noFill/>
                    </a:lnB>
                  </a:tcPr>
                </a:tc>
                <a:tc>
                  <a:txBody>
                    <a:bodyPr/>
                    <a:lstStyle/>
                    <a:p>
                      <a:r>
                        <a:rPr lang="sr-Latn-RS" sz="1800" dirty="0"/>
                        <a:t>TCP</a:t>
                      </a:r>
                    </a:p>
                  </a:txBody>
                  <a:tcPr marL="27214" marR="27214" marT="11245" marB="11245" anchor="ctr">
                    <a:lnL>
                      <a:noFill/>
                    </a:lnL>
                    <a:lnR>
                      <a:noFill/>
                    </a:lnR>
                    <a:lnT>
                      <a:noFill/>
                    </a:lnT>
                    <a:lnB>
                      <a:noFill/>
                    </a:lnB>
                  </a:tcPr>
                </a:tc>
                <a:tc>
                  <a:txBody>
                    <a:bodyPr/>
                    <a:lstStyle/>
                    <a:p>
                      <a:endParaRPr lang="sr-Latn-RS" sz="1800"/>
                    </a:p>
                  </a:txBody>
                  <a:tcPr marL="27214" marR="27214" marT="11245" marB="11245" anchor="ctr">
                    <a:lnL>
                      <a:noFill/>
                    </a:lnL>
                    <a:lnR>
                      <a:noFill/>
                    </a:lnR>
                    <a:lnT>
                      <a:noFill/>
                    </a:lnT>
                    <a:lnB>
                      <a:noFill/>
                    </a:lnB>
                  </a:tcPr>
                </a:tc>
                <a:extLst>
                  <a:ext uri="{0D108BD9-81ED-4DB2-BD59-A6C34878D82A}">
                    <a16:rowId xmlns:a16="http://schemas.microsoft.com/office/drawing/2014/main" val="3526434788"/>
                  </a:ext>
                </a:extLst>
              </a:tr>
              <a:tr h="351133">
                <a:tc vMerge="1">
                  <a:txBody>
                    <a:bodyPr/>
                    <a:lstStyle/>
                    <a:p>
                      <a:endParaRPr lang="sr-Latn-RS"/>
                    </a:p>
                  </a:txBody>
                  <a:tcPr/>
                </a:tc>
                <a:tc>
                  <a:txBody>
                    <a:bodyPr/>
                    <a:lstStyle/>
                    <a:p>
                      <a:r>
                        <a:rPr lang="sr-Latn-RS" sz="1800"/>
                        <a:t>67 </a:t>
                      </a:r>
                    </a:p>
                  </a:txBody>
                  <a:tcPr marL="27214" marR="27214" marT="11245" marB="11245" anchor="ctr">
                    <a:lnL>
                      <a:noFill/>
                    </a:lnL>
                    <a:lnR>
                      <a:noFill/>
                    </a:lnR>
                    <a:lnT>
                      <a:noFill/>
                    </a:lnT>
                    <a:lnB>
                      <a:noFill/>
                    </a:lnB>
                  </a:tcPr>
                </a:tc>
                <a:tc>
                  <a:txBody>
                    <a:bodyPr/>
                    <a:lstStyle/>
                    <a:p>
                      <a:r>
                        <a:rPr lang="sr-Latn-RS" sz="1800" dirty="0" err="1">
                          <a:hlinkClick r:id="rId8" tooltip="DHCP"/>
                        </a:rPr>
                        <a:t>DHCP</a:t>
                      </a:r>
                      <a:r>
                        <a:rPr lang="sr-Latn-RS" sz="1800" dirty="0"/>
                        <a:t> </a:t>
                      </a:r>
                    </a:p>
                  </a:txBody>
                  <a:tcPr marL="27214" marR="27214" marT="11245" marB="11245" anchor="ctr">
                    <a:lnL>
                      <a:noFill/>
                    </a:lnL>
                    <a:lnR>
                      <a:noFill/>
                    </a:lnR>
                    <a:lnT>
                      <a:noFill/>
                    </a:lnT>
                    <a:lnB>
                      <a:noFill/>
                    </a:lnB>
                  </a:tcPr>
                </a:tc>
                <a:tc>
                  <a:txBody>
                    <a:bodyPr/>
                    <a:lstStyle/>
                    <a:p>
                      <a:r>
                        <a:rPr lang="sr-Latn-RS" sz="1800"/>
                        <a:t>UDP </a:t>
                      </a:r>
                    </a:p>
                  </a:txBody>
                  <a:tcPr marL="27214" marR="27214" marT="11245" marB="11245" anchor="ctr">
                    <a:lnL>
                      <a:noFill/>
                    </a:lnL>
                    <a:lnR>
                      <a:noFill/>
                    </a:lnR>
                    <a:lnT>
                      <a:noFill/>
                    </a:lnT>
                    <a:lnB>
                      <a:noFill/>
                    </a:lnB>
                  </a:tcPr>
                </a:tc>
                <a:tc>
                  <a:txBody>
                    <a:bodyPr/>
                    <a:lstStyle/>
                    <a:p>
                      <a:r>
                        <a:rPr lang="sr-Latn-RS" sz="1800"/>
                        <a:t>5060</a:t>
                      </a:r>
                    </a:p>
                  </a:txBody>
                  <a:tcPr marL="27214" marR="27214" marT="11245" marB="11245" anchor="ctr">
                    <a:lnL>
                      <a:noFill/>
                    </a:lnL>
                    <a:lnR>
                      <a:noFill/>
                    </a:lnR>
                    <a:lnT>
                      <a:noFill/>
                    </a:lnT>
                    <a:lnB>
                      <a:noFill/>
                    </a:lnB>
                  </a:tcPr>
                </a:tc>
                <a:tc>
                  <a:txBody>
                    <a:bodyPr/>
                    <a:lstStyle/>
                    <a:p>
                      <a:r>
                        <a:rPr lang="sr-Latn-RS" sz="1800"/>
                        <a:t>SIP</a:t>
                      </a:r>
                    </a:p>
                  </a:txBody>
                  <a:tcPr marL="27214" marR="27214" marT="11245" marB="11245" anchor="ctr">
                    <a:lnL>
                      <a:noFill/>
                    </a:lnL>
                    <a:lnR>
                      <a:noFill/>
                    </a:lnR>
                    <a:lnT>
                      <a:noFill/>
                    </a:lnT>
                    <a:lnB>
                      <a:noFill/>
                    </a:lnB>
                  </a:tcPr>
                </a:tc>
                <a:tc>
                  <a:txBody>
                    <a:bodyPr/>
                    <a:lstStyle/>
                    <a:p>
                      <a:r>
                        <a:rPr lang="sr-Latn-RS" sz="1800" dirty="0"/>
                        <a:t>TCP</a:t>
                      </a:r>
                    </a:p>
                  </a:txBody>
                  <a:tcPr marL="27214" marR="27214" marT="11245" marB="11245" anchor="ctr">
                    <a:lnL>
                      <a:noFill/>
                    </a:lnL>
                    <a:lnR>
                      <a:noFill/>
                    </a:lnR>
                    <a:lnT>
                      <a:noFill/>
                    </a:lnT>
                    <a:lnB>
                      <a:noFill/>
                    </a:lnB>
                  </a:tcPr>
                </a:tc>
                <a:tc>
                  <a:txBody>
                    <a:bodyPr/>
                    <a:lstStyle/>
                    <a:p>
                      <a:endParaRPr lang="sr-Latn-RS" sz="1800" dirty="0"/>
                    </a:p>
                  </a:txBody>
                  <a:tcPr marL="27214" marR="27214" marT="11245" marB="11245" anchor="ctr">
                    <a:lnL>
                      <a:noFill/>
                    </a:lnL>
                    <a:lnR>
                      <a:noFill/>
                    </a:lnR>
                    <a:lnT>
                      <a:noFill/>
                    </a:lnT>
                    <a:lnB>
                      <a:noFill/>
                    </a:lnB>
                  </a:tcPr>
                </a:tc>
                <a:extLst>
                  <a:ext uri="{0D108BD9-81ED-4DB2-BD59-A6C34878D82A}">
                    <a16:rowId xmlns:a16="http://schemas.microsoft.com/office/drawing/2014/main" val="1488986663"/>
                  </a:ext>
                </a:extLst>
              </a:tr>
              <a:tr h="577966">
                <a:tc vMerge="1">
                  <a:txBody>
                    <a:bodyPr/>
                    <a:lstStyle/>
                    <a:p>
                      <a:endParaRPr lang="sr-Latn-RS"/>
                    </a:p>
                  </a:txBody>
                  <a:tcPr/>
                </a:tc>
                <a:tc>
                  <a:txBody>
                    <a:bodyPr/>
                    <a:lstStyle/>
                    <a:p>
                      <a:r>
                        <a:rPr lang="sr-Latn-RS" sz="1800"/>
                        <a:t>80 </a:t>
                      </a:r>
                    </a:p>
                  </a:txBody>
                  <a:tcPr marL="27214" marR="27214" marT="11245" marB="11245" anchor="ctr">
                    <a:lnL>
                      <a:noFill/>
                    </a:lnL>
                    <a:lnR>
                      <a:noFill/>
                    </a:lnR>
                    <a:lnT>
                      <a:noFill/>
                    </a:lnT>
                    <a:lnB>
                      <a:noFill/>
                    </a:lnB>
                  </a:tcPr>
                </a:tc>
                <a:tc>
                  <a:txBody>
                    <a:bodyPr/>
                    <a:lstStyle/>
                    <a:p>
                      <a:r>
                        <a:rPr lang="sr-Latn-RS" sz="1800">
                          <a:hlinkClick r:id="rId9" tooltip="ХТТП"/>
                        </a:rPr>
                        <a:t>HTTP</a:t>
                      </a:r>
                      <a:r>
                        <a:rPr lang="sr-Latn-RS" sz="1800"/>
                        <a:t> </a:t>
                      </a:r>
                    </a:p>
                  </a:txBody>
                  <a:tcPr marL="27214" marR="27214" marT="11245" marB="11245" anchor="ctr">
                    <a:lnL>
                      <a:noFill/>
                    </a:lnL>
                    <a:lnR>
                      <a:noFill/>
                    </a:lnR>
                    <a:lnT>
                      <a:noFill/>
                    </a:lnT>
                    <a:lnB>
                      <a:noFill/>
                    </a:lnB>
                  </a:tcPr>
                </a:tc>
                <a:tc>
                  <a:txBody>
                    <a:bodyPr/>
                    <a:lstStyle/>
                    <a:p>
                      <a:r>
                        <a:rPr lang="sr-Latn-RS" sz="1800"/>
                        <a:t>TCP </a:t>
                      </a:r>
                    </a:p>
                  </a:txBody>
                  <a:tcPr marL="27214" marR="27214" marT="11245" marB="11245" anchor="ctr">
                    <a:lnL>
                      <a:noFill/>
                    </a:lnL>
                    <a:lnR>
                      <a:noFill/>
                    </a:lnR>
                    <a:lnT>
                      <a:noFill/>
                    </a:lnT>
                    <a:lnB>
                      <a:noFill/>
                    </a:lnB>
                  </a:tcPr>
                </a:tc>
                <a:tc>
                  <a:txBody>
                    <a:bodyPr/>
                    <a:lstStyle/>
                    <a:p>
                      <a:r>
                        <a:rPr lang="sr-Latn-RS" sz="1800"/>
                        <a:t>6346</a:t>
                      </a:r>
                    </a:p>
                  </a:txBody>
                  <a:tcPr marL="27214" marR="27214" marT="11245" marB="11245" anchor="ctr">
                    <a:lnL>
                      <a:noFill/>
                    </a:lnL>
                    <a:lnR>
                      <a:noFill/>
                    </a:lnR>
                    <a:lnT>
                      <a:noFill/>
                    </a:lnT>
                    <a:lnB>
                      <a:noFill/>
                    </a:lnB>
                  </a:tcPr>
                </a:tc>
                <a:tc>
                  <a:txBody>
                    <a:bodyPr/>
                    <a:lstStyle/>
                    <a:p>
                      <a:r>
                        <a:rPr lang="sr-Latn-RS" sz="1800"/>
                        <a:t>Gnutella</a:t>
                      </a:r>
                    </a:p>
                  </a:txBody>
                  <a:tcPr marL="27214" marR="27214" marT="11245" marB="11245" anchor="ctr">
                    <a:lnL>
                      <a:noFill/>
                    </a:lnL>
                    <a:lnR>
                      <a:noFill/>
                    </a:lnR>
                    <a:lnT>
                      <a:noFill/>
                    </a:lnT>
                    <a:lnB>
                      <a:noFill/>
                    </a:lnB>
                  </a:tcPr>
                </a:tc>
                <a:tc>
                  <a:txBody>
                    <a:bodyPr/>
                    <a:lstStyle/>
                    <a:p>
                      <a:r>
                        <a:rPr lang="sr-Latn-RS" sz="1800"/>
                        <a:t>TCP</a:t>
                      </a:r>
                    </a:p>
                  </a:txBody>
                  <a:tcPr marL="27214" marR="27214" marT="11245" marB="11245" anchor="ctr">
                    <a:lnL>
                      <a:noFill/>
                    </a:lnL>
                    <a:lnR>
                      <a:noFill/>
                    </a:lnR>
                    <a:lnT>
                      <a:noFill/>
                    </a:lnT>
                    <a:lnB>
                      <a:noFill/>
                    </a:lnB>
                  </a:tcPr>
                </a:tc>
                <a:tc>
                  <a:txBody>
                    <a:bodyPr/>
                    <a:lstStyle/>
                    <a:p>
                      <a:br>
                        <a:rPr lang="sr-Latn-RS" sz="1800" dirty="0"/>
                      </a:br>
                      <a:endParaRPr lang="sr-Latn-RS" sz="1800" dirty="0"/>
                    </a:p>
                  </a:txBody>
                  <a:tcPr marL="27214" marR="27214" marT="11245" marB="11245" anchor="ctr">
                    <a:lnL>
                      <a:noFill/>
                    </a:lnL>
                    <a:lnR>
                      <a:noFill/>
                    </a:lnR>
                    <a:lnT>
                      <a:noFill/>
                    </a:lnT>
                    <a:lnB>
                      <a:noFill/>
                    </a:lnB>
                  </a:tcPr>
                </a:tc>
                <a:extLst>
                  <a:ext uri="{0D108BD9-81ED-4DB2-BD59-A6C34878D82A}">
                    <a16:rowId xmlns:a16="http://schemas.microsoft.com/office/drawing/2014/main" val="1815652606"/>
                  </a:ext>
                </a:extLst>
              </a:tr>
            </a:tbl>
          </a:graphicData>
        </a:graphic>
      </p:graphicFrame>
      <p:sp>
        <p:nvSpPr>
          <p:cNvPr id="3" name="Title 2"/>
          <p:cNvSpPr>
            <a:spLocks noGrp="1"/>
          </p:cNvSpPr>
          <p:nvPr>
            <p:ph type="title"/>
          </p:nvPr>
        </p:nvSpPr>
        <p:spPr>
          <a:xfrm>
            <a:off x="1500188" y="285750"/>
            <a:ext cx="5857875" cy="1276350"/>
          </a:xfrm>
        </p:spPr>
        <p:txBody>
          <a:bodyPr/>
          <a:lstStyle/>
          <a:p>
            <a:pPr>
              <a:defRPr/>
            </a:pPr>
            <a:r>
              <a:rPr lang="sr-Cyrl-CS" sz="4000" b="1" dirty="0"/>
              <a:t>Термини</a:t>
            </a:r>
            <a:r>
              <a:rPr lang="sr-Latn-CS" sz="4000" b="1" dirty="0"/>
              <a:t>:	</a:t>
            </a:r>
            <a:r>
              <a:rPr lang="sr-Cyrl-CS" sz="4000" b="1" dirty="0"/>
              <a:t>Порт</a:t>
            </a:r>
            <a:endParaRPr lang="sr-Latn-CS" sz="4000" b="1" dirty="0"/>
          </a:p>
        </p:txBody>
      </p:sp>
      <p:sp>
        <p:nvSpPr>
          <p:cNvPr id="1434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342"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343" name="Rectangle 9"/>
          <p:cNvSpPr>
            <a:spLocks noChangeArrowheads="1"/>
          </p:cNvSpPr>
          <p:nvPr/>
        </p:nvSpPr>
        <p:spPr bwMode="auto">
          <a:xfrm>
            <a:off x="0" y="1981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dirty="0">
                <a:latin typeface="Calibri" panose="020F0502020204030204" pitchFamily="34" charset="0"/>
                <a:cs typeface="Times New Roman" panose="02020603050405020304" pitchFamily="18" charset="0"/>
              </a:rPr>
              <a:t> </a:t>
            </a:r>
            <a:r>
              <a:rPr lang="sr-Cyrl-CS" altLang="sr-Latn-RS" sz="1200" dirty="0">
                <a:latin typeface="Calibri" panose="020F0502020204030204" pitchFamily="34" charset="0"/>
                <a:cs typeface="Times New Roman" panose="02020603050405020304" pitchFamily="18" charset="0"/>
              </a:rPr>
              <a:t>	</a:t>
            </a:r>
            <a:endParaRPr lang="sr-Cyrl-CS" altLang="sr-Latn-RS" dirty="0"/>
          </a:p>
        </p:txBody>
      </p:sp>
      <p:sp>
        <p:nvSpPr>
          <p:cNvPr id="14344" name="Rectangle 10"/>
          <p:cNvSpPr>
            <a:spLocks noChangeArrowheads="1"/>
          </p:cNvSpPr>
          <p:nvPr/>
        </p:nvSpPr>
        <p:spPr bwMode="auto">
          <a:xfrm>
            <a:off x="0" y="3438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4345" name="Rectangle 11"/>
          <p:cNvSpPr>
            <a:spLocks noChangeArrowheads="1"/>
          </p:cNvSpPr>
          <p:nvPr/>
        </p:nvSpPr>
        <p:spPr bwMode="auto">
          <a:xfrm>
            <a:off x="0" y="5105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4346" name="Rectangle 12"/>
          <p:cNvSpPr>
            <a:spLocks noChangeArrowheads="1"/>
          </p:cNvSpPr>
          <p:nvPr/>
        </p:nvSpPr>
        <p:spPr bwMode="auto">
          <a:xfrm>
            <a:off x="0" y="6372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347"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348"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434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aphicFrame>
        <p:nvGraphicFramePr>
          <p:cNvPr id="14338" name="Object 3"/>
          <p:cNvGraphicFramePr>
            <a:graphicFrameLocks noChangeAspect="1"/>
          </p:cNvGraphicFramePr>
          <p:nvPr/>
        </p:nvGraphicFramePr>
        <p:xfrm>
          <a:off x="7500938" y="0"/>
          <a:ext cx="962025" cy="1589088"/>
        </p:xfrm>
        <a:graphic>
          <a:graphicData uri="http://schemas.openxmlformats.org/presentationml/2006/ole">
            <mc:AlternateContent xmlns:mc="http://schemas.openxmlformats.org/markup-compatibility/2006">
              <mc:Choice xmlns:v="urn:schemas-microsoft-com:vml" Requires="v">
                <p:oleObj spid="_x0000_s265234" name="Visio" r:id="rId10" imgW="1097640" imgH="1988280" progId="Visio.Drawing.11">
                  <p:embed/>
                </p:oleObj>
              </mc:Choice>
              <mc:Fallback>
                <p:oleObj name="Visio" r:id="rId10" imgW="1097640" imgH="1988280" progId="Visio.Drawing.11">
                  <p:embed/>
                  <p:pic>
                    <p:nvPicPr>
                      <p:cNvPr id="14338" name="Object 3"/>
                      <p:cNvPicPr>
                        <a:picLocks noChangeAspect="1" noChangeArrowheads="1"/>
                      </p:cNvPicPr>
                      <p:nvPr/>
                    </p:nvPicPr>
                    <p:blipFill>
                      <a:blip r:embed="rId11">
                        <a:extLst>
                          <a:ext uri="{28A0092B-C50C-407E-A947-70E740481C1C}">
                            <a14:useLocalDpi xmlns:a14="http://schemas.microsoft.com/office/drawing/2010/main" val="0"/>
                          </a:ext>
                        </a:extLst>
                      </a:blip>
                      <a:srcRect b="9123"/>
                      <a:stretch>
                        <a:fillRect/>
                      </a:stretch>
                    </p:blipFill>
                    <p:spPr bwMode="auto">
                      <a:xfrm>
                        <a:off x="7500938" y="0"/>
                        <a:ext cx="962025" cy="158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269566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1"/>
          <p:cNvSpPr>
            <a:spLocks noGrp="1"/>
          </p:cNvSpPr>
          <p:nvPr>
            <p:ph idx="1"/>
          </p:nvPr>
        </p:nvSpPr>
        <p:spPr>
          <a:xfrm>
            <a:off x="214313" y="1785938"/>
            <a:ext cx="8572500" cy="4572000"/>
          </a:xfrm>
        </p:spPr>
        <p:txBody>
          <a:bodyPr/>
          <a:lstStyle/>
          <a:p>
            <a:pPr marL="450850" indent="-450850" algn="just"/>
            <a:r>
              <a:rPr lang="ru-RU" altLang="sr-Latn-RS" sz="2800" dirty="0">
                <a:latin typeface="Arial" panose="020B0604020202020204" pitchFamily="34" charset="0"/>
                <a:cs typeface="Arial" panose="020B0604020202020204" pitchFamily="34" charset="0"/>
              </a:rPr>
              <a:t>Ге</a:t>
            </a:r>
            <a:r>
              <a:rPr lang="sr-Latn-RS" altLang="sr-Latn-RS" sz="2800" dirty="0">
                <a:latin typeface="Arial" panose="020B0604020202020204" pitchFamily="34" charset="0"/>
                <a:cs typeface="Arial" panose="020B0604020202020204" pitchFamily="34" charset="0"/>
              </a:rPr>
              <a:t>j</a:t>
            </a:r>
            <a:r>
              <a:rPr lang="ru-RU" altLang="sr-Latn-RS" sz="2800" dirty="0">
                <a:latin typeface="Arial" panose="020B0604020202020204" pitchFamily="34" charset="0"/>
                <a:cs typeface="Arial" panose="020B0604020202020204" pitchFamily="34" charset="0"/>
              </a:rPr>
              <a:t>твеј (преводилац протокола, енг. </a:t>
            </a:r>
            <a:r>
              <a:rPr lang="sr-Latn-CS" altLang="sr-Latn-RS" sz="2800" dirty="0" err="1">
                <a:latin typeface="Arial" panose="020B0604020202020204" pitchFamily="34" charset="0"/>
                <a:cs typeface="Arial" panose="020B0604020202020204" pitchFamily="34" charset="0"/>
              </a:rPr>
              <a:t>Gateway</a:t>
            </a:r>
            <a:r>
              <a:rPr lang="sr-Latn-CS" altLang="sr-Latn-RS" sz="2800" dirty="0">
                <a:latin typeface="Arial" panose="020B0604020202020204" pitchFamily="34" charset="0"/>
                <a:cs typeface="Arial" panose="020B0604020202020204" pitchFamily="34" charset="0"/>
              </a:rPr>
              <a:t>) </a:t>
            </a:r>
            <a:r>
              <a:rPr lang="ru-RU" altLang="sr-Latn-RS" sz="2800" dirty="0">
                <a:latin typeface="Arial" panose="020B0604020202020204" pitchFamily="34" charset="0"/>
                <a:cs typeface="Arial" panose="020B0604020202020204" pitchFamily="34" charset="0"/>
              </a:rPr>
              <a:t>је уређај који се налази у чвору рачунарске мреже, служи за комуницирање са неком другом мрежом која користи другачији протокол и делује као улаз за другу мрежу.</a:t>
            </a:r>
          </a:p>
          <a:p>
            <a:pPr marL="450850" indent="-450850" algn="just"/>
            <a:r>
              <a:rPr lang="ru-RU" altLang="sr-Latn-RS" sz="2800" dirty="0">
                <a:latin typeface="Arial" panose="020B0604020202020204" pitchFamily="34" charset="0"/>
                <a:cs typeface="Arial" panose="020B0604020202020204" pitchFamily="34" charset="0"/>
              </a:rPr>
              <a:t>Ге</a:t>
            </a:r>
            <a:r>
              <a:rPr lang="sr-Latn-RS" altLang="sr-Latn-RS" sz="2800" dirty="0">
                <a:latin typeface="Arial" panose="020B0604020202020204" pitchFamily="34" charset="0"/>
                <a:cs typeface="Arial" panose="020B0604020202020204" pitchFamily="34" charset="0"/>
              </a:rPr>
              <a:t>j</a:t>
            </a:r>
            <a:r>
              <a:rPr lang="ru-RU" altLang="sr-Latn-RS" sz="2800" dirty="0">
                <a:latin typeface="Arial" panose="020B0604020202020204" pitchFamily="34" charset="0"/>
                <a:cs typeface="Arial" panose="020B0604020202020204" pitchFamily="34" charset="0"/>
              </a:rPr>
              <a:t>твеј може да садржи поред преводиоца протокола и уређаје за подешавање импедансе, конвертер брзине, уређај за откривање грешке у преносу података или преводилац сигнала. </a:t>
            </a:r>
            <a:endParaRPr lang="sr-Latn-CS" altLang="sr-Latn-RS" sz="2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500188" y="285750"/>
            <a:ext cx="5857875" cy="1276350"/>
          </a:xfrm>
        </p:spPr>
        <p:txBody>
          <a:bodyPr/>
          <a:lstStyle/>
          <a:p>
            <a:pPr>
              <a:defRPr/>
            </a:pPr>
            <a:r>
              <a:rPr lang="sr-Cyrl-CS" sz="4000" b="1" dirty="0"/>
              <a:t>Термини</a:t>
            </a:r>
            <a:r>
              <a:rPr lang="sr-Latn-CS" sz="4000" b="1" dirty="0"/>
              <a:t>:	</a:t>
            </a:r>
            <a:r>
              <a:rPr lang="sr-Cyrl-CS" sz="4000" b="1" dirty="0"/>
              <a:t>Гејтвеј</a:t>
            </a:r>
            <a:endParaRPr lang="sr-Latn-CS" sz="4000" b="1" dirty="0"/>
          </a:p>
        </p:txBody>
      </p:sp>
      <p:sp>
        <p:nvSpPr>
          <p:cNvPr id="1638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6390"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6391" name="Rectangle 9"/>
          <p:cNvSpPr>
            <a:spLocks noChangeArrowheads="1"/>
          </p:cNvSpPr>
          <p:nvPr/>
        </p:nvSpPr>
        <p:spPr bwMode="auto">
          <a:xfrm>
            <a:off x="0" y="1981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6392" name="Rectangle 10"/>
          <p:cNvSpPr>
            <a:spLocks noChangeArrowheads="1"/>
          </p:cNvSpPr>
          <p:nvPr/>
        </p:nvSpPr>
        <p:spPr bwMode="auto">
          <a:xfrm>
            <a:off x="0" y="3438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6393" name="Rectangle 11"/>
          <p:cNvSpPr>
            <a:spLocks noChangeArrowheads="1"/>
          </p:cNvSpPr>
          <p:nvPr/>
        </p:nvSpPr>
        <p:spPr bwMode="auto">
          <a:xfrm>
            <a:off x="0" y="5105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6394" name="Rectangle 12"/>
          <p:cNvSpPr>
            <a:spLocks noChangeArrowheads="1"/>
          </p:cNvSpPr>
          <p:nvPr/>
        </p:nvSpPr>
        <p:spPr bwMode="auto">
          <a:xfrm>
            <a:off x="0" y="6372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639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6396"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639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aphicFrame>
        <p:nvGraphicFramePr>
          <p:cNvPr id="16386" name="Object 3"/>
          <p:cNvGraphicFramePr>
            <a:graphicFrameLocks noChangeAspect="1"/>
          </p:cNvGraphicFramePr>
          <p:nvPr/>
        </p:nvGraphicFramePr>
        <p:xfrm>
          <a:off x="7786688" y="214313"/>
          <a:ext cx="952500" cy="1457325"/>
        </p:xfrm>
        <a:graphic>
          <a:graphicData uri="http://schemas.openxmlformats.org/presentationml/2006/ole">
            <mc:AlternateContent xmlns:mc="http://schemas.openxmlformats.org/markup-compatibility/2006">
              <mc:Choice xmlns:v="urn:schemas-microsoft-com:vml" Requires="v">
                <p:oleObj spid="_x0000_s16588" name="Visio" r:id="rId3" imgW="582480" imgH="1068120" progId="Visio.Drawing.11">
                  <p:embed/>
                </p:oleObj>
              </mc:Choice>
              <mc:Fallback>
                <p:oleObj name="Visio" r:id="rId3" imgW="582480" imgH="1068120"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b="16978"/>
                      <a:stretch>
                        <a:fillRect/>
                      </a:stretch>
                    </p:blipFill>
                    <p:spPr bwMode="auto">
                      <a:xfrm>
                        <a:off x="7786688" y="214313"/>
                        <a:ext cx="952500" cy="1457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1"/>
          <p:cNvSpPr>
            <a:spLocks noGrp="1"/>
          </p:cNvSpPr>
          <p:nvPr>
            <p:ph idx="1"/>
          </p:nvPr>
        </p:nvSpPr>
        <p:spPr>
          <a:xfrm>
            <a:off x="214313" y="1785938"/>
            <a:ext cx="8572500" cy="4572000"/>
          </a:xfrm>
        </p:spPr>
        <p:txBody>
          <a:bodyPr/>
          <a:lstStyle/>
          <a:p>
            <a:pPr marL="450850" indent="-450850" algn="just"/>
            <a:r>
              <a:rPr lang="ru-RU" altLang="sr-Latn-RS" sz="2800" dirty="0">
                <a:latin typeface="Arial" panose="020B0604020202020204" pitchFamily="34" charset="0"/>
                <a:cs typeface="Arial" panose="020B0604020202020204" pitchFamily="34" charset="0"/>
              </a:rPr>
              <a:t>Посао који извршава ге</a:t>
            </a:r>
            <a:r>
              <a:rPr lang="sr-Latn-RS" altLang="sr-Latn-RS" sz="2800" dirty="0">
                <a:latin typeface="Arial" panose="020B0604020202020204" pitchFamily="34" charset="0"/>
                <a:cs typeface="Arial" panose="020B0604020202020204" pitchFamily="34" charset="0"/>
              </a:rPr>
              <a:t>j</a:t>
            </a:r>
            <a:r>
              <a:rPr lang="ru-RU" altLang="sr-Latn-RS" sz="2800" dirty="0">
                <a:latin typeface="Arial" panose="020B0604020202020204" pitchFamily="34" charset="0"/>
                <a:cs typeface="Arial" panose="020B0604020202020204" pitchFamily="34" charset="0"/>
              </a:rPr>
              <a:t>твеј није једноставан, а у принципу најбитнија ствар коју ради је прикључивање на мрежу с другом врстом протокола, нпр. ге</a:t>
            </a:r>
            <a:r>
              <a:rPr lang="sr-Latn-RS" altLang="sr-Latn-RS" sz="2800" dirty="0">
                <a:latin typeface="Arial" panose="020B0604020202020204" pitchFamily="34" charset="0"/>
                <a:cs typeface="Arial" panose="020B0604020202020204" pitchFamily="34" charset="0"/>
              </a:rPr>
              <a:t>j</a:t>
            </a:r>
            <a:r>
              <a:rPr lang="ru-RU" altLang="sr-Latn-RS" sz="2800" dirty="0">
                <a:latin typeface="Arial" panose="020B0604020202020204" pitchFamily="34" charset="0"/>
                <a:cs typeface="Arial" panose="020B0604020202020204" pitchFamily="34" charset="0"/>
              </a:rPr>
              <a:t>твеј је у могућности да повеже </a:t>
            </a:r>
            <a:r>
              <a:rPr lang="sr-Latn-CS" altLang="sr-Latn-RS" sz="2800" dirty="0">
                <a:latin typeface="Arial" panose="020B0604020202020204" pitchFamily="34" charset="0"/>
                <a:cs typeface="Arial" panose="020B0604020202020204" pitchFamily="34" charset="0"/>
              </a:rPr>
              <a:t>TCP/IP </a:t>
            </a:r>
            <a:r>
              <a:rPr lang="ru-RU" altLang="sr-Latn-RS" sz="2800" dirty="0">
                <a:latin typeface="Arial" panose="020B0604020202020204" pitchFamily="34" charset="0"/>
                <a:cs typeface="Arial" panose="020B0604020202020204" pitchFamily="34" charset="0"/>
              </a:rPr>
              <a:t>мрежу на </a:t>
            </a:r>
            <a:r>
              <a:rPr lang="sr-Latn-CS" altLang="sr-Latn-RS" sz="2800" dirty="0">
                <a:latin typeface="Arial" panose="020B0604020202020204" pitchFamily="34" charset="0"/>
                <a:cs typeface="Arial" panose="020B0604020202020204" pitchFamily="34" charset="0"/>
              </a:rPr>
              <a:t>IPX/SPX </a:t>
            </a:r>
            <a:r>
              <a:rPr lang="ru-RU" altLang="sr-Latn-RS" sz="2800" dirty="0">
                <a:latin typeface="Arial" panose="020B0604020202020204" pitchFamily="34" charset="0"/>
                <a:cs typeface="Arial" panose="020B0604020202020204" pitchFamily="34" charset="0"/>
              </a:rPr>
              <a:t>мрежу. </a:t>
            </a:r>
          </a:p>
          <a:p>
            <a:pPr marL="450850" indent="-450850" algn="just"/>
            <a:r>
              <a:rPr lang="ru-RU" altLang="sr-Latn-RS" sz="2800" dirty="0">
                <a:latin typeface="Arial" panose="020B0604020202020204" pitchFamily="34" charset="0"/>
                <a:cs typeface="Arial" panose="020B0604020202020204" pitchFamily="34" charset="0"/>
              </a:rPr>
              <a:t>Мада задатке </a:t>
            </a:r>
            <a:r>
              <a:rPr lang="sr-Cyrl-RS" altLang="sr-Latn-RS" sz="2800" dirty="0">
                <a:latin typeface="Arial" panose="020B0604020202020204" pitchFamily="34" charset="0"/>
                <a:cs typeface="Arial" panose="020B0604020202020204" pitchFamily="34" charset="0"/>
              </a:rPr>
              <a:t>гејтвеја</a:t>
            </a:r>
            <a:r>
              <a:rPr lang="sr-Latn-CS" altLang="sr-Latn-RS" sz="2800" dirty="0">
                <a:latin typeface="Arial" panose="020B0604020202020204" pitchFamily="34" charset="0"/>
                <a:cs typeface="Arial" panose="020B0604020202020204" pitchFamily="34" charset="0"/>
              </a:rPr>
              <a:t> </a:t>
            </a:r>
            <a:r>
              <a:rPr lang="ru-RU" altLang="sr-Latn-RS" sz="2800" dirty="0">
                <a:latin typeface="Arial" panose="020B0604020202020204" pitchFamily="34" charset="0"/>
                <a:cs typeface="Arial" panose="020B0604020202020204" pitchFamily="34" charset="0"/>
              </a:rPr>
              <a:t>може да извршава и </a:t>
            </a:r>
            <a:r>
              <a:rPr lang="sr-Cyrl-RS" altLang="sr-Latn-RS" sz="2800" dirty="0">
                <a:latin typeface="Arial" panose="020B0604020202020204" pitchFamily="34" charset="0"/>
                <a:cs typeface="Arial" panose="020B0604020202020204" pitchFamily="34" charset="0"/>
              </a:rPr>
              <a:t>сам корисников </a:t>
            </a:r>
            <a:r>
              <a:rPr lang="ru-RU" altLang="sr-Latn-RS" sz="2800" dirty="0">
                <a:latin typeface="Arial" panose="020B0604020202020204" pitchFamily="34" charset="0"/>
                <a:cs typeface="Arial" panose="020B0604020202020204" pitchFamily="34" charset="0"/>
              </a:rPr>
              <a:t>рачунар, гејтвеј је врло битна функција највећег броја рутера, а може да буде и у облику прокси сервера који рутира саобраћај између мрежа.</a:t>
            </a:r>
            <a:endParaRPr lang="sr-Latn-CS" altLang="sr-Latn-RS" sz="2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500188" y="285750"/>
            <a:ext cx="5857875" cy="1276350"/>
          </a:xfrm>
        </p:spPr>
        <p:txBody>
          <a:bodyPr/>
          <a:lstStyle/>
          <a:p>
            <a:pPr>
              <a:defRPr/>
            </a:pPr>
            <a:r>
              <a:rPr lang="sr-Cyrl-CS" sz="4000" b="1" dirty="0"/>
              <a:t>Термини</a:t>
            </a:r>
            <a:r>
              <a:rPr lang="sr-Latn-CS" sz="4000" b="1" dirty="0"/>
              <a:t>:	</a:t>
            </a:r>
            <a:r>
              <a:rPr lang="sr-Cyrl-CS" sz="4000" b="1" dirty="0"/>
              <a:t>Гејтвеј</a:t>
            </a:r>
            <a:endParaRPr lang="sr-Latn-CS" sz="4000" b="1" dirty="0"/>
          </a:p>
        </p:txBody>
      </p:sp>
      <p:sp>
        <p:nvSpPr>
          <p:cNvPr id="1741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7414"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7415" name="Rectangle 9"/>
          <p:cNvSpPr>
            <a:spLocks noChangeArrowheads="1"/>
          </p:cNvSpPr>
          <p:nvPr/>
        </p:nvSpPr>
        <p:spPr bwMode="auto">
          <a:xfrm>
            <a:off x="0" y="1981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7416" name="Rectangle 10"/>
          <p:cNvSpPr>
            <a:spLocks noChangeArrowheads="1"/>
          </p:cNvSpPr>
          <p:nvPr/>
        </p:nvSpPr>
        <p:spPr bwMode="auto">
          <a:xfrm>
            <a:off x="0" y="3438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7417" name="Rectangle 11"/>
          <p:cNvSpPr>
            <a:spLocks noChangeArrowheads="1"/>
          </p:cNvSpPr>
          <p:nvPr/>
        </p:nvSpPr>
        <p:spPr bwMode="auto">
          <a:xfrm>
            <a:off x="0" y="5105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7418" name="Rectangle 12"/>
          <p:cNvSpPr>
            <a:spLocks noChangeArrowheads="1"/>
          </p:cNvSpPr>
          <p:nvPr/>
        </p:nvSpPr>
        <p:spPr bwMode="auto">
          <a:xfrm>
            <a:off x="0" y="6372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741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7420"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742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aphicFrame>
        <p:nvGraphicFramePr>
          <p:cNvPr id="17410" name="Object 3"/>
          <p:cNvGraphicFramePr>
            <a:graphicFrameLocks noChangeAspect="1"/>
          </p:cNvGraphicFramePr>
          <p:nvPr/>
        </p:nvGraphicFramePr>
        <p:xfrm>
          <a:off x="7786688" y="214313"/>
          <a:ext cx="952500" cy="1457325"/>
        </p:xfrm>
        <a:graphic>
          <a:graphicData uri="http://schemas.openxmlformats.org/presentationml/2006/ole">
            <mc:AlternateContent xmlns:mc="http://schemas.openxmlformats.org/markup-compatibility/2006">
              <mc:Choice xmlns:v="urn:schemas-microsoft-com:vml" Requires="v">
                <p:oleObj spid="_x0000_s17613" name="Visio" r:id="rId4" imgW="582480" imgH="1068120" progId="Visio.Drawing.11">
                  <p:embed/>
                </p:oleObj>
              </mc:Choice>
              <mc:Fallback>
                <p:oleObj name="Visio" r:id="rId4" imgW="582480" imgH="1068120"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b="16978"/>
                      <a:stretch>
                        <a:fillRect/>
                      </a:stretch>
                    </p:blipFill>
                    <p:spPr bwMode="auto">
                      <a:xfrm>
                        <a:off x="7786688" y="214313"/>
                        <a:ext cx="952500" cy="1457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1"/>
          <p:cNvSpPr>
            <a:spLocks noGrp="1"/>
          </p:cNvSpPr>
          <p:nvPr>
            <p:ph idx="1"/>
          </p:nvPr>
        </p:nvSpPr>
        <p:spPr>
          <a:xfrm>
            <a:off x="214313" y="1785938"/>
            <a:ext cx="8572500" cy="4572000"/>
          </a:xfrm>
        </p:spPr>
        <p:txBody>
          <a:bodyPr/>
          <a:lstStyle/>
          <a:p>
            <a:pPr marL="450850" indent="-450850" algn="just"/>
            <a:r>
              <a:rPr lang="sr-Cyrl-CS" altLang="sr-Latn-RS" sz="2800" b="1" dirty="0">
                <a:solidFill>
                  <a:srgbClr val="FFFF00"/>
                </a:solidFill>
                <a:latin typeface="Arial" panose="020B0604020202020204" pitchFamily="34" charset="0"/>
                <a:cs typeface="Arial" panose="020B0604020202020204" pitchFamily="34" charset="0"/>
              </a:rPr>
              <a:t>Модем</a:t>
            </a:r>
            <a:r>
              <a:rPr lang="sr-Cyrl-CS" altLang="sr-Latn-RS" sz="2800" dirty="0">
                <a:latin typeface="Arial" panose="020B0604020202020204" pitchFamily="34" charset="0"/>
                <a:cs typeface="Arial" panose="020B0604020202020204" pitchFamily="34" charset="0"/>
              </a:rPr>
              <a:t> је скраћеница од </a:t>
            </a:r>
            <a:r>
              <a:rPr lang="sr-Cyrl-CS" altLang="sr-Latn-RS" sz="2800" b="1" dirty="0">
                <a:solidFill>
                  <a:srgbClr val="FFFF00"/>
                </a:solidFill>
                <a:latin typeface="Arial" panose="020B0604020202020204" pitchFamily="34" charset="0"/>
                <a:cs typeface="Arial" panose="020B0604020202020204" pitchFamily="34" charset="0"/>
              </a:rPr>
              <a:t>мод</a:t>
            </a:r>
            <a:r>
              <a:rPr lang="sr-Cyrl-CS" altLang="sr-Latn-RS" sz="2800" dirty="0">
                <a:latin typeface="Arial" panose="020B0604020202020204" pitchFamily="34" charset="0"/>
                <a:cs typeface="Arial" panose="020B0604020202020204" pitchFamily="34" charset="0"/>
              </a:rPr>
              <a:t>улација и </a:t>
            </a:r>
            <a:r>
              <a:rPr lang="sr-Cyrl-CS" altLang="sr-Latn-RS" sz="2800" b="1" dirty="0">
                <a:solidFill>
                  <a:srgbClr val="FFFF00"/>
                </a:solidFill>
                <a:latin typeface="Arial" panose="020B0604020202020204" pitchFamily="34" charset="0"/>
                <a:cs typeface="Arial" panose="020B0604020202020204" pitchFamily="34" charset="0"/>
              </a:rPr>
              <a:t>дем</a:t>
            </a:r>
            <a:r>
              <a:rPr lang="sr-Cyrl-CS" altLang="sr-Latn-RS" sz="2800" dirty="0">
                <a:latin typeface="Arial" panose="020B0604020202020204" pitchFamily="34" charset="0"/>
                <a:cs typeface="Arial" panose="020B0604020202020204" pitchFamily="34" charset="0"/>
              </a:rPr>
              <a:t>одулација. </a:t>
            </a:r>
          </a:p>
          <a:p>
            <a:pPr marL="450850" indent="-450850" algn="just"/>
            <a:r>
              <a:rPr lang="sr-Cyrl-CS" altLang="sr-Latn-RS" sz="2800" dirty="0">
                <a:latin typeface="Arial" panose="020B0604020202020204" pitchFamily="34" charset="0"/>
                <a:cs typeface="Arial" panose="020B0604020202020204" pitchFamily="34" charset="0"/>
              </a:rPr>
              <a:t>Модем је електронски уређај који омогућава конверзију дигиталних бинарних сигнала, које шаље рачунар, у модулисане сигнале говорних фреквенција прилагођене карактеристикама јавних телефонских линија и обрнуто. </a:t>
            </a:r>
          </a:p>
          <a:p>
            <a:pPr marL="450850" indent="-450850" algn="just"/>
            <a:r>
              <a:rPr lang="sr-Cyrl-CS" altLang="sr-Latn-RS" sz="2800" dirty="0">
                <a:latin typeface="Arial" panose="020B0604020202020204" pitchFamily="34" charset="0"/>
                <a:cs typeface="Arial" panose="020B0604020202020204" pitchFamily="34" charset="0"/>
              </a:rPr>
              <a:t>Поред тога, модем обезбеђује све неопходне управљачке функције које регулишу ток података при преносу између рачунара.</a:t>
            </a:r>
            <a:endParaRPr lang="sr-Latn-CS" altLang="sr-Latn-RS" sz="2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500188" y="285750"/>
            <a:ext cx="5857875" cy="1276350"/>
          </a:xfrm>
        </p:spPr>
        <p:txBody>
          <a:bodyPr/>
          <a:lstStyle/>
          <a:p>
            <a:pPr>
              <a:defRPr/>
            </a:pPr>
            <a:r>
              <a:rPr lang="sr-Cyrl-CS" sz="4000" b="1" dirty="0"/>
              <a:t>Термини</a:t>
            </a:r>
            <a:r>
              <a:rPr lang="sr-Latn-CS" sz="4000" b="1" dirty="0"/>
              <a:t>:	</a:t>
            </a:r>
            <a:r>
              <a:rPr lang="sr-Cyrl-CS" sz="4000" b="1" dirty="0"/>
              <a:t>Модем</a:t>
            </a:r>
            <a:endParaRPr lang="sr-Latn-CS" sz="4000" b="1" dirty="0"/>
          </a:p>
        </p:txBody>
      </p:sp>
      <p:sp>
        <p:nvSpPr>
          <p:cNvPr id="1843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8438"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8439" name="Rectangle 9"/>
          <p:cNvSpPr>
            <a:spLocks noChangeArrowheads="1"/>
          </p:cNvSpPr>
          <p:nvPr/>
        </p:nvSpPr>
        <p:spPr bwMode="auto">
          <a:xfrm>
            <a:off x="0" y="1981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8440" name="Rectangle 10"/>
          <p:cNvSpPr>
            <a:spLocks noChangeArrowheads="1"/>
          </p:cNvSpPr>
          <p:nvPr/>
        </p:nvSpPr>
        <p:spPr bwMode="auto">
          <a:xfrm>
            <a:off x="0" y="3438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8441" name="Rectangle 11"/>
          <p:cNvSpPr>
            <a:spLocks noChangeArrowheads="1"/>
          </p:cNvSpPr>
          <p:nvPr/>
        </p:nvSpPr>
        <p:spPr bwMode="auto">
          <a:xfrm>
            <a:off x="0" y="5105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8442" name="Rectangle 12"/>
          <p:cNvSpPr>
            <a:spLocks noChangeArrowheads="1"/>
          </p:cNvSpPr>
          <p:nvPr/>
        </p:nvSpPr>
        <p:spPr bwMode="auto">
          <a:xfrm>
            <a:off x="0" y="6372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8443"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8444"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844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aphicFrame>
        <p:nvGraphicFramePr>
          <p:cNvPr id="18434" name="Object 3"/>
          <p:cNvGraphicFramePr>
            <a:graphicFrameLocks noChangeAspect="1"/>
          </p:cNvGraphicFramePr>
          <p:nvPr/>
        </p:nvGraphicFramePr>
        <p:xfrm>
          <a:off x="6786563" y="214313"/>
          <a:ext cx="2076450" cy="1409700"/>
        </p:xfrm>
        <a:graphic>
          <a:graphicData uri="http://schemas.openxmlformats.org/presentationml/2006/ole">
            <mc:AlternateContent xmlns:mc="http://schemas.openxmlformats.org/markup-compatibility/2006">
              <mc:Choice xmlns:v="urn:schemas-microsoft-com:vml" Requires="v">
                <p:oleObj spid="_x0000_s18636" name="Visio" r:id="rId3" imgW="1496160" imgH="1201680" progId="Visio.Drawing.11">
                  <p:embed/>
                </p:oleObj>
              </mc:Choice>
              <mc:Fallback>
                <p:oleObj name="Visio" r:id="rId3" imgW="1496160" imgH="1201680"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b="15097"/>
                      <a:stretch>
                        <a:fillRect/>
                      </a:stretch>
                    </p:blipFill>
                    <p:spPr bwMode="auto">
                      <a:xfrm>
                        <a:off x="6786563" y="214313"/>
                        <a:ext cx="2076450" cy="140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2875" y="2857500"/>
            <a:ext cx="8774113" cy="2143125"/>
          </a:xfrm>
          <a:noFill/>
        </p:spPr>
      </p:pic>
      <p:sp>
        <p:nvSpPr>
          <p:cNvPr id="3" name="Title 2"/>
          <p:cNvSpPr>
            <a:spLocks noGrp="1"/>
          </p:cNvSpPr>
          <p:nvPr>
            <p:ph type="title"/>
          </p:nvPr>
        </p:nvSpPr>
        <p:spPr>
          <a:xfrm>
            <a:off x="1500188" y="285750"/>
            <a:ext cx="5857875" cy="1276350"/>
          </a:xfrm>
        </p:spPr>
        <p:txBody>
          <a:bodyPr/>
          <a:lstStyle/>
          <a:p>
            <a:pPr>
              <a:defRPr/>
            </a:pPr>
            <a:r>
              <a:rPr lang="sr-Cyrl-CS" sz="4000" b="1" dirty="0"/>
              <a:t>Термини</a:t>
            </a:r>
            <a:r>
              <a:rPr lang="sr-Latn-CS" sz="4000" b="1" dirty="0"/>
              <a:t>:	</a:t>
            </a:r>
            <a:r>
              <a:rPr lang="sr-Cyrl-CS" sz="4000" b="1" dirty="0"/>
              <a:t>Модем</a:t>
            </a:r>
            <a:endParaRPr lang="sr-Latn-CS" sz="4000" b="1" dirty="0"/>
          </a:p>
        </p:txBody>
      </p:sp>
      <p:sp>
        <p:nvSpPr>
          <p:cNvPr id="1946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9462"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9463" name="Rectangle 9"/>
          <p:cNvSpPr>
            <a:spLocks noChangeArrowheads="1"/>
          </p:cNvSpPr>
          <p:nvPr/>
        </p:nvSpPr>
        <p:spPr bwMode="auto">
          <a:xfrm>
            <a:off x="0" y="1981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9464" name="Rectangle 10"/>
          <p:cNvSpPr>
            <a:spLocks noChangeArrowheads="1"/>
          </p:cNvSpPr>
          <p:nvPr/>
        </p:nvSpPr>
        <p:spPr bwMode="auto">
          <a:xfrm>
            <a:off x="0" y="3438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9465" name="Rectangle 11"/>
          <p:cNvSpPr>
            <a:spLocks noChangeArrowheads="1"/>
          </p:cNvSpPr>
          <p:nvPr/>
        </p:nvSpPr>
        <p:spPr bwMode="auto">
          <a:xfrm>
            <a:off x="0" y="5105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19466" name="Rectangle 12"/>
          <p:cNvSpPr>
            <a:spLocks noChangeArrowheads="1"/>
          </p:cNvSpPr>
          <p:nvPr/>
        </p:nvSpPr>
        <p:spPr bwMode="auto">
          <a:xfrm>
            <a:off x="0" y="6372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9467"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9468"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1946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aphicFrame>
        <p:nvGraphicFramePr>
          <p:cNvPr id="19458" name="Object 3"/>
          <p:cNvGraphicFramePr>
            <a:graphicFrameLocks noChangeAspect="1"/>
          </p:cNvGraphicFramePr>
          <p:nvPr/>
        </p:nvGraphicFramePr>
        <p:xfrm>
          <a:off x="6786563" y="214313"/>
          <a:ext cx="2076450" cy="1409700"/>
        </p:xfrm>
        <a:graphic>
          <a:graphicData uri="http://schemas.openxmlformats.org/presentationml/2006/ole">
            <mc:AlternateContent xmlns:mc="http://schemas.openxmlformats.org/markup-compatibility/2006">
              <mc:Choice xmlns:v="urn:schemas-microsoft-com:vml" Requires="v">
                <p:oleObj spid="_x0000_s19660" name="Visio" r:id="rId5" imgW="1496160" imgH="1201680" progId="Visio.Drawing.11">
                  <p:embed/>
                </p:oleObj>
              </mc:Choice>
              <mc:Fallback>
                <p:oleObj name="Visio" r:id="rId5" imgW="1496160" imgH="1201680" progId="Visio.Drawing.11">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b="15097"/>
                      <a:stretch>
                        <a:fillRect/>
                      </a:stretch>
                    </p:blipFill>
                    <p:spPr bwMode="auto">
                      <a:xfrm>
                        <a:off x="6786563" y="214313"/>
                        <a:ext cx="2076450" cy="140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323528" y="2348880"/>
            <a:ext cx="8604448" cy="3240360"/>
          </a:xfrm>
        </p:spPr>
        <p:txBody>
          <a:bodyPr/>
          <a:lstStyle/>
          <a:p>
            <a:r>
              <a:rPr lang="en-US" altLang="sr-Latn-RS" sz="2700" dirty="0">
                <a:latin typeface="Arial" panose="020B0604020202020204" pitchFamily="34" charset="0"/>
              </a:rPr>
              <a:t>1837 – Samuel Morse –</a:t>
            </a:r>
            <a:r>
              <a:rPr lang="sr-Cyrl-CS" altLang="sr-Latn-RS" sz="2700" dirty="0">
                <a:latin typeface="Arial" panose="020B0604020202020204" pitchFamily="34" charset="0"/>
              </a:rPr>
              <a:t> телеграф</a:t>
            </a:r>
            <a:endParaRPr lang="en-US" altLang="sr-Latn-RS" sz="2700" dirty="0">
              <a:latin typeface="Arial" panose="020B0604020202020204" pitchFamily="34" charset="0"/>
            </a:endParaRPr>
          </a:p>
          <a:p>
            <a:r>
              <a:rPr lang="en-US" altLang="sr-Latn-RS" sz="2700" dirty="0">
                <a:latin typeface="Arial" panose="020B0604020202020204" pitchFamily="34" charset="0"/>
              </a:rPr>
              <a:t>1843 – Alexander Bain –</a:t>
            </a:r>
            <a:r>
              <a:rPr lang="sr-Cyrl-CS" altLang="sr-Latn-RS" sz="2700" dirty="0">
                <a:latin typeface="Arial" panose="020B0604020202020204" pitchFamily="34" charset="0"/>
              </a:rPr>
              <a:t> телеграф са штампањем</a:t>
            </a:r>
            <a:endParaRPr lang="en-US" altLang="sr-Latn-RS" sz="2700" dirty="0">
              <a:latin typeface="Arial" panose="020B0604020202020204" pitchFamily="34" charset="0"/>
            </a:endParaRPr>
          </a:p>
          <a:p>
            <a:r>
              <a:rPr lang="en-US" altLang="sr-Latn-RS" sz="2700" dirty="0">
                <a:latin typeface="Arial" panose="020B0604020202020204" pitchFamily="34" charset="0"/>
              </a:rPr>
              <a:t>1876 – Alexander Graham Bell – </a:t>
            </a:r>
            <a:r>
              <a:rPr lang="sr-Cyrl-CS" altLang="sr-Latn-RS" sz="2700" dirty="0">
                <a:latin typeface="Arial" panose="020B0604020202020204" pitchFamily="34" charset="0"/>
              </a:rPr>
              <a:t>телефон</a:t>
            </a:r>
            <a:endParaRPr lang="en-US" altLang="sr-Latn-RS" sz="2700" dirty="0">
              <a:latin typeface="Arial" panose="020B0604020202020204" pitchFamily="34" charset="0"/>
            </a:endParaRPr>
          </a:p>
          <a:p>
            <a:r>
              <a:rPr lang="en-US" altLang="sr-Latn-RS" sz="2700" dirty="0">
                <a:latin typeface="Arial" panose="020B0604020202020204" pitchFamily="34" charset="0"/>
              </a:rPr>
              <a:t>1879 – </a:t>
            </a:r>
            <a:r>
              <a:rPr lang="sr-Cyrl-CS" altLang="sr-Latn-RS" sz="2700" dirty="0">
                <a:latin typeface="Arial" panose="020B0604020202020204" pitchFamily="34" charset="0"/>
              </a:rPr>
              <a:t>прва телефонска централа </a:t>
            </a:r>
            <a:r>
              <a:rPr lang="en-US" altLang="sr-Latn-RS" sz="2700" dirty="0">
                <a:latin typeface="Arial" panose="020B0604020202020204" pitchFamily="34" charset="0"/>
              </a:rPr>
              <a:t>(PBX)</a:t>
            </a:r>
          </a:p>
          <a:p>
            <a:r>
              <a:rPr lang="en-US" altLang="sr-Latn-RS" sz="2700" dirty="0">
                <a:latin typeface="Arial" panose="020B0604020202020204" pitchFamily="34" charset="0"/>
              </a:rPr>
              <a:t>1885 – AT&amp;T Incorporated </a:t>
            </a:r>
          </a:p>
          <a:p>
            <a:r>
              <a:rPr lang="en-US" altLang="sr-Latn-RS" sz="2700" dirty="0">
                <a:latin typeface="Arial" panose="020B0604020202020204" pitchFamily="34" charset="0"/>
              </a:rPr>
              <a:t>1910 – Interstate Commerce Commission</a:t>
            </a:r>
          </a:p>
        </p:txBody>
      </p:sp>
      <p:sp>
        <p:nvSpPr>
          <p:cNvPr id="8194" name="Rectangle 2"/>
          <p:cNvSpPr>
            <a:spLocks noGrp="1" noChangeArrowheads="1"/>
          </p:cNvSpPr>
          <p:nvPr>
            <p:ph type="title"/>
          </p:nvPr>
        </p:nvSpPr>
        <p:spPr/>
        <p:txBody>
          <a:bodyPr/>
          <a:lstStyle/>
          <a:p>
            <a:pPr>
              <a:defRPr/>
            </a:pPr>
            <a:r>
              <a:rPr lang="sr-Cyrl-CS" sz="4000" b="1" dirty="0"/>
              <a:t>Историја комуникација</a:t>
            </a:r>
            <a:endParaRPr lang="en-US" sz="4000" b="1"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13"/>
          <p:cNvSpPr>
            <a:spLocks noGrp="1"/>
          </p:cNvSpPr>
          <p:nvPr>
            <p:ph idx="1"/>
          </p:nvPr>
        </p:nvSpPr>
        <p:spPr>
          <a:xfrm>
            <a:off x="500063" y="1785938"/>
            <a:ext cx="8215312" cy="4500562"/>
          </a:xfrm>
        </p:spPr>
        <p:txBody>
          <a:bodyPr/>
          <a:lstStyle/>
          <a:p>
            <a:pPr algn="just"/>
            <a:r>
              <a:rPr lang="sr-Cyrl-CS" altLang="sr-Latn-RS" sz="2800">
                <a:latin typeface="Arial" panose="020B0604020202020204" pitchFamily="34" charset="0"/>
                <a:cs typeface="Arial" panose="020B0604020202020204" pitchFamily="34" charset="0"/>
              </a:rPr>
              <a:t>Данашњи аналогни модеми имају најчешће максималну  брзину 56kb</a:t>
            </a:r>
            <a:r>
              <a:rPr lang="en-US" altLang="sr-Latn-RS" sz="2800">
                <a:latin typeface="Arial" panose="020B0604020202020204" pitchFamily="34" charset="0"/>
                <a:cs typeface="Arial" panose="020B0604020202020204" pitchFamily="34" charset="0"/>
              </a:rPr>
              <a:t>it</a:t>
            </a:r>
            <a:r>
              <a:rPr lang="sr-Cyrl-CS" altLang="sr-Latn-RS" sz="2800">
                <a:latin typeface="Arial" panose="020B0604020202020204" pitchFamily="34" charset="0"/>
                <a:cs typeface="Arial" panose="020B0604020202020204" pitchFamily="34" charset="0"/>
              </a:rPr>
              <a:t>/s, мада V.92 стандард са два спојена модема омогућава постизање и 112 </a:t>
            </a:r>
            <a:r>
              <a:rPr lang="en-US" altLang="sr-Latn-RS" sz="2800">
                <a:latin typeface="Arial" panose="020B0604020202020204" pitchFamily="34" charset="0"/>
                <a:cs typeface="Arial" panose="020B0604020202020204" pitchFamily="34" charset="0"/>
              </a:rPr>
              <a:t>kbit</a:t>
            </a:r>
            <a:r>
              <a:rPr lang="ru-RU" altLang="sr-Latn-RS" sz="2800">
                <a:latin typeface="Arial" panose="020B0604020202020204" pitchFamily="34" charset="0"/>
                <a:cs typeface="Arial" panose="020B0604020202020204" pitchFamily="34" charset="0"/>
              </a:rPr>
              <a:t>/</a:t>
            </a:r>
            <a:r>
              <a:rPr lang="en-US" altLang="sr-Latn-RS" sz="2800">
                <a:latin typeface="Arial" panose="020B0604020202020204" pitchFamily="34" charset="0"/>
                <a:cs typeface="Arial" panose="020B0604020202020204" pitchFamily="34" charset="0"/>
              </a:rPr>
              <a:t>s</a:t>
            </a:r>
            <a:r>
              <a:rPr lang="sr-Cyrl-CS" altLang="sr-Latn-RS" sz="2800">
                <a:latin typeface="Arial" panose="020B0604020202020204" pitchFamily="34" charset="0"/>
                <a:cs typeface="Arial" panose="020B0604020202020204" pitchFamily="34" charset="0"/>
              </a:rPr>
              <a:t>. </a:t>
            </a:r>
          </a:p>
          <a:p>
            <a:pPr algn="just"/>
            <a:r>
              <a:rPr lang="sr-Cyrl-CS" altLang="sr-Latn-RS" sz="2800">
                <a:latin typeface="Arial" panose="020B0604020202020204" pitchFamily="34" charset="0"/>
                <a:cs typeface="Arial" panose="020B0604020202020204" pitchFamily="34" charset="0"/>
              </a:rPr>
              <a:t>Хардверском компресијом могуће је постићи и знатно веће брзине, али поједине државе законом ограничавају брзину преноса сигнала јавном телекомуникационом мрежом, тако да се за пријем података може рачунати са 56</a:t>
            </a:r>
            <a:r>
              <a:rPr lang="en-US" altLang="sr-Latn-RS" sz="2800">
                <a:latin typeface="Arial" panose="020B0604020202020204" pitchFamily="34" charset="0"/>
                <a:cs typeface="Arial" panose="020B0604020202020204" pitchFamily="34" charset="0"/>
              </a:rPr>
              <a:t> kbit</a:t>
            </a:r>
            <a:r>
              <a:rPr lang="ru-RU" altLang="sr-Latn-RS" sz="2800">
                <a:latin typeface="Arial" panose="020B0604020202020204" pitchFamily="34" charset="0"/>
                <a:cs typeface="Arial" panose="020B0604020202020204" pitchFamily="34" charset="0"/>
              </a:rPr>
              <a:t>/</a:t>
            </a:r>
            <a:r>
              <a:rPr lang="en-US" altLang="sr-Latn-RS" sz="2800">
                <a:latin typeface="Arial" panose="020B0604020202020204" pitchFamily="34" charset="0"/>
                <a:cs typeface="Arial" panose="020B0604020202020204" pitchFamily="34" charset="0"/>
              </a:rPr>
              <a:t>s</a:t>
            </a:r>
            <a:r>
              <a:rPr lang="sr-Cyrl-CS" altLang="sr-Latn-RS" sz="2800">
                <a:latin typeface="Arial" panose="020B0604020202020204" pitchFamily="34" charset="0"/>
                <a:cs typeface="Arial" panose="020B0604020202020204" pitchFamily="34" charset="0"/>
              </a:rPr>
              <a:t>, а за слање података са 34 </a:t>
            </a:r>
            <a:r>
              <a:rPr lang="en-US" altLang="sr-Latn-RS" sz="2800">
                <a:latin typeface="Arial" panose="020B0604020202020204" pitchFamily="34" charset="0"/>
                <a:cs typeface="Arial" panose="020B0604020202020204" pitchFamily="34" charset="0"/>
              </a:rPr>
              <a:t>kbit</a:t>
            </a:r>
            <a:r>
              <a:rPr lang="ru-RU" altLang="sr-Latn-RS" sz="2800">
                <a:latin typeface="Arial" panose="020B0604020202020204" pitchFamily="34" charset="0"/>
                <a:cs typeface="Arial" panose="020B0604020202020204" pitchFamily="34" charset="0"/>
              </a:rPr>
              <a:t>/</a:t>
            </a:r>
            <a:r>
              <a:rPr lang="en-US" altLang="sr-Latn-RS" sz="2800">
                <a:latin typeface="Arial" panose="020B0604020202020204" pitchFamily="34" charset="0"/>
                <a:cs typeface="Arial" panose="020B0604020202020204" pitchFamily="34" charset="0"/>
              </a:rPr>
              <a:t>s</a:t>
            </a:r>
            <a:r>
              <a:rPr lang="sr-Cyrl-CS" altLang="sr-Latn-RS" sz="2800">
                <a:latin typeface="Arial" panose="020B0604020202020204" pitchFamily="34" charset="0"/>
                <a:cs typeface="Arial" panose="020B0604020202020204" pitchFamily="34" charset="0"/>
              </a:rPr>
              <a:t>.</a:t>
            </a:r>
            <a:endParaRPr lang="sr-Latn-CS" altLang="sr-Latn-RS" sz="2800">
              <a:latin typeface="Arial" panose="020B0604020202020204" pitchFamily="34" charset="0"/>
              <a:cs typeface="Arial" panose="020B0604020202020204" pitchFamily="34" charset="0"/>
            </a:endParaRPr>
          </a:p>
          <a:p>
            <a:pPr algn="just"/>
            <a:endParaRPr lang="sr-Latn-CS" altLang="sr-Latn-RS"/>
          </a:p>
        </p:txBody>
      </p:sp>
      <p:sp>
        <p:nvSpPr>
          <p:cNvPr id="3" name="Title 2"/>
          <p:cNvSpPr>
            <a:spLocks noGrp="1"/>
          </p:cNvSpPr>
          <p:nvPr>
            <p:ph type="title"/>
          </p:nvPr>
        </p:nvSpPr>
        <p:spPr>
          <a:xfrm>
            <a:off x="1500188" y="285750"/>
            <a:ext cx="5857875" cy="1276350"/>
          </a:xfrm>
        </p:spPr>
        <p:txBody>
          <a:bodyPr/>
          <a:lstStyle/>
          <a:p>
            <a:pPr>
              <a:defRPr/>
            </a:pPr>
            <a:r>
              <a:rPr lang="sr-Cyrl-CS" sz="4000" b="1" dirty="0"/>
              <a:t>Термини</a:t>
            </a:r>
            <a:r>
              <a:rPr lang="sr-Latn-CS" sz="4000" b="1" dirty="0"/>
              <a:t>:	</a:t>
            </a:r>
            <a:r>
              <a:rPr lang="sr-Cyrl-CS" sz="4000" b="1" dirty="0"/>
              <a:t>Модем</a:t>
            </a:r>
            <a:endParaRPr lang="sr-Latn-CS" sz="4000" b="1" dirty="0"/>
          </a:p>
        </p:txBody>
      </p:sp>
      <p:sp>
        <p:nvSpPr>
          <p:cNvPr id="2048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20486"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20487" name="Rectangle 9"/>
          <p:cNvSpPr>
            <a:spLocks noChangeArrowheads="1"/>
          </p:cNvSpPr>
          <p:nvPr/>
        </p:nvSpPr>
        <p:spPr bwMode="auto">
          <a:xfrm>
            <a:off x="0" y="1981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20488" name="Rectangle 10"/>
          <p:cNvSpPr>
            <a:spLocks noChangeArrowheads="1"/>
          </p:cNvSpPr>
          <p:nvPr/>
        </p:nvSpPr>
        <p:spPr bwMode="auto">
          <a:xfrm>
            <a:off x="0" y="3438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20489" name="Rectangle 11"/>
          <p:cNvSpPr>
            <a:spLocks noChangeArrowheads="1"/>
          </p:cNvSpPr>
          <p:nvPr/>
        </p:nvSpPr>
        <p:spPr bwMode="auto">
          <a:xfrm>
            <a:off x="0" y="5105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20490" name="Rectangle 12"/>
          <p:cNvSpPr>
            <a:spLocks noChangeArrowheads="1"/>
          </p:cNvSpPr>
          <p:nvPr/>
        </p:nvSpPr>
        <p:spPr bwMode="auto">
          <a:xfrm>
            <a:off x="0" y="6372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20491"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20492"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2049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aphicFrame>
        <p:nvGraphicFramePr>
          <p:cNvPr id="20482" name="Object 3"/>
          <p:cNvGraphicFramePr>
            <a:graphicFrameLocks noChangeAspect="1"/>
          </p:cNvGraphicFramePr>
          <p:nvPr/>
        </p:nvGraphicFramePr>
        <p:xfrm>
          <a:off x="6786563" y="214313"/>
          <a:ext cx="2076450" cy="1409700"/>
        </p:xfrm>
        <a:graphic>
          <a:graphicData uri="http://schemas.openxmlformats.org/presentationml/2006/ole">
            <mc:AlternateContent xmlns:mc="http://schemas.openxmlformats.org/markup-compatibility/2006">
              <mc:Choice xmlns:v="urn:schemas-microsoft-com:vml" Requires="v">
                <p:oleObj spid="_x0000_s20684" name="Visio" r:id="rId4" imgW="1496160" imgH="1201680" progId="Visio.Drawing.11">
                  <p:embed/>
                </p:oleObj>
              </mc:Choice>
              <mc:Fallback>
                <p:oleObj name="Visio" r:id="rId4" imgW="1496160" imgH="1201680"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b="15097"/>
                      <a:stretch>
                        <a:fillRect/>
                      </a:stretch>
                    </p:blipFill>
                    <p:spPr bwMode="auto">
                      <a:xfrm>
                        <a:off x="6786563" y="214313"/>
                        <a:ext cx="2076450" cy="140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13"/>
          <p:cNvSpPr>
            <a:spLocks noGrp="1"/>
          </p:cNvSpPr>
          <p:nvPr>
            <p:ph idx="1"/>
          </p:nvPr>
        </p:nvSpPr>
        <p:spPr>
          <a:xfrm>
            <a:off x="500063" y="1785938"/>
            <a:ext cx="8215312" cy="4500562"/>
          </a:xfrm>
        </p:spPr>
        <p:txBody>
          <a:bodyPr/>
          <a:lstStyle/>
          <a:p>
            <a:pPr algn="just"/>
            <a:r>
              <a:rPr lang="sr-Cyrl-CS" altLang="sr-Latn-RS" sz="2800">
                <a:solidFill>
                  <a:schemeClr val="hlink"/>
                </a:solidFill>
                <a:latin typeface="Arial" panose="020B0604020202020204" pitchFamily="34" charset="0"/>
                <a:cs typeface="Arial" panose="020B0604020202020204" pitchFamily="34" charset="0"/>
              </a:rPr>
              <a:t>Мрежни адаптер</a:t>
            </a:r>
            <a:r>
              <a:rPr lang="sr-Cyrl-CS" altLang="sr-Latn-RS" sz="2800">
                <a:latin typeface="Arial" panose="020B0604020202020204" pitchFamily="34" charset="0"/>
                <a:cs typeface="Arial" panose="020B0604020202020204" pitchFamily="34" charset="0"/>
              </a:rPr>
              <a:t> (мрежна картица, енгл. </a:t>
            </a:r>
            <a:r>
              <a:rPr lang="sr-Latn-CS" altLang="sr-Latn-RS" sz="2800" i="1">
                <a:latin typeface="Arial" panose="020B0604020202020204" pitchFamily="34" charset="0"/>
                <a:cs typeface="Arial" panose="020B0604020202020204" pitchFamily="34" charset="0"/>
              </a:rPr>
              <a:t>Network card, NIC, network adapter</a:t>
            </a:r>
            <a:r>
              <a:rPr lang="sr-Latn-CS" altLang="sr-Latn-RS" sz="2800">
                <a:latin typeface="Arial" panose="020B0604020202020204" pitchFamily="34" charset="0"/>
                <a:cs typeface="Arial" panose="020B0604020202020204" pitchFamily="34" charset="0"/>
              </a:rPr>
              <a:t>) j</a:t>
            </a:r>
            <a:r>
              <a:rPr lang="sr-Cyrl-CS" altLang="sr-Latn-RS" sz="2800">
                <a:latin typeface="Arial" panose="020B0604020202020204" pitchFamily="34" charset="0"/>
                <a:cs typeface="Arial" panose="020B0604020202020204" pitchFamily="34" charset="0"/>
              </a:rPr>
              <a:t>е неизоставни део савремених рачунарских мрежа, а задатак му је да се брине о комуникацији рачунара преко рачунарске мреже.</a:t>
            </a:r>
          </a:p>
          <a:p>
            <a:pPr algn="just"/>
            <a:r>
              <a:rPr lang="ru-RU" altLang="sr-Latn-RS" sz="2800">
                <a:latin typeface="Arial" panose="020B0604020202020204" pitchFamily="34" charset="0"/>
                <a:cs typeface="Arial" panose="020B0604020202020204" pitchFamily="34" charset="0"/>
              </a:rPr>
              <a:t>Модерне матичне плоче обично на себи имају интегрисан мрежни чип и прикључак, али такође постоје и мрежне картице које се убацују у PCI лежиште. </a:t>
            </a:r>
            <a:endParaRPr lang="sr-Latn-CS" altLang="sr-Latn-RS" sz="280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500188" y="285750"/>
            <a:ext cx="7429500" cy="857250"/>
          </a:xfrm>
        </p:spPr>
        <p:txBody>
          <a:bodyPr/>
          <a:lstStyle/>
          <a:p>
            <a:pPr>
              <a:defRPr/>
            </a:pPr>
            <a:r>
              <a:rPr lang="sr-Cyrl-CS" sz="4000" b="1" dirty="0"/>
              <a:t>Термини</a:t>
            </a:r>
            <a:r>
              <a:rPr lang="sr-Latn-CS" sz="4000" b="1" dirty="0"/>
              <a:t>:	</a:t>
            </a:r>
            <a:r>
              <a:rPr lang="sr-Cyrl-CS" sz="4000" b="1" dirty="0"/>
              <a:t>Мрежни адаптер</a:t>
            </a:r>
            <a:endParaRPr lang="sr-Latn-CS" sz="4000" b="1" dirty="0"/>
          </a:p>
        </p:txBody>
      </p:sp>
      <p:sp>
        <p:nvSpPr>
          <p:cNvPr id="5734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57349"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57350" name="Rectangle 9"/>
          <p:cNvSpPr>
            <a:spLocks noChangeArrowheads="1"/>
          </p:cNvSpPr>
          <p:nvPr/>
        </p:nvSpPr>
        <p:spPr bwMode="auto">
          <a:xfrm>
            <a:off x="0" y="1981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57351" name="Rectangle 10"/>
          <p:cNvSpPr>
            <a:spLocks noChangeArrowheads="1"/>
          </p:cNvSpPr>
          <p:nvPr/>
        </p:nvSpPr>
        <p:spPr bwMode="auto">
          <a:xfrm>
            <a:off x="0" y="3438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57352" name="Rectangle 11"/>
          <p:cNvSpPr>
            <a:spLocks noChangeArrowheads="1"/>
          </p:cNvSpPr>
          <p:nvPr/>
        </p:nvSpPr>
        <p:spPr bwMode="auto">
          <a:xfrm>
            <a:off x="0" y="5105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57353" name="Rectangle 12"/>
          <p:cNvSpPr>
            <a:spLocks noChangeArrowheads="1"/>
          </p:cNvSpPr>
          <p:nvPr/>
        </p:nvSpPr>
        <p:spPr bwMode="auto">
          <a:xfrm>
            <a:off x="0" y="6372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5735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57355"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5735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13"/>
          <p:cNvSpPr>
            <a:spLocks noGrp="1"/>
          </p:cNvSpPr>
          <p:nvPr>
            <p:ph idx="1"/>
          </p:nvPr>
        </p:nvSpPr>
        <p:spPr>
          <a:xfrm>
            <a:off x="428625" y="1214438"/>
            <a:ext cx="8286750" cy="5214937"/>
          </a:xfrm>
        </p:spPr>
        <p:txBody>
          <a:bodyPr/>
          <a:lstStyle/>
          <a:p>
            <a:pPr algn="just"/>
            <a:r>
              <a:rPr lang="sr-Cyrl-CS" altLang="sr-Latn-RS" sz="2400">
                <a:latin typeface="Arial" panose="020B0604020202020204" pitchFamily="34" charset="0"/>
                <a:cs typeface="Arial" panose="020B0604020202020204" pitchFamily="34" charset="0"/>
              </a:rPr>
              <a:t>Данас се ређе виђају одвојене мрежне картице, али се често узима додатна картица (уз интегрисану) због могућности прикључивања више мрежних уређаја (нпр. </a:t>
            </a:r>
            <a:r>
              <a:rPr lang="sr-Latn-CS" altLang="sr-Latn-RS" sz="2400">
                <a:latin typeface="Arial" panose="020B0604020202020204" pitchFamily="34" charset="0"/>
                <a:cs typeface="Arial" panose="020B0604020202020204" pitchFamily="34" charset="0"/>
              </a:rPr>
              <a:t>ADSL </a:t>
            </a:r>
            <a:r>
              <a:rPr lang="sr-Cyrl-CS" altLang="sr-Latn-RS" sz="2400">
                <a:latin typeface="Arial" panose="020B0604020202020204" pitchFamily="34" charset="0"/>
                <a:cs typeface="Arial" panose="020B0604020202020204" pitchFamily="34" charset="0"/>
              </a:rPr>
              <a:t>модем, </a:t>
            </a:r>
            <a:r>
              <a:rPr lang="sr-Latn-CS" altLang="sr-Latn-RS" sz="2400">
                <a:latin typeface="Arial" panose="020B0604020202020204" pitchFamily="34" charset="0"/>
                <a:cs typeface="Arial" panose="020B0604020202020204" pitchFamily="34" charset="0"/>
              </a:rPr>
              <a:t>Ethernet), </a:t>
            </a:r>
            <a:r>
              <a:rPr lang="sr-Cyrl-CS" altLang="sr-Latn-RS" sz="2400">
                <a:latin typeface="Arial" panose="020B0604020202020204" pitchFamily="34" charset="0"/>
                <a:cs typeface="Arial" panose="020B0604020202020204" pitchFamily="34" charset="0"/>
              </a:rPr>
              <a:t>иако неке матичне плоче долазе и са два чипа, односно прикључка.</a:t>
            </a:r>
          </a:p>
          <a:p>
            <a:pPr algn="just"/>
            <a:endParaRPr lang="sr-Cyrl-CS" altLang="sr-Latn-RS" sz="2400">
              <a:latin typeface="Arial" panose="020B0604020202020204" pitchFamily="34" charset="0"/>
              <a:cs typeface="Arial" panose="020B0604020202020204" pitchFamily="34" charset="0"/>
            </a:endParaRPr>
          </a:p>
          <a:p>
            <a:pPr algn="just">
              <a:buFont typeface="Monotype Sorts" pitchFamily="2" charset="2"/>
              <a:buNone/>
            </a:pPr>
            <a:r>
              <a:rPr lang="sr-Cyrl-CS" altLang="sr-Latn-RS" sz="2400">
                <a:latin typeface="Arial" panose="020B0604020202020204" pitchFamily="34" charset="0"/>
                <a:cs typeface="Arial" panose="020B0604020202020204" pitchFamily="34" charset="0"/>
              </a:rPr>
              <a:t>   </a:t>
            </a:r>
          </a:p>
          <a:p>
            <a:pPr algn="just">
              <a:buFont typeface="Monotype Sorts" pitchFamily="2" charset="2"/>
              <a:buNone/>
            </a:pPr>
            <a:endParaRPr lang="sr-Cyrl-CS" altLang="sr-Latn-RS" sz="2400">
              <a:latin typeface="Arial" panose="020B0604020202020204" pitchFamily="34" charset="0"/>
              <a:cs typeface="Arial" panose="020B0604020202020204" pitchFamily="34" charset="0"/>
            </a:endParaRPr>
          </a:p>
          <a:p>
            <a:pPr algn="just">
              <a:buFont typeface="Monotype Sorts" pitchFamily="2" charset="2"/>
              <a:buNone/>
            </a:pPr>
            <a:endParaRPr lang="sr-Cyrl-CS" altLang="sr-Latn-RS" sz="2400">
              <a:latin typeface="Arial" panose="020B0604020202020204" pitchFamily="34" charset="0"/>
              <a:cs typeface="Arial" panose="020B0604020202020204" pitchFamily="34" charset="0"/>
            </a:endParaRPr>
          </a:p>
          <a:p>
            <a:pPr algn="just">
              <a:buFont typeface="Monotype Sorts" pitchFamily="2" charset="2"/>
              <a:buNone/>
            </a:pPr>
            <a:r>
              <a:rPr lang="sr-Cyrl-CS" altLang="sr-Latn-RS" sz="2400">
                <a:latin typeface="Arial" panose="020B0604020202020204" pitchFamily="34" charset="0"/>
                <a:cs typeface="Arial" panose="020B0604020202020204" pitchFamily="34" charset="0"/>
              </a:rPr>
              <a:t>	</a:t>
            </a:r>
            <a:r>
              <a:rPr lang="sr-Latn-CS" altLang="sr-Latn-RS" sz="2400">
                <a:latin typeface="Arial" panose="020B0604020202020204" pitchFamily="34" charset="0"/>
                <a:cs typeface="Arial" panose="020B0604020202020204" pitchFamily="34" charset="0"/>
              </a:rPr>
              <a:t>Ethernet 	</a:t>
            </a:r>
            <a:r>
              <a:rPr lang="sr-Cyrl-CS" altLang="sr-Latn-RS" sz="2400">
                <a:latin typeface="Arial" panose="020B0604020202020204" pitchFamily="34" charset="0"/>
                <a:cs typeface="Arial" panose="020B0604020202020204" pitchFamily="34" charset="0"/>
              </a:rPr>
              <a:t>	      	  </a:t>
            </a:r>
            <a:r>
              <a:rPr lang="sr-Latn-CS" altLang="sr-Latn-RS" sz="2400">
                <a:latin typeface="Arial" panose="020B0604020202020204" pitchFamily="34" charset="0"/>
                <a:cs typeface="Arial" panose="020B0604020202020204" pitchFamily="34" charset="0"/>
              </a:rPr>
              <a:t>PCI Wireless </a:t>
            </a:r>
            <a:r>
              <a:rPr lang="sr-Cyrl-CS" altLang="sr-Latn-RS" sz="2400">
                <a:latin typeface="Arial" panose="020B0604020202020204" pitchFamily="34" charset="0"/>
                <a:cs typeface="Arial" panose="020B0604020202020204" pitchFamily="34" charset="0"/>
              </a:rPr>
              <a:t>мрежне картице</a:t>
            </a:r>
          </a:p>
          <a:p>
            <a:pPr algn="just"/>
            <a:r>
              <a:rPr lang="sr-Cyrl-CS" altLang="sr-Latn-RS" sz="2400">
                <a:latin typeface="Arial" panose="020B0604020202020204" pitchFamily="34" charset="0"/>
                <a:cs typeface="Arial" panose="020B0604020202020204" pitchFamily="34" charset="0"/>
              </a:rPr>
              <a:t>На тржишту постоје мрежне картице у 10, 100, и 1000 </a:t>
            </a:r>
            <a:r>
              <a:rPr lang="sr-Latn-CS" altLang="sr-Latn-RS" sz="2400">
                <a:latin typeface="Arial" panose="020B0604020202020204" pitchFamily="34" charset="0"/>
                <a:cs typeface="Arial" panose="020B0604020202020204" pitchFamily="34" charset="0"/>
              </a:rPr>
              <a:t>Mbit/s (1 Gbit/</a:t>
            </a:r>
            <a:r>
              <a:rPr lang="sr-Cyrl-CS" altLang="sr-Latn-RS" sz="2400">
                <a:latin typeface="Arial" panose="020B0604020202020204" pitchFamily="34" charset="0"/>
                <a:cs typeface="Arial" panose="020B0604020202020204" pitchFamily="34" charset="0"/>
              </a:rPr>
              <a:t>ѕ) изведбама, што означава пропусност података коју може да обради једна мрежна картица.</a:t>
            </a:r>
          </a:p>
        </p:txBody>
      </p:sp>
      <p:sp>
        <p:nvSpPr>
          <p:cNvPr id="3" name="Title 2"/>
          <p:cNvSpPr>
            <a:spLocks noGrp="1"/>
          </p:cNvSpPr>
          <p:nvPr>
            <p:ph type="title"/>
          </p:nvPr>
        </p:nvSpPr>
        <p:spPr>
          <a:xfrm>
            <a:off x="1500188" y="285750"/>
            <a:ext cx="7429500" cy="857250"/>
          </a:xfrm>
        </p:spPr>
        <p:txBody>
          <a:bodyPr/>
          <a:lstStyle/>
          <a:p>
            <a:pPr>
              <a:defRPr/>
            </a:pPr>
            <a:r>
              <a:rPr lang="sr-Cyrl-CS" sz="4000" b="1" dirty="0"/>
              <a:t>Термини</a:t>
            </a:r>
            <a:r>
              <a:rPr lang="sr-Latn-CS" sz="4000" b="1" dirty="0"/>
              <a:t>:	</a:t>
            </a:r>
            <a:r>
              <a:rPr lang="sr-Cyrl-CS" sz="4000" b="1" dirty="0"/>
              <a:t>Мрежни адаптер</a:t>
            </a:r>
            <a:endParaRPr lang="sr-Latn-CS" sz="4000" b="1" dirty="0"/>
          </a:p>
        </p:txBody>
      </p:sp>
      <p:sp>
        <p:nvSpPr>
          <p:cNvPr id="5837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58373"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58374" name="Rectangle 9"/>
          <p:cNvSpPr>
            <a:spLocks noChangeArrowheads="1"/>
          </p:cNvSpPr>
          <p:nvPr/>
        </p:nvSpPr>
        <p:spPr bwMode="auto">
          <a:xfrm>
            <a:off x="0" y="1981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58375" name="Rectangle 10"/>
          <p:cNvSpPr>
            <a:spLocks noChangeArrowheads="1"/>
          </p:cNvSpPr>
          <p:nvPr/>
        </p:nvSpPr>
        <p:spPr bwMode="auto">
          <a:xfrm>
            <a:off x="0" y="3438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en-US" altLang="sr-Latn-RS" sz="1200">
                <a:latin typeface="Calibri" panose="020F0502020204030204" pitchFamily="34" charset="0"/>
                <a:cs typeface="Times New Roman" panose="02020603050405020304" pitchFamily="18" charset="0"/>
              </a:rPr>
              <a:t> </a:t>
            </a:r>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58376" name="Rectangle 11"/>
          <p:cNvSpPr>
            <a:spLocks noChangeArrowheads="1"/>
          </p:cNvSpPr>
          <p:nvPr/>
        </p:nvSpPr>
        <p:spPr bwMode="auto">
          <a:xfrm>
            <a:off x="0" y="5105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Cyrl-CS" altLang="sr-Latn-RS" sz="1200">
                <a:latin typeface="Calibri" panose="020F0502020204030204" pitchFamily="34" charset="0"/>
                <a:cs typeface="Times New Roman" panose="02020603050405020304" pitchFamily="18" charset="0"/>
              </a:rPr>
              <a:t>       </a:t>
            </a:r>
            <a:endParaRPr lang="sr-Cyrl-CS" altLang="sr-Latn-RS"/>
          </a:p>
        </p:txBody>
      </p:sp>
      <p:sp>
        <p:nvSpPr>
          <p:cNvPr id="58377" name="Rectangle 12"/>
          <p:cNvSpPr>
            <a:spLocks noChangeArrowheads="1"/>
          </p:cNvSpPr>
          <p:nvPr/>
        </p:nvSpPr>
        <p:spPr bwMode="auto">
          <a:xfrm>
            <a:off x="0" y="6372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5837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58379"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sp>
        <p:nvSpPr>
          <p:cNvPr id="5838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pic>
        <p:nvPicPr>
          <p:cNvPr id="58381" name="Picture 12" descr="http://www.swann.com.au/images/hires/nic.jpg"/>
          <p:cNvPicPr>
            <a:picLocks noChangeAspect="1" noChangeArrowheads="1"/>
          </p:cNvPicPr>
          <p:nvPr/>
        </p:nvPicPr>
        <p:blipFill>
          <a:blip r:embed="rId2">
            <a:extLst>
              <a:ext uri="{28A0092B-C50C-407E-A947-70E740481C1C}">
                <a14:useLocalDpi xmlns:a14="http://schemas.microsoft.com/office/drawing/2010/main" val="0"/>
              </a:ext>
            </a:extLst>
          </a:blip>
          <a:srcRect l="3149" t="18111" b="22835"/>
          <a:stretch>
            <a:fillRect/>
          </a:stretch>
        </p:blipFill>
        <p:spPr bwMode="auto">
          <a:xfrm>
            <a:off x="857250" y="3214688"/>
            <a:ext cx="25717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2" name="Picture 14" descr="http://img.alibaba.com/photo/11243780/Quetec_PCI_Wireless_Network_Card_For_Desktop.jpg"/>
          <p:cNvPicPr>
            <a:picLocks noChangeAspect="1" noChangeArrowheads="1"/>
          </p:cNvPicPr>
          <p:nvPr/>
        </p:nvPicPr>
        <p:blipFill>
          <a:blip r:embed="rId3">
            <a:extLst>
              <a:ext uri="{28A0092B-C50C-407E-A947-70E740481C1C}">
                <a14:useLocalDpi xmlns:a14="http://schemas.microsoft.com/office/drawing/2010/main" val="0"/>
              </a:ext>
            </a:extLst>
          </a:blip>
          <a:srcRect t="8340" b="15344"/>
          <a:stretch>
            <a:fillRect/>
          </a:stretch>
        </p:blipFill>
        <p:spPr bwMode="auto">
          <a:xfrm>
            <a:off x="5072063" y="3214688"/>
            <a:ext cx="292893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descr="USB 2.0 Male to 10/100Mbps RJ45 LAN Ethernet Network Adapter Dongle for Android Notebook / PC- 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16832"/>
            <a:ext cx="2495550" cy="2495550"/>
          </a:xfrm>
          <a:prstGeom prst="rect">
            <a:avLst/>
          </a:prstGeom>
          <a:noFill/>
          <a:extLst>
            <a:ext uri="{909E8E84-426E-40DD-AFC4-6F175D3DCCD1}">
              <a14:hiddenFill xmlns:a14="http://schemas.microsoft.com/office/drawing/2010/main">
                <a:solidFill>
                  <a:srgbClr val="FFFFFF"/>
                </a:solidFill>
              </a14:hiddenFill>
            </a:ext>
          </a:extLst>
        </p:spPr>
      </p:pic>
      <p:pic>
        <p:nvPicPr>
          <p:cNvPr id="259076" name="Picture 4" descr="http://www.tdelectronics.co.uk/ekmps/shops/tdelectronics/images/wireless-wifi-network-adapter-donlge-for-pc-laptop-150mbps-2117-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241300"/>
            <a:ext cx="3221422" cy="2923307"/>
          </a:xfrm>
          <a:prstGeom prst="rect">
            <a:avLst/>
          </a:prstGeom>
          <a:noFill/>
          <a:extLst>
            <a:ext uri="{909E8E84-426E-40DD-AFC4-6F175D3DCCD1}">
              <a14:hiddenFill xmlns:a14="http://schemas.microsoft.com/office/drawing/2010/main">
                <a:solidFill>
                  <a:srgbClr val="FFFFFF"/>
                </a:solidFill>
              </a14:hiddenFill>
            </a:ext>
          </a:extLst>
        </p:spPr>
      </p:pic>
      <p:pic>
        <p:nvPicPr>
          <p:cNvPr id="259080" name="Picture 8" descr="http://www.prlog.org/11432443-sanoxy-wifi-nano-adap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1997" y="182769"/>
            <a:ext cx="3181180" cy="2632075"/>
          </a:xfrm>
          <a:prstGeom prst="rect">
            <a:avLst/>
          </a:prstGeom>
          <a:noFill/>
          <a:extLst>
            <a:ext uri="{909E8E84-426E-40DD-AFC4-6F175D3DCCD1}">
              <a14:hiddenFill xmlns:a14="http://schemas.microsoft.com/office/drawing/2010/main">
                <a:solidFill>
                  <a:srgbClr val="FFFFFF"/>
                </a:solidFill>
              </a14:hiddenFill>
            </a:ext>
          </a:extLst>
        </p:spPr>
      </p:pic>
      <p:pic>
        <p:nvPicPr>
          <p:cNvPr id="259082" name="Picture 10" descr="http://www.babikenshop.com/babikenshop/bt/WR102-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6800" y="4365104"/>
            <a:ext cx="2345903" cy="2345903"/>
          </a:xfrm>
          <a:prstGeom prst="rect">
            <a:avLst/>
          </a:prstGeom>
          <a:noFill/>
          <a:extLst>
            <a:ext uri="{909E8E84-426E-40DD-AFC4-6F175D3DCCD1}">
              <a14:hiddenFill xmlns:a14="http://schemas.microsoft.com/office/drawing/2010/main">
                <a:solidFill>
                  <a:srgbClr val="FFFFFF"/>
                </a:solidFill>
              </a14:hiddenFill>
            </a:ext>
          </a:extLst>
        </p:spPr>
      </p:pic>
      <p:pic>
        <p:nvPicPr>
          <p:cNvPr id="259084" name="Picture 12" descr="http://www.dealfon.com/UpdateImage/Wireless-USB-Adapter-USB-802.11n-150Mbps-for-HD-Network-Player-Pc-Tv-%287%29.JPG"/>
          <p:cNvPicPr>
            <a:picLocks noChangeAspect="1" noChangeArrowheads="1"/>
          </p:cNvPicPr>
          <p:nvPr/>
        </p:nvPicPr>
        <p:blipFill rotWithShape="1">
          <a:blip r:embed="rId6">
            <a:extLst>
              <a:ext uri="{28A0092B-C50C-407E-A947-70E740481C1C}">
                <a14:useLocalDpi xmlns:a14="http://schemas.microsoft.com/office/drawing/2010/main" val="0"/>
              </a:ext>
            </a:extLst>
          </a:blip>
          <a:srcRect t="31141" b="24760"/>
          <a:stretch/>
        </p:blipFill>
        <p:spPr bwMode="auto">
          <a:xfrm>
            <a:off x="3228177" y="3364126"/>
            <a:ext cx="5715000" cy="2520280"/>
          </a:xfrm>
          <a:prstGeom prst="rect">
            <a:avLst/>
          </a:prstGeom>
          <a:noFill/>
          <a:extLst>
            <a:ext uri="{909E8E84-426E-40DD-AFC4-6F175D3DCCD1}">
              <a14:hiddenFill xmlns:a14="http://schemas.microsoft.com/office/drawing/2010/main">
                <a:solidFill>
                  <a:srgbClr val="FFFFFF"/>
                </a:solidFill>
              </a14:hiddenFill>
            </a:ext>
          </a:extLst>
        </p:spPr>
      </p:pic>
      <p:pic>
        <p:nvPicPr>
          <p:cNvPr id="259078" name="Picture 6" descr="http://omnibooks.info/pics/pcmcia_kne-pc2t+cabl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2906" y="2852936"/>
            <a:ext cx="4071094" cy="3542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7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90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9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90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9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a:xfrm>
            <a:off x="685800" y="1981200"/>
            <a:ext cx="7958138" cy="4114800"/>
          </a:xfrm>
        </p:spPr>
        <p:txBody>
          <a:bodyPr/>
          <a:lstStyle/>
          <a:p>
            <a:pPr marL="534988" indent="-534988" algn="just"/>
            <a:r>
              <a:rPr lang="sr-Cyrl-CS" altLang="sr-Latn-RS" sz="3000">
                <a:latin typeface="Arial" panose="020B0604020202020204" pitchFamily="34" charset="0"/>
              </a:rPr>
              <a:t>Стандардима се сматрају правила која следи већина произвођача.</a:t>
            </a:r>
            <a:endParaRPr lang="en-US" altLang="sr-Latn-RS" sz="3000">
              <a:latin typeface="Arial" panose="020B0604020202020204" pitchFamily="34" charset="0"/>
            </a:endParaRPr>
          </a:p>
          <a:p>
            <a:pPr marL="534988" indent="-534988" algn="just"/>
            <a:r>
              <a:rPr lang="sr-Cyrl-CS" altLang="sr-Latn-RS" sz="3000">
                <a:latin typeface="Arial" panose="020B0604020202020204" pitchFamily="34" charset="0"/>
              </a:rPr>
              <a:t>Без стандарда рачунари не би могли да комуницирају</a:t>
            </a:r>
            <a:endParaRPr lang="en-US" altLang="sr-Latn-RS" sz="3000">
              <a:latin typeface="Arial" panose="020B0604020202020204" pitchFamily="34" charset="0"/>
            </a:endParaRPr>
          </a:p>
          <a:p>
            <a:pPr marL="534988" indent="-534988" algn="just"/>
            <a:r>
              <a:rPr lang="sr-Cyrl-CS" altLang="sr-Latn-RS" sz="3000">
                <a:latin typeface="Arial" panose="020B0604020202020204" pitchFamily="34" charset="0"/>
              </a:rPr>
              <a:t>Стандарди обезбеђују да сваки ниво једног рачунара комуницира са одговарајућим нивоом другог рачунара</a:t>
            </a:r>
            <a:endParaRPr lang="en-US" altLang="sr-Latn-RS" sz="3000">
              <a:latin typeface="Arial" panose="020B0604020202020204" pitchFamily="34" charset="0"/>
            </a:endParaRPr>
          </a:p>
        </p:txBody>
      </p:sp>
      <p:sp>
        <p:nvSpPr>
          <p:cNvPr id="52226" name="Rectangle 2"/>
          <p:cNvSpPr>
            <a:spLocks noGrp="1" noChangeArrowheads="1"/>
          </p:cNvSpPr>
          <p:nvPr>
            <p:ph type="title"/>
          </p:nvPr>
        </p:nvSpPr>
        <p:spPr>
          <a:xfrm>
            <a:off x="1500188" y="476250"/>
            <a:ext cx="6958012" cy="1276350"/>
          </a:xfrm>
        </p:spPr>
        <p:txBody>
          <a:bodyPr/>
          <a:lstStyle/>
          <a:p>
            <a:pPr>
              <a:defRPr/>
            </a:pPr>
            <a:r>
              <a:rPr lang="sr-Cyrl-CS" b="1" dirty="0"/>
              <a:t>Мрежни стандарди</a:t>
            </a:r>
            <a:endParaRPr lang="en-US" b="1" dirty="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idx="1"/>
          </p:nvPr>
        </p:nvSpPr>
        <p:spPr>
          <a:xfrm>
            <a:off x="500063" y="1785938"/>
            <a:ext cx="8358187" cy="4310062"/>
          </a:xfrm>
        </p:spPr>
        <p:txBody>
          <a:bodyPr/>
          <a:lstStyle/>
          <a:p>
            <a:r>
              <a:rPr lang="sr-Cyrl-CS" altLang="sr-Latn-RS" sz="2800">
                <a:latin typeface="Arial" panose="020B0604020202020204" pitchFamily="34" charset="0"/>
              </a:rPr>
              <a:t>Значај стандарда</a:t>
            </a:r>
            <a:endParaRPr lang="en-US" altLang="sr-Latn-RS" sz="2800">
              <a:latin typeface="Arial" panose="020B0604020202020204" pitchFamily="34" charset="0"/>
            </a:endParaRPr>
          </a:p>
          <a:p>
            <a:pPr lvl="1" algn="just"/>
            <a:r>
              <a:rPr lang="sr-Cyrl-CS" altLang="sr-Latn-RS">
                <a:latin typeface="Arial" panose="020B0604020202020204" pitchFamily="34" charset="0"/>
              </a:rPr>
              <a:t>Обезбеђују да хардвер и софтвер различитих добављача могу да раде заједно</a:t>
            </a:r>
            <a:endParaRPr lang="en-US" altLang="sr-Latn-RS">
              <a:latin typeface="Arial" panose="020B0604020202020204" pitchFamily="34" charset="0"/>
            </a:endParaRPr>
          </a:p>
          <a:p>
            <a:pPr lvl="1"/>
            <a:r>
              <a:rPr lang="sr-Cyrl-CS" altLang="sr-Latn-RS">
                <a:latin typeface="Arial" panose="020B0604020202020204" pitchFamily="34" charset="0"/>
              </a:rPr>
              <a:t>Мреже различитих добављача раде заједно</a:t>
            </a:r>
            <a:r>
              <a:rPr lang="en-US" altLang="sr-Latn-RS">
                <a:latin typeface="Arial" panose="020B0604020202020204" pitchFamily="34" charset="0"/>
              </a:rPr>
              <a:t> </a:t>
            </a:r>
          </a:p>
          <a:p>
            <a:endParaRPr lang="sr-Cyrl-CS" altLang="sr-Latn-RS" sz="2800">
              <a:latin typeface="Arial" panose="020B0604020202020204" pitchFamily="34" charset="0"/>
            </a:endParaRPr>
          </a:p>
          <a:p>
            <a:r>
              <a:rPr lang="sr-Cyrl-CS" altLang="sr-Latn-RS" sz="2800">
                <a:latin typeface="Arial" panose="020B0604020202020204" pitchFamily="34" charset="0"/>
              </a:rPr>
              <a:t>Два типа стандарда</a:t>
            </a:r>
            <a:endParaRPr lang="en-US" altLang="sr-Latn-RS" sz="2800">
              <a:latin typeface="Arial" panose="020B0604020202020204" pitchFamily="34" charset="0"/>
            </a:endParaRPr>
          </a:p>
          <a:p>
            <a:pPr lvl="1"/>
            <a:r>
              <a:rPr lang="sr-Cyrl-CS" altLang="sr-Latn-RS">
                <a:latin typeface="Arial" panose="020B0604020202020204" pitchFamily="34" charset="0"/>
              </a:rPr>
              <a:t>Формални и </a:t>
            </a:r>
            <a:endParaRPr lang="en-US" altLang="sr-Latn-RS">
              <a:latin typeface="Arial" panose="020B0604020202020204" pitchFamily="34" charset="0"/>
            </a:endParaRPr>
          </a:p>
          <a:p>
            <a:pPr lvl="1"/>
            <a:r>
              <a:rPr lang="en-US" altLang="sr-Latn-RS">
                <a:latin typeface="Arial" panose="020B0604020202020204" pitchFamily="34" charset="0"/>
              </a:rPr>
              <a:t>de facto</a:t>
            </a:r>
          </a:p>
        </p:txBody>
      </p:sp>
      <p:sp>
        <p:nvSpPr>
          <p:cNvPr id="54274" name="Rectangle 2"/>
          <p:cNvSpPr>
            <a:spLocks noGrp="1" noChangeArrowheads="1"/>
          </p:cNvSpPr>
          <p:nvPr>
            <p:ph type="title"/>
          </p:nvPr>
        </p:nvSpPr>
        <p:spPr/>
        <p:txBody>
          <a:bodyPr/>
          <a:lstStyle/>
          <a:p>
            <a:pPr>
              <a:defRPr/>
            </a:pPr>
            <a:r>
              <a:rPr lang="sr-Cyrl-CS" b="1" dirty="0"/>
              <a:t>Мрежни стандарди</a:t>
            </a:r>
            <a:endParaRPr lang="en-US" i="0" dirty="0">
              <a:latin typeface="Arial" charset="0"/>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idx="1"/>
          </p:nvPr>
        </p:nvSpPr>
        <p:spPr>
          <a:xfrm>
            <a:off x="685800" y="2286000"/>
            <a:ext cx="7772400" cy="3810000"/>
          </a:xfrm>
        </p:spPr>
        <p:txBody>
          <a:bodyPr/>
          <a:lstStyle/>
          <a:p>
            <a:r>
              <a:rPr lang="sr-Cyrl-CS" altLang="sr-Latn-RS" sz="2800">
                <a:latin typeface="Arial" panose="020B0604020202020204" pitchFamily="34" charset="0"/>
              </a:rPr>
              <a:t>У фази израде стандарда разликују се три фазе:</a:t>
            </a:r>
            <a:endParaRPr lang="en-US" altLang="sr-Latn-RS" sz="2800">
              <a:latin typeface="Arial" panose="020B0604020202020204" pitchFamily="34" charset="0"/>
            </a:endParaRPr>
          </a:p>
          <a:p>
            <a:pPr lvl="1"/>
            <a:r>
              <a:rPr lang="sr-Cyrl-CS" altLang="sr-Latn-RS">
                <a:latin typeface="Arial" panose="020B0604020202020204" pitchFamily="34" charset="0"/>
              </a:rPr>
              <a:t>Спецификација  захтева</a:t>
            </a:r>
            <a:endParaRPr lang="en-US" altLang="sr-Latn-RS">
              <a:latin typeface="Arial" panose="020B0604020202020204" pitchFamily="34" charset="0"/>
            </a:endParaRPr>
          </a:p>
          <a:p>
            <a:pPr lvl="1"/>
            <a:r>
              <a:rPr lang="sr-Cyrl-CS" altLang="sr-Latn-RS">
                <a:latin typeface="Arial" panose="020B0604020202020204" pitchFamily="34" charset="0"/>
              </a:rPr>
              <a:t>Идентификација потенцијалних решења</a:t>
            </a:r>
            <a:endParaRPr lang="en-US" altLang="sr-Latn-RS">
              <a:latin typeface="Arial" panose="020B0604020202020204" pitchFamily="34" charset="0"/>
            </a:endParaRPr>
          </a:p>
          <a:p>
            <a:pPr lvl="1"/>
            <a:r>
              <a:rPr lang="sr-Cyrl-CS" altLang="sr-Latn-RS">
                <a:latin typeface="Arial" panose="020B0604020202020204" pitchFamily="34" charset="0"/>
              </a:rPr>
              <a:t>Прихватање најповољније алтернативе</a:t>
            </a:r>
            <a:endParaRPr lang="en-US" altLang="sr-Latn-RS">
              <a:latin typeface="Arial" panose="020B0604020202020204" pitchFamily="34" charset="0"/>
            </a:endParaRPr>
          </a:p>
        </p:txBody>
      </p:sp>
      <p:sp>
        <p:nvSpPr>
          <p:cNvPr id="56322" name="Rectangle 2"/>
          <p:cNvSpPr>
            <a:spLocks noGrp="1" noChangeArrowheads="1"/>
          </p:cNvSpPr>
          <p:nvPr>
            <p:ph type="title"/>
          </p:nvPr>
        </p:nvSpPr>
        <p:spPr/>
        <p:txBody>
          <a:bodyPr/>
          <a:lstStyle/>
          <a:p>
            <a:pPr>
              <a:defRPr/>
            </a:pPr>
            <a:r>
              <a:rPr lang="sr-Cyrl-CS" sz="4000" b="1" dirty="0"/>
              <a:t>Формална стандардизација</a:t>
            </a:r>
            <a:endParaRPr lang="en-US" sz="4000" b="1" dirty="0"/>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a:xfrm>
            <a:off x="838200" y="1600200"/>
            <a:ext cx="7772400" cy="4724400"/>
          </a:xfrm>
        </p:spPr>
        <p:txBody>
          <a:bodyPr/>
          <a:lstStyle/>
          <a:p>
            <a:r>
              <a:rPr lang="en-US" altLang="sr-Latn-RS" sz="2800">
                <a:latin typeface="Arial" panose="020B0604020202020204" pitchFamily="34" charset="0"/>
              </a:rPr>
              <a:t>American National Standards Institute (ANSI)</a:t>
            </a:r>
          </a:p>
          <a:p>
            <a:endParaRPr lang="en-US" altLang="sr-Latn-RS" sz="2800">
              <a:latin typeface="Arial" panose="020B0604020202020204" pitchFamily="34" charset="0"/>
            </a:endParaRPr>
          </a:p>
          <a:p>
            <a:r>
              <a:rPr lang="en-US" altLang="sr-Latn-RS" sz="2800">
                <a:latin typeface="Arial" panose="020B0604020202020204" pitchFamily="34" charset="0"/>
              </a:rPr>
              <a:t>Institute of Electrical and Electronics Engineers (IEEE)</a:t>
            </a:r>
          </a:p>
          <a:p>
            <a:endParaRPr lang="en-US" altLang="sr-Latn-RS" sz="2800">
              <a:latin typeface="Arial" panose="020B0604020202020204" pitchFamily="34" charset="0"/>
            </a:endParaRPr>
          </a:p>
          <a:p>
            <a:r>
              <a:rPr lang="en-US" altLang="sr-Latn-RS" sz="2800">
                <a:latin typeface="Arial" panose="020B0604020202020204" pitchFamily="34" charset="0"/>
              </a:rPr>
              <a:t>Internet Engineering Task Force (IETF)</a:t>
            </a:r>
          </a:p>
          <a:p>
            <a:endParaRPr lang="en-US" altLang="sr-Latn-RS" sz="2800">
              <a:latin typeface="Arial" panose="020B0604020202020204" pitchFamily="34" charset="0"/>
            </a:endParaRPr>
          </a:p>
          <a:p>
            <a:r>
              <a:rPr lang="en-US" altLang="sr-Latn-RS" sz="2800">
                <a:latin typeface="Arial" panose="020B0604020202020204" pitchFamily="34" charset="0"/>
              </a:rPr>
              <a:t>National Institute of Standards and Technology (NIST)</a:t>
            </a:r>
          </a:p>
        </p:txBody>
      </p:sp>
      <p:sp>
        <p:nvSpPr>
          <p:cNvPr id="61442" name="Rectangle 2"/>
          <p:cNvSpPr>
            <a:spLocks noGrp="1" noChangeArrowheads="1"/>
          </p:cNvSpPr>
          <p:nvPr>
            <p:ph type="title"/>
          </p:nvPr>
        </p:nvSpPr>
        <p:spPr>
          <a:xfrm>
            <a:off x="1214438" y="476250"/>
            <a:ext cx="7929562" cy="1276350"/>
          </a:xfrm>
        </p:spPr>
        <p:txBody>
          <a:bodyPr/>
          <a:lstStyle/>
          <a:p>
            <a:pPr>
              <a:defRPr/>
            </a:pPr>
            <a:r>
              <a:rPr lang="sr-Cyrl-CS" sz="4000" dirty="0"/>
              <a:t>Организације за стандардизацију</a:t>
            </a:r>
            <a:endParaRPr lang="en-US" sz="4000" i="0" dirty="0">
              <a:latin typeface="Arial" charset="0"/>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idx="1"/>
          </p:nvPr>
        </p:nvSpPr>
        <p:spPr>
          <a:xfrm>
            <a:off x="214313" y="2500313"/>
            <a:ext cx="8786812" cy="3824287"/>
          </a:xfrm>
        </p:spPr>
        <p:txBody>
          <a:bodyPr/>
          <a:lstStyle/>
          <a:p>
            <a:pPr marL="534988" indent="-534988"/>
            <a:r>
              <a:rPr lang="sr-Cyrl-CS" altLang="sr-Latn-RS" sz="2800" b="1">
                <a:latin typeface="Arial" panose="020B0604020202020204" pitchFamily="34" charset="0"/>
              </a:rPr>
              <a:t>Институт за стандардизацију Србије (ИСС)</a:t>
            </a:r>
            <a:endParaRPr lang="en-US" altLang="sr-Latn-RS" sz="2800" b="1">
              <a:latin typeface="Arial" panose="020B0604020202020204" pitchFamily="34" charset="0"/>
            </a:endParaRPr>
          </a:p>
          <a:p>
            <a:pPr marL="534988" indent="-534988"/>
            <a:endParaRPr lang="sr-Cyrl-CS" altLang="sr-Latn-RS" sz="2800" b="1">
              <a:latin typeface="Arial" panose="020B0604020202020204" pitchFamily="34" charset="0"/>
            </a:endParaRPr>
          </a:p>
          <a:p>
            <a:pPr marL="534988" indent="-534988"/>
            <a:r>
              <a:rPr lang="en-US" altLang="sr-Latn-RS" sz="2800" b="1">
                <a:latin typeface="Arial" panose="020B0604020202020204" pitchFamily="34" charset="0"/>
              </a:rPr>
              <a:t>International Organization for Standardization (ISO)</a:t>
            </a:r>
          </a:p>
          <a:p>
            <a:pPr marL="534988" indent="-534988"/>
            <a:endParaRPr lang="en-US" altLang="sr-Latn-RS" sz="2800" b="1">
              <a:latin typeface="Arial" panose="020B0604020202020204" pitchFamily="34" charset="0"/>
            </a:endParaRPr>
          </a:p>
          <a:p>
            <a:pPr marL="534988" indent="-534988"/>
            <a:r>
              <a:rPr lang="en-US" altLang="sr-Latn-RS" sz="2800" b="1">
                <a:latin typeface="Arial" panose="020B0604020202020204" pitchFamily="34" charset="0"/>
              </a:rPr>
              <a:t>International Telecommunications Union - Telecommunications Group (ITU-T)</a:t>
            </a:r>
          </a:p>
        </p:txBody>
      </p:sp>
      <p:sp>
        <p:nvSpPr>
          <p:cNvPr id="58370" name="Rectangle 2"/>
          <p:cNvSpPr>
            <a:spLocks noGrp="1" noChangeArrowheads="1"/>
          </p:cNvSpPr>
          <p:nvPr>
            <p:ph type="title"/>
          </p:nvPr>
        </p:nvSpPr>
        <p:spPr>
          <a:xfrm>
            <a:off x="1071563" y="476250"/>
            <a:ext cx="8072437" cy="1276350"/>
          </a:xfrm>
        </p:spPr>
        <p:txBody>
          <a:bodyPr/>
          <a:lstStyle/>
          <a:p>
            <a:pPr>
              <a:defRPr/>
            </a:pPr>
            <a:r>
              <a:rPr lang="sr-Cyrl-CS" sz="4000" dirty="0"/>
              <a:t>Организације за стандардизацију</a:t>
            </a:r>
            <a:endParaRPr lang="en-US" sz="4000" dirty="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idx="1"/>
          </p:nvPr>
        </p:nvSpPr>
        <p:spPr>
          <a:xfrm>
            <a:off x="357188" y="1643063"/>
            <a:ext cx="8572500" cy="4452937"/>
          </a:xfrm>
        </p:spPr>
        <p:txBody>
          <a:bodyPr/>
          <a:lstStyle/>
          <a:p>
            <a:pPr algn="just"/>
            <a:r>
              <a:rPr lang="en-US" altLang="sr-Latn-RS" sz="2400" dirty="0">
                <a:latin typeface="Arial" panose="020B0604020202020204" pitchFamily="34" charset="0"/>
                <a:cs typeface="Arial" panose="020B0604020202020204" pitchFamily="34" charset="0"/>
              </a:rPr>
              <a:t>Open Systems Interconnection model</a:t>
            </a:r>
            <a:r>
              <a:rPr lang="sr-Cyrl-CS" altLang="sr-Latn-RS" sz="2400" dirty="0">
                <a:latin typeface="Arial" panose="020B0604020202020204" pitchFamily="34" charset="0"/>
                <a:cs typeface="Arial" panose="020B0604020202020204" pitchFamily="34" charset="0"/>
              </a:rPr>
              <a:t>,</a:t>
            </a:r>
            <a:r>
              <a:rPr lang="en-US" altLang="sr-Latn-RS" sz="2400" dirty="0">
                <a:latin typeface="Arial" panose="020B0604020202020204" pitchFamily="34" charset="0"/>
                <a:cs typeface="Arial" panose="020B0604020202020204" pitchFamily="34" charset="0"/>
              </a:rPr>
              <a:t> </a:t>
            </a:r>
            <a:r>
              <a:rPr lang="sr-Cyrl-CS" altLang="sr-Latn-RS" sz="2400" dirty="0">
                <a:latin typeface="Arial" panose="020B0604020202020204" pitchFamily="34" charset="0"/>
                <a:cs typeface="Arial" panose="020B0604020202020204" pitchFamily="34" charset="0"/>
              </a:rPr>
              <a:t>обично скраћено називан </a:t>
            </a:r>
            <a:r>
              <a:rPr lang="en-US" altLang="sr-Latn-RS" sz="2400" dirty="0">
                <a:latin typeface="Arial" panose="020B0604020202020204" pitchFamily="34" charset="0"/>
                <a:cs typeface="Arial" panose="020B0604020202020204" pitchFamily="34" charset="0"/>
              </a:rPr>
              <a:t>OSI</a:t>
            </a:r>
            <a:r>
              <a:rPr lang="sr-Cyrl-CS" altLang="sr-Latn-RS" sz="2400" dirty="0">
                <a:latin typeface="Arial" panose="020B0604020202020204" pitchFamily="34" charset="0"/>
                <a:cs typeface="Arial" panose="020B0604020202020204" pitchFamily="34" charset="0"/>
              </a:rPr>
              <a:t>, је резултат покушаја да се мрежни рад стандардизује. У његовом настанку учествовала је </a:t>
            </a:r>
            <a:r>
              <a:rPr lang="en-US" altLang="sr-Latn-RS" sz="2400" dirty="0">
                <a:solidFill>
                  <a:srgbClr val="FFFF00"/>
                </a:solidFill>
                <a:latin typeface="Arial" panose="020B0604020202020204" pitchFamily="34" charset="0"/>
                <a:cs typeface="Arial" panose="020B0604020202020204" pitchFamily="34" charset="0"/>
              </a:rPr>
              <a:t>International Organization for Standardization (ISO)</a:t>
            </a:r>
            <a:r>
              <a:rPr lang="en-US" altLang="sr-Latn-RS" sz="2400" dirty="0">
                <a:latin typeface="Arial" panose="020B0604020202020204" pitchFamily="34" charset="0"/>
                <a:cs typeface="Arial" panose="020B0604020202020204" pitchFamily="34" charset="0"/>
              </a:rPr>
              <a:t>, </a:t>
            </a:r>
            <a:r>
              <a:rPr lang="sr-Cyrl-CS" altLang="sr-Latn-RS" sz="2400" dirty="0">
                <a:latin typeface="Arial" panose="020B0604020202020204" pitchFamily="34" charset="0"/>
                <a:cs typeface="Arial" panose="020B0604020202020204" pitchFamily="34" charset="0"/>
              </a:rPr>
              <a:t>заједно са </a:t>
            </a:r>
            <a:r>
              <a:rPr lang="sr-Latn-CS" altLang="sr-Latn-RS" sz="2400" dirty="0" err="1">
                <a:solidFill>
                  <a:srgbClr val="FFFF00"/>
                </a:solidFill>
                <a:latin typeface="Arial" panose="020B0604020202020204" pitchFamily="34" charset="0"/>
                <a:cs typeface="Arial" panose="020B0604020202020204" pitchFamily="34" charset="0"/>
              </a:rPr>
              <a:t>International</a:t>
            </a:r>
            <a:r>
              <a:rPr lang="sr-Latn-CS" altLang="sr-Latn-RS" sz="2400" dirty="0">
                <a:solidFill>
                  <a:srgbClr val="FFFF00"/>
                </a:solidFill>
                <a:latin typeface="Arial" panose="020B0604020202020204" pitchFamily="34" charset="0"/>
                <a:cs typeface="Arial" panose="020B0604020202020204" pitchFamily="34" charset="0"/>
              </a:rPr>
              <a:t> </a:t>
            </a:r>
            <a:r>
              <a:rPr lang="sr-Latn-CS" altLang="sr-Latn-RS" sz="2400" dirty="0" err="1">
                <a:solidFill>
                  <a:srgbClr val="FFFF00"/>
                </a:solidFill>
                <a:latin typeface="Arial" panose="020B0604020202020204" pitchFamily="34" charset="0"/>
                <a:cs typeface="Arial" panose="020B0604020202020204" pitchFamily="34" charset="0"/>
              </a:rPr>
              <a:t>Telecommunication</a:t>
            </a:r>
            <a:r>
              <a:rPr lang="sr-Latn-CS" altLang="sr-Latn-RS" sz="2400" dirty="0">
                <a:solidFill>
                  <a:srgbClr val="FFFF00"/>
                </a:solidFill>
                <a:latin typeface="Arial" panose="020B0604020202020204" pitchFamily="34" charset="0"/>
                <a:cs typeface="Arial" panose="020B0604020202020204" pitchFamily="34" charset="0"/>
              </a:rPr>
              <a:t> Union (</a:t>
            </a:r>
            <a:r>
              <a:rPr lang="en-US" altLang="sr-Latn-RS" sz="2400" dirty="0">
                <a:solidFill>
                  <a:srgbClr val="FFFF00"/>
                </a:solidFill>
                <a:latin typeface="Arial" panose="020B0604020202020204" pitchFamily="34" charset="0"/>
                <a:cs typeface="Arial" panose="020B0604020202020204" pitchFamily="34" charset="0"/>
              </a:rPr>
              <a:t>ITU-T</a:t>
            </a:r>
            <a:r>
              <a:rPr lang="sr-Cyrl-CS" altLang="sr-Latn-RS" sz="2400" dirty="0">
                <a:solidFill>
                  <a:srgbClr val="FFFF00"/>
                </a:solidFill>
                <a:latin typeface="Arial" panose="020B0604020202020204" pitchFamily="34" charset="0"/>
                <a:cs typeface="Arial" panose="020B0604020202020204" pitchFamily="34" charset="0"/>
              </a:rPr>
              <a:t>)</a:t>
            </a:r>
            <a:r>
              <a:rPr lang="en-US" altLang="sr-Latn-RS" sz="2400" dirty="0">
                <a:latin typeface="Arial" panose="020B0604020202020204" pitchFamily="34" charset="0"/>
                <a:cs typeface="Arial" panose="020B0604020202020204" pitchFamily="34" charset="0"/>
              </a:rPr>
              <a:t>.</a:t>
            </a:r>
            <a:endParaRPr lang="sr-Cyrl-CS" altLang="sr-Latn-RS" sz="2400" dirty="0">
              <a:latin typeface="Arial" panose="020B0604020202020204" pitchFamily="34" charset="0"/>
              <a:cs typeface="Arial" panose="020B0604020202020204" pitchFamily="34" charset="0"/>
            </a:endParaRPr>
          </a:p>
          <a:p>
            <a:pPr algn="just"/>
            <a:r>
              <a:rPr lang="sr-Cyrl-CS" altLang="sr-Latn-RS" sz="2400" dirty="0">
                <a:latin typeface="Arial" panose="020B0604020202020204" pitchFamily="34" charset="0"/>
                <a:cs typeface="Arial" panose="020B0604020202020204" pitchFamily="34" charset="0"/>
              </a:rPr>
              <a:t>Пре </a:t>
            </a:r>
            <a:r>
              <a:rPr lang="en-US" altLang="sr-Latn-RS" sz="2400" dirty="0">
                <a:latin typeface="Arial" panose="020B0604020202020204" pitchFamily="34" charset="0"/>
                <a:cs typeface="Arial" panose="020B0604020202020204" pitchFamily="34" charset="0"/>
              </a:rPr>
              <a:t>OSI</a:t>
            </a:r>
            <a:r>
              <a:rPr lang="sr-Cyrl-CS" altLang="sr-Latn-RS" sz="2400" dirty="0">
                <a:latin typeface="Arial" panose="020B0604020202020204" pitchFamily="34" charset="0"/>
                <a:cs typeface="Arial" panose="020B0604020202020204" pitchFamily="34" charset="0"/>
              </a:rPr>
              <a:t> мрежни рад је знатно зависио од добављача опреме, тако да су постојали различити стандарди за протоколе, као нпр. </a:t>
            </a:r>
            <a:r>
              <a:rPr lang="en-US" altLang="sr-Latn-RS" sz="2400" dirty="0">
                <a:latin typeface="Arial" panose="020B0604020202020204" pitchFamily="34" charset="0"/>
                <a:cs typeface="Arial" panose="020B0604020202020204" pitchFamily="34" charset="0"/>
                <a:hlinkClick r:id="rId3" tooltip="System network architecture"/>
              </a:rPr>
              <a:t>SNA</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hlinkClick r:id="rId4" tooltip="Appletalk"/>
              </a:rPr>
              <a:t>Appletalk</a:t>
            </a:r>
            <a:r>
              <a:rPr lang="en-US" altLang="sr-Latn-RS" sz="2400" dirty="0">
                <a:latin typeface="Arial" panose="020B0604020202020204" pitchFamily="34" charset="0"/>
                <a:cs typeface="Arial" panose="020B0604020202020204" pitchFamily="34" charset="0"/>
              </a:rPr>
              <a:t>, </a:t>
            </a:r>
            <a:r>
              <a:rPr lang="en-US" altLang="sr-Latn-RS" sz="2400" dirty="0">
                <a:latin typeface="Arial" panose="020B0604020202020204" pitchFamily="34" charset="0"/>
                <a:cs typeface="Arial" panose="020B0604020202020204" pitchFamily="34" charset="0"/>
                <a:hlinkClick r:id="rId5" tooltip="NetWare"/>
              </a:rPr>
              <a:t>NetWare</a:t>
            </a:r>
            <a:r>
              <a:rPr lang="en-US" altLang="sr-Latn-RS" sz="2400" dirty="0">
                <a:latin typeface="Arial" panose="020B0604020202020204" pitchFamily="34" charset="0"/>
                <a:cs typeface="Arial" panose="020B0604020202020204" pitchFamily="34" charset="0"/>
              </a:rPr>
              <a:t> </a:t>
            </a:r>
            <a:r>
              <a:rPr lang="sr-Cyrl-CS" altLang="sr-Latn-RS" sz="2400" dirty="0">
                <a:latin typeface="Arial" panose="020B0604020202020204" pitchFamily="34" charset="0"/>
                <a:cs typeface="Arial" panose="020B0604020202020204" pitchFamily="34" charset="0"/>
              </a:rPr>
              <a:t>или</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hlinkClick r:id="rId6" tooltip="DECnet"/>
              </a:rPr>
              <a:t>DECnet</a:t>
            </a:r>
            <a:r>
              <a:rPr lang="en-US" altLang="sr-Latn-RS" sz="2400" dirty="0">
                <a:latin typeface="Arial" panose="020B0604020202020204" pitchFamily="34" charset="0"/>
                <a:cs typeface="Arial" panose="020B0604020202020204" pitchFamily="34" charset="0"/>
              </a:rPr>
              <a:t>.</a:t>
            </a:r>
            <a:endParaRPr lang="sr-Cyrl-CS" altLang="sr-Latn-RS" sz="2400" dirty="0">
              <a:latin typeface="Arial" panose="020B0604020202020204" pitchFamily="34" charset="0"/>
              <a:cs typeface="Arial" panose="020B0604020202020204" pitchFamily="34" charset="0"/>
            </a:endParaRPr>
          </a:p>
          <a:p>
            <a:pPr algn="just"/>
            <a:r>
              <a:rPr lang="sr-Cyrl-CS" altLang="sr-Latn-RS" sz="2400" dirty="0">
                <a:latin typeface="Arial" panose="020B0604020202020204" pitchFamily="34" charset="0"/>
                <a:cs typeface="Arial" panose="020B0604020202020204" pitchFamily="34" charset="0"/>
              </a:rPr>
              <a:t>Док је </a:t>
            </a:r>
            <a:r>
              <a:rPr lang="en-US" altLang="sr-Latn-RS" sz="2400" dirty="0">
                <a:latin typeface="Arial" panose="020B0604020202020204" pitchFamily="34" charset="0"/>
                <a:cs typeface="Arial" panose="020B0604020202020204" pitchFamily="34" charset="0"/>
              </a:rPr>
              <a:t>OSI</a:t>
            </a:r>
            <a:r>
              <a:rPr lang="sr-Cyrl-CS" altLang="sr-Latn-RS" sz="2400" dirty="0">
                <a:latin typeface="Arial" panose="020B0604020202020204" pitchFamily="34" charset="0"/>
                <a:cs typeface="Arial" panose="020B0604020202020204" pitchFamily="34" charset="0"/>
              </a:rPr>
              <a:t> развијао свој стандард за мрежни рад, у широку употребу је дошао </a:t>
            </a:r>
            <a:r>
              <a:rPr lang="sr-Latn-CS" altLang="sr-Latn-RS" sz="2400" dirty="0">
                <a:latin typeface="Arial" panose="020B0604020202020204" pitchFamily="34" charset="0"/>
                <a:cs typeface="Arial" panose="020B0604020202020204" pitchFamily="34" charset="0"/>
              </a:rPr>
              <a:t>TCP/IP</a:t>
            </a:r>
            <a:r>
              <a:rPr lang="sr-Cyrl-CS" altLang="sr-Latn-RS" sz="2400" dirty="0">
                <a:latin typeface="Arial" panose="020B0604020202020204" pitchFamily="34" charset="0"/>
                <a:cs typeface="Arial" panose="020B0604020202020204" pitchFamily="34" charset="0"/>
              </a:rPr>
              <a:t>.</a:t>
            </a:r>
            <a:endParaRPr lang="en-US" altLang="sr-Latn-RS" sz="2400" dirty="0">
              <a:latin typeface="Arial" panose="020B0604020202020204" pitchFamily="34" charset="0"/>
              <a:cs typeface="Arial" panose="020B0604020202020204" pitchFamily="34" charset="0"/>
            </a:endParaRPr>
          </a:p>
        </p:txBody>
      </p:sp>
      <p:sp>
        <p:nvSpPr>
          <p:cNvPr id="14338" name="Rectangle 2"/>
          <p:cNvSpPr>
            <a:spLocks noGrp="1" noChangeArrowheads="1"/>
          </p:cNvSpPr>
          <p:nvPr>
            <p:ph type="title"/>
          </p:nvPr>
        </p:nvSpPr>
        <p:spPr/>
        <p:txBody>
          <a:bodyPr/>
          <a:lstStyle/>
          <a:p>
            <a:pPr>
              <a:defRPr/>
            </a:pPr>
            <a:r>
              <a:rPr lang="sr-Cyrl-CS" sz="4000" b="1" dirty="0"/>
              <a:t>Мрежни модели</a:t>
            </a:r>
            <a:endParaRPr lang="en-US" sz="4000" b="1"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0" y="2348880"/>
            <a:ext cx="9144000" cy="3528392"/>
          </a:xfrm>
        </p:spPr>
        <p:txBody>
          <a:bodyPr/>
          <a:lstStyle/>
          <a:p>
            <a:r>
              <a:rPr lang="en-US" altLang="sr-Latn-RS" sz="2700" dirty="0">
                <a:latin typeface="Arial" panose="020B0604020202020204" pitchFamily="34" charset="0"/>
              </a:rPr>
              <a:t>1915 – </a:t>
            </a:r>
            <a:r>
              <a:rPr lang="sr-Cyrl-CS" altLang="sr-Latn-RS" sz="2700" dirty="0">
                <a:latin typeface="Arial" panose="020B0604020202020204" pitchFamily="34" charset="0"/>
              </a:rPr>
              <a:t>трансконтинентални</a:t>
            </a:r>
            <a:r>
              <a:rPr lang="en-US" altLang="sr-Latn-RS" sz="2700" dirty="0">
                <a:latin typeface="Arial" panose="020B0604020202020204" pitchFamily="34" charset="0"/>
              </a:rPr>
              <a:t>/</a:t>
            </a:r>
            <a:r>
              <a:rPr lang="sr-Cyrl-CS" altLang="sr-Latn-RS" sz="2700" dirty="0">
                <a:latin typeface="Arial" panose="020B0604020202020204" pitchFamily="34" charset="0"/>
              </a:rPr>
              <a:t>трансатлански телефон</a:t>
            </a:r>
            <a:endParaRPr lang="en-US" altLang="sr-Latn-RS" sz="2700" dirty="0">
              <a:latin typeface="Arial" panose="020B0604020202020204" pitchFamily="34" charset="0"/>
            </a:endParaRPr>
          </a:p>
          <a:p>
            <a:r>
              <a:rPr lang="en-US" altLang="sr-Latn-RS" sz="2800" dirty="0">
                <a:latin typeface="Arial" panose="020B0604020202020204" pitchFamily="34" charset="0"/>
              </a:rPr>
              <a:t>19</a:t>
            </a:r>
            <a:r>
              <a:rPr lang="sr-Cyrl-RS" altLang="sr-Latn-RS" sz="2800" dirty="0">
                <a:latin typeface="Arial" panose="020B0604020202020204" pitchFamily="34" charset="0"/>
              </a:rPr>
              <a:t>32</a:t>
            </a:r>
            <a:r>
              <a:rPr lang="en-US" altLang="sr-Latn-RS" sz="2800" dirty="0">
                <a:latin typeface="Arial" panose="020B0604020202020204" pitchFamily="34" charset="0"/>
              </a:rPr>
              <a:t> – </a:t>
            </a:r>
            <a:r>
              <a:rPr lang="sr-Cyrl-CS" altLang="sr-Latn-RS" sz="2800" dirty="0">
                <a:latin typeface="Arial" panose="020B0604020202020204" pitchFamily="34" charset="0"/>
              </a:rPr>
              <a:t>Прва комерцијална микроталасна веза </a:t>
            </a:r>
            <a:r>
              <a:rPr lang="sr-Cyrl-CS" altLang="sr-Latn-RS" sz="2400" dirty="0">
                <a:latin typeface="Arial" panose="020B0604020202020204" pitchFamily="34" charset="0"/>
              </a:rPr>
              <a:t>(успостављена између Ватикана и италијанског ПТТа)</a:t>
            </a:r>
            <a:endParaRPr lang="en-US" altLang="sr-Latn-RS" sz="2400" dirty="0">
              <a:latin typeface="Arial" panose="020B0604020202020204" pitchFamily="34" charset="0"/>
            </a:endParaRPr>
          </a:p>
          <a:p>
            <a:r>
              <a:rPr lang="en-US" altLang="sr-Latn-RS" sz="2700" dirty="0">
                <a:latin typeface="Arial" panose="020B0604020202020204" pitchFamily="34" charset="0"/>
              </a:rPr>
              <a:t>1934 – </a:t>
            </a:r>
            <a:r>
              <a:rPr lang="sr-Cyrl-CS" altLang="sr-Latn-RS" sz="2700" dirty="0">
                <a:latin typeface="Arial" panose="020B0604020202020204" pitchFamily="34" charset="0"/>
              </a:rPr>
              <a:t>САД Закон о телекомуникацијама </a:t>
            </a:r>
            <a:r>
              <a:rPr lang="en-US" altLang="sr-Latn-RS" sz="2700" dirty="0">
                <a:latin typeface="Arial" panose="020B0604020202020204" pitchFamily="34" charset="0"/>
              </a:rPr>
              <a:t>- FCC</a:t>
            </a:r>
            <a:endParaRPr lang="sr-Cyrl-RS" altLang="sr-Latn-RS" sz="2700" dirty="0">
              <a:latin typeface="Arial" panose="020B0604020202020204" pitchFamily="34" charset="0"/>
            </a:endParaRPr>
          </a:p>
          <a:p>
            <a:r>
              <a:rPr lang="en-US" altLang="sr-Latn-RS" sz="2700" dirty="0">
                <a:latin typeface="Arial" panose="020B0604020202020204" pitchFamily="34" charset="0"/>
              </a:rPr>
              <a:t>1947 – Bell Labs </a:t>
            </a:r>
            <a:r>
              <a:rPr lang="sr-Cyrl-CS" altLang="sr-Latn-RS" sz="2700" dirty="0">
                <a:latin typeface="Arial" panose="020B0604020202020204" pitchFamily="34" charset="0"/>
              </a:rPr>
              <a:t>откриле транзистор</a:t>
            </a:r>
            <a:endParaRPr lang="en-US" altLang="sr-Latn-RS" sz="2700" dirty="0">
              <a:latin typeface="Arial" panose="020B0604020202020204" pitchFamily="34" charset="0"/>
            </a:endParaRPr>
          </a:p>
          <a:p>
            <a:r>
              <a:rPr lang="en-US" altLang="sr-Latn-RS" sz="2700" dirty="0">
                <a:latin typeface="Arial" panose="020B0604020202020204" pitchFamily="34" charset="0"/>
              </a:rPr>
              <a:t>1951 – </a:t>
            </a:r>
            <a:r>
              <a:rPr lang="sr-Cyrl-CS" altLang="sr-Latn-RS" sz="2700" dirty="0">
                <a:latin typeface="Arial" panose="020B0604020202020204" pitchFamily="34" charset="0"/>
              </a:rPr>
              <a:t>Директно бирање међуградских веза</a:t>
            </a:r>
            <a:endParaRPr lang="en-US" altLang="sr-Latn-RS" sz="2700" dirty="0">
              <a:latin typeface="Arial" panose="020B0604020202020204" pitchFamily="34" charset="0"/>
            </a:endParaRPr>
          </a:p>
        </p:txBody>
      </p:sp>
      <p:sp>
        <p:nvSpPr>
          <p:cNvPr id="8194" name="Rectangle 2"/>
          <p:cNvSpPr>
            <a:spLocks noGrp="1" noChangeArrowheads="1"/>
          </p:cNvSpPr>
          <p:nvPr>
            <p:ph type="title"/>
          </p:nvPr>
        </p:nvSpPr>
        <p:spPr/>
        <p:txBody>
          <a:bodyPr/>
          <a:lstStyle/>
          <a:p>
            <a:pPr>
              <a:defRPr/>
            </a:pPr>
            <a:r>
              <a:rPr lang="sr-Cyrl-CS" sz="4000" b="1" dirty="0"/>
              <a:t>Историја комуникација</a:t>
            </a:r>
            <a:endParaRPr lang="en-US" sz="4000" b="1" dirty="0"/>
          </a:p>
        </p:txBody>
      </p:sp>
    </p:spTree>
    <p:extLst>
      <p:ext uri="{BB962C8B-B14F-4D97-AF65-F5344CB8AC3E}">
        <p14:creationId xmlns:p14="http://schemas.microsoft.com/office/powerpoint/2010/main" val="678262268"/>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60363" y="1928813"/>
            <a:ext cx="8413750" cy="4214812"/>
          </a:xfrm>
          <a:noFill/>
        </p:spPr>
      </p:pic>
      <p:sp>
        <p:nvSpPr>
          <p:cNvPr id="14338" name="Rectangle 2"/>
          <p:cNvSpPr>
            <a:spLocks noGrp="1" noChangeArrowheads="1"/>
          </p:cNvSpPr>
          <p:nvPr>
            <p:ph type="title"/>
          </p:nvPr>
        </p:nvSpPr>
        <p:spPr/>
        <p:txBody>
          <a:bodyPr/>
          <a:lstStyle/>
          <a:p>
            <a:pPr>
              <a:defRPr/>
            </a:pPr>
            <a:r>
              <a:rPr lang="sr-Latn-CS" sz="4000" b="1" dirty="0"/>
              <a:t>OSI</a:t>
            </a:r>
            <a:r>
              <a:rPr lang="sr-Cyrl-CS" sz="4000" b="1" dirty="0"/>
              <a:t> – мрежни модел</a:t>
            </a:r>
            <a:endParaRPr lang="en-US" sz="4000" b="1" dirty="0"/>
          </a:p>
        </p:txBody>
      </p:sp>
      <p:sp>
        <p:nvSpPr>
          <p:cNvPr id="2" name="Rectangle 1"/>
          <p:cNvSpPr/>
          <p:nvPr/>
        </p:nvSpPr>
        <p:spPr bwMode="auto">
          <a:xfrm>
            <a:off x="539552" y="2132856"/>
            <a:ext cx="2160240" cy="2160240"/>
          </a:xfrm>
          <a:prstGeom prst="rect">
            <a:avLst/>
          </a:prstGeom>
          <a:solidFill>
            <a:schemeClr val="accent1">
              <a:alpha val="59000"/>
            </a:schemeClr>
          </a:solidFill>
          <a:ln w="12699"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r-Latn-RS" sz="2400" b="0" i="1" u="none" strike="noStrike" cap="none" normalizeH="0" baseline="0">
              <a:ln>
                <a:noFill/>
              </a:ln>
              <a:solidFill>
                <a:schemeClr val="tx1"/>
              </a:solidFill>
              <a:effectLst/>
              <a:latin typeface="Book Antiqua" pitchFamily="18" charset="0"/>
            </a:endParaRPr>
          </a:p>
        </p:txBody>
      </p:sp>
      <p:sp>
        <p:nvSpPr>
          <p:cNvPr id="3" name="Rectangle 2"/>
          <p:cNvSpPr/>
          <p:nvPr/>
        </p:nvSpPr>
        <p:spPr bwMode="auto">
          <a:xfrm>
            <a:off x="539552" y="4293096"/>
            <a:ext cx="2160240" cy="1584176"/>
          </a:xfrm>
          <a:prstGeom prst="rect">
            <a:avLst/>
          </a:prstGeom>
          <a:solidFill>
            <a:srgbClr val="92D050">
              <a:alpha val="40000"/>
            </a:srgbClr>
          </a:solidFill>
          <a:ln w="12699"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r-Latn-RS" sz="2400" b="0" i="1" u="none" strike="noStrike" cap="none" normalizeH="0" baseline="0">
              <a:ln>
                <a:noFill/>
              </a:ln>
              <a:solidFill>
                <a:schemeClr val="tx1"/>
              </a:solidFill>
              <a:effectLst/>
              <a:latin typeface="Book Antiqua" pitchFamily="18" charset="0"/>
            </a:endParaRPr>
          </a:p>
        </p:txBody>
      </p:sp>
      <p:sp>
        <p:nvSpPr>
          <p:cNvPr id="4" name="TextBox 3"/>
          <p:cNvSpPr txBox="1"/>
          <p:nvPr/>
        </p:nvSpPr>
        <p:spPr>
          <a:xfrm>
            <a:off x="0" y="2050970"/>
            <a:ext cx="360363" cy="3970318"/>
          </a:xfrm>
          <a:prstGeom prst="rect">
            <a:avLst/>
          </a:prstGeom>
          <a:noFill/>
        </p:spPr>
        <p:txBody>
          <a:bodyPr wrap="square" rtlCol="0">
            <a:spAutoFit/>
          </a:bodyPr>
          <a:lstStyle/>
          <a:p>
            <a:pPr>
              <a:lnSpc>
                <a:spcPct val="150000"/>
              </a:lnSpc>
            </a:pPr>
            <a:r>
              <a:rPr lang="sr-Latn-RS" dirty="0"/>
              <a:t>7</a:t>
            </a:r>
            <a:endParaRPr lang="sr-Cyrl-RS" dirty="0"/>
          </a:p>
          <a:p>
            <a:pPr>
              <a:lnSpc>
                <a:spcPct val="150000"/>
              </a:lnSpc>
            </a:pPr>
            <a:r>
              <a:rPr lang="sr-Latn-RS" dirty="0"/>
              <a:t>6</a:t>
            </a:r>
            <a:endParaRPr lang="sr-Cyrl-RS" dirty="0"/>
          </a:p>
          <a:p>
            <a:pPr>
              <a:lnSpc>
                <a:spcPct val="150000"/>
              </a:lnSpc>
            </a:pPr>
            <a:r>
              <a:rPr lang="sr-Latn-RS" dirty="0"/>
              <a:t>5</a:t>
            </a:r>
            <a:endParaRPr lang="sr-Cyrl-RS" dirty="0"/>
          </a:p>
          <a:p>
            <a:pPr>
              <a:lnSpc>
                <a:spcPct val="150000"/>
              </a:lnSpc>
            </a:pPr>
            <a:r>
              <a:rPr lang="sr-Cyrl-RS" dirty="0"/>
              <a:t>4</a:t>
            </a:r>
          </a:p>
          <a:p>
            <a:pPr>
              <a:lnSpc>
                <a:spcPct val="150000"/>
              </a:lnSpc>
            </a:pPr>
            <a:r>
              <a:rPr lang="sr-Latn-RS" dirty="0"/>
              <a:t>3</a:t>
            </a:r>
            <a:endParaRPr lang="sr-Cyrl-RS" dirty="0"/>
          </a:p>
          <a:p>
            <a:pPr>
              <a:lnSpc>
                <a:spcPct val="150000"/>
              </a:lnSpc>
            </a:pPr>
            <a:r>
              <a:rPr lang="sr-Latn-RS" dirty="0"/>
              <a:t>2</a:t>
            </a:r>
            <a:endParaRPr lang="sr-Cyrl-RS" dirty="0"/>
          </a:p>
          <a:p>
            <a:pPr>
              <a:lnSpc>
                <a:spcPct val="150000"/>
              </a:lnSpc>
            </a:pPr>
            <a:r>
              <a:rPr lang="sr-Latn-RS" dirty="0"/>
              <a:t>1</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75656" y="18474"/>
            <a:ext cx="7086600" cy="1276350"/>
          </a:xfrm>
        </p:spPr>
        <p:txBody>
          <a:bodyPr wrap="square" anchor="ctr">
            <a:normAutofit/>
          </a:bodyPr>
          <a:lstStyle/>
          <a:p>
            <a:pPr>
              <a:defRPr/>
            </a:pPr>
            <a:r>
              <a:rPr lang="sr-Cyrl-CS" b="1" dirty="0"/>
              <a:t>Мрежни модели</a:t>
            </a:r>
            <a:endParaRPr lang="en-US" b="1" dirty="0"/>
          </a:p>
        </p:txBody>
      </p:sp>
      <p:sp>
        <p:nvSpPr>
          <p:cNvPr id="19459" name="Rectangle 3"/>
          <p:cNvSpPr>
            <a:spLocks noGrp="1" noChangeArrowheads="1"/>
          </p:cNvSpPr>
          <p:nvPr>
            <p:ph sz="half" idx="1"/>
          </p:nvPr>
        </p:nvSpPr>
        <p:spPr>
          <a:xfrm>
            <a:off x="0" y="1294824"/>
            <a:ext cx="6948264" cy="5086926"/>
          </a:xfrm>
        </p:spPr>
        <p:txBody>
          <a:bodyPr wrap="square" anchor="t">
            <a:noAutofit/>
          </a:bodyPr>
          <a:lstStyle/>
          <a:p>
            <a:pPr marL="0" indent="0">
              <a:lnSpc>
                <a:spcPct val="90000"/>
              </a:lnSpc>
              <a:buFont typeface="Monotype Sorts" pitchFamily="2" charset="2"/>
              <a:buNone/>
              <a:defRPr/>
            </a:pPr>
            <a:r>
              <a:rPr lang="en-US" sz="2400" dirty="0">
                <a:latin typeface="Arial" panose="020B0604020202020204" pitchFamily="34" charset="0"/>
                <a:cs typeface="Arial" panose="020B0604020202020204" pitchFamily="34" charset="0"/>
              </a:rPr>
              <a:t>Open Systems Interconnection model (</a:t>
            </a:r>
            <a:r>
              <a:rPr lang="en-US" sz="2400" dirty="0" err="1">
                <a:latin typeface="Arial" panose="020B0604020202020204" pitchFamily="34" charset="0"/>
                <a:cs typeface="Arial" panose="020B0604020202020204" pitchFamily="34" charset="0"/>
              </a:rPr>
              <a:t>OSI</a:t>
            </a:r>
            <a:r>
              <a:rPr lang="en-US" sz="2400" dirty="0">
                <a:latin typeface="Arial" panose="020B0604020202020204" pitchFamily="34" charset="0"/>
                <a:cs typeface="Arial" panose="020B0604020202020204" pitchFamily="34" charset="0"/>
              </a:rPr>
              <a:t>)</a:t>
            </a:r>
            <a:r>
              <a:rPr lang="sr-Cyrl-CS" sz="2400" dirty="0">
                <a:latin typeface="Arial" panose="020B0604020202020204" pitchFamily="34" charset="0"/>
                <a:cs typeface="Arial" panose="020B0604020202020204" pitchFamily="34" charset="0"/>
              </a:rPr>
              <a:t> </a:t>
            </a:r>
            <a:r>
              <a:rPr lang="ru-RU" sz="2400" dirty="0">
                <a:latin typeface="Arial" panose="020B0604020202020204" pitchFamily="34" charset="0"/>
                <a:cs typeface="Arial" panose="020B0604020202020204" pitchFamily="34" charset="0"/>
              </a:rPr>
              <a:t>је апстрактни опис свих могућих функција рачунарске мрежне комуникације, представљен у облику седам слојева подељених у две групе:</a:t>
            </a:r>
          </a:p>
          <a:p>
            <a:pPr>
              <a:lnSpc>
                <a:spcPct val="90000"/>
              </a:lnSpc>
              <a:defRPr/>
            </a:pPr>
            <a:r>
              <a:rPr lang="sr-Cyrl-CS" sz="2400" dirty="0">
                <a:latin typeface="Arial" panose="020B0604020202020204" pitchFamily="34" charset="0"/>
                <a:cs typeface="Arial" panose="020B0604020202020204" pitchFamily="34" charset="0"/>
              </a:rPr>
              <a:t>Прва група је сачињена од доња три слоја који дефинишу како се преносе информације између корисника.</a:t>
            </a:r>
          </a:p>
          <a:p>
            <a:pPr>
              <a:lnSpc>
                <a:spcPct val="90000"/>
              </a:lnSpc>
              <a:defRPr/>
            </a:pPr>
            <a:r>
              <a:rPr lang="sr-Cyrl-CS" sz="2400" dirty="0">
                <a:latin typeface="Arial" panose="020B0604020202020204" pitchFamily="34" charset="0"/>
                <a:cs typeface="Arial" panose="020B0604020202020204" pitchFamily="34" charset="0"/>
              </a:rPr>
              <a:t>Другу групу сачињавају горња </a:t>
            </a:r>
            <a:r>
              <a:rPr lang="sr-Cyrl-RS" sz="2400" dirty="0">
                <a:latin typeface="Arial" panose="020B0604020202020204" pitchFamily="34" charset="0"/>
                <a:cs typeface="Arial" panose="020B0604020202020204" pitchFamily="34" charset="0"/>
              </a:rPr>
              <a:t>чети</a:t>
            </a:r>
            <a:r>
              <a:rPr lang="sr-Cyrl-CS" sz="2400" dirty="0" err="1">
                <a:latin typeface="Arial" panose="020B0604020202020204" pitchFamily="34" charset="0"/>
                <a:cs typeface="Arial" panose="020B0604020202020204" pitchFamily="34" charset="0"/>
              </a:rPr>
              <a:t>ри</a:t>
            </a:r>
            <a:r>
              <a:rPr lang="sr-Cyrl-CS" sz="2400" dirty="0">
                <a:latin typeface="Arial" panose="020B0604020202020204" pitchFamily="34" charset="0"/>
                <a:cs typeface="Arial" panose="020B0604020202020204" pitchFamily="34" charset="0"/>
              </a:rPr>
              <a:t> слоја</a:t>
            </a:r>
            <a:r>
              <a:rPr lang="sr-Latn-RS" sz="2400" dirty="0">
                <a:latin typeface="Arial" panose="020B0604020202020204" pitchFamily="34" charset="0"/>
                <a:cs typeface="Arial" panose="020B0604020202020204" pitchFamily="34" charset="0"/>
              </a:rPr>
              <a:t>:</a:t>
            </a:r>
            <a:r>
              <a:rPr lang="sr-Cyrl-CS" sz="2400" dirty="0">
                <a:latin typeface="Arial" panose="020B0604020202020204" pitchFamily="34" charset="0"/>
                <a:cs typeface="Arial" panose="020B0604020202020204" pitchFamily="34" charset="0"/>
              </a:rPr>
              <a:t> слојеви апликације, презентације, сесије и транспортни слој. Они имају улогу да опишу процес интеракције корисник-рачунар, рад корисника са апликацијом и процес комуникације апликација међу собом као крајњим тачкама.</a:t>
            </a:r>
          </a:p>
        </p:txBody>
      </p:sp>
      <p:pic>
        <p:nvPicPr>
          <p:cNvPr id="2" name="Picture 1">
            <a:extLst>
              <a:ext uri="{FF2B5EF4-FFF2-40B4-BE49-F238E27FC236}">
                <a16:creationId xmlns:a16="http://schemas.microsoft.com/office/drawing/2014/main" id="{81D3E45D-FCE9-4448-A240-42A7669201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7416" y="18474"/>
            <a:ext cx="2386584" cy="4114800"/>
          </a:xfrm>
          <a:prstGeom prst="rect">
            <a:avLst/>
          </a:prstGeom>
          <a:noFill/>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1"/>
          <p:cNvSpPr>
            <a:spLocks noGrp="1"/>
          </p:cNvSpPr>
          <p:nvPr>
            <p:ph idx="1"/>
          </p:nvPr>
        </p:nvSpPr>
        <p:spPr>
          <a:xfrm>
            <a:off x="685800" y="1714500"/>
            <a:ext cx="7772400" cy="4667250"/>
          </a:xfrm>
        </p:spPr>
        <p:txBody>
          <a:bodyPr/>
          <a:lstStyle/>
          <a:p>
            <a:pPr>
              <a:buFont typeface="Monotype Sorts" pitchFamily="2" charset="2"/>
              <a:buNone/>
            </a:pPr>
            <a:r>
              <a:rPr lang="sr-Cyrl-CS" altLang="sr-Latn-RS" sz="2400" b="1" dirty="0">
                <a:solidFill>
                  <a:srgbClr val="FFFF00"/>
                </a:solidFill>
                <a:latin typeface="Arial" panose="020B0604020202020204" pitchFamily="34" charset="0"/>
                <a:cs typeface="Arial" panose="020B0604020202020204" pitchFamily="34" charset="0"/>
              </a:rPr>
              <a:t>Физички слој </a:t>
            </a:r>
            <a:r>
              <a:rPr lang="sr-Cyrl-CS" altLang="sr-Latn-RS" sz="2400" dirty="0">
                <a:latin typeface="Arial" panose="020B0604020202020204" pitchFamily="34" charset="0"/>
                <a:cs typeface="Arial" panose="020B0604020202020204" pitchFamily="34" charset="0"/>
              </a:rPr>
              <a:t>дефинише електрична и</a:t>
            </a:r>
            <a:br>
              <a:rPr lang="sr-Cyrl-CS" altLang="sr-Latn-RS" sz="2400" dirty="0">
                <a:latin typeface="Arial" panose="020B0604020202020204" pitchFamily="34" charset="0"/>
                <a:cs typeface="Arial" panose="020B0604020202020204" pitchFamily="34" charset="0"/>
              </a:rPr>
            </a:br>
            <a:r>
              <a:rPr lang="sr-Cyrl-CS" altLang="sr-Latn-RS" sz="2400" dirty="0">
                <a:latin typeface="Arial" panose="020B0604020202020204" pitchFamily="34" charset="0"/>
                <a:cs typeface="Arial" panose="020B0604020202020204" pitchFamily="34" charset="0"/>
              </a:rPr>
              <a:t>физичка својства мрежних уређаја </a:t>
            </a:r>
            <a:br>
              <a:rPr lang="sr-Cyrl-CS" altLang="sr-Latn-RS" sz="2400" dirty="0">
                <a:latin typeface="Arial" panose="020B0604020202020204" pitchFamily="34" charset="0"/>
                <a:cs typeface="Arial" panose="020B0604020202020204" pitchFamily="34" charset="0"/>
              </a:rPr>
            </a:br>
            <a:r>
              <a:rPr lang="sr-Cyrl-CS" altLang="sr-Latn-RS" sz="2400" dirty="0">
                <a:latin typeface="Arial" panose="020B0604020202020204" pitchFamily="34" charset="0"/>
                <a:cs typeface="Arial" panose="020B0604020202020204" pitchFamily="34" charset="0"/>
              </a:rPr>
              <a:t>(мрежних адаптера,</a:t>
            </a:r>
            <a:br>
              <a:rPr lang="sr-Cyrl-CS" altLang="sr-Latn-RS" sz="2400" dirty="0">
                <a:latin typeface="Arial" panose="020B0604020202020204" pitchFamily="34" charset="0"/>
                <a:cs typeface="Arial" panose="020B0604020202020204" pitchFamily="34" charset="0"/>
              </a:rPr>
            </a:br>
            <a:r>
              <a:rPr lang="sr-Cyrl-CS" altLang="sr-Latn-RS" sz="2400" dirty="0">
                <a:latin typeface="Arial" panose="020B0604020202020204" pitchFamily="34" charset="0"/>
                <a:cs typeface="Arial" panose="020B0604020202020204" pitchFamily="34" charset="0"/>
              </a:rPr>
              <a:t>енгл. </a:t>
            </a:r>
            <a:r>
              <a:rPr lang="sr-Latn-CS" altLang="sr-Latn-RS" sz="2400" dirty="0">
                <a:latin typeface="Arial" panose="020B0604020202020204" pitchFamily="34" charset="0"/>
                <a:cs typeface="Arial" panose="020B0604020202020204" pitchFamily="34" charset="0"/>
              </a:rPr>
              <a:t>NIC – </a:t>
            </a:r>
            <a:r>
              <a:rPr lang="sr-Latn-CS" altLang="sr-Latn-RS" sz="2400" dirty="0" err="1">
                <a:latin typeface="Arial" panose="020B0604020202020204" pitchFamily="34" charset="0"/>
                <a:cs typeface="Arial" panose="020B0604020202020204" pitchFamily="34" charset="0"/>
              </a:rPr>
              <a:t>network</a:t>
            </a:r>
            <a:r>
              <a:rPr lang="sr-Cyrl-RS" altLang="sr-Latn-RS" sz="2400" dirty="0">
                <a:latin typeface="Arial" panose="020B0604020202020204" pitchFamily="34" charset="0"/>
                <a:cs typeface="Arial" panose="020B0604020202020204" pitchFamily="34" charset="0"/>
              </a:rPr>
              <a:t> </a:t>
            </a:r>
            <a:r>
              <a:rPr lang="sr-Latn-CS" altLang="sr-Latn-RS" sz="2400" dirty="0" err="1">
                <a:latin typeface="Arial" panose="020B0604020202020204" pitchFamily="34" charset="0"/>
                <a:cs typeface="Arial" panose="020B0604020202020204" pitchFamily="34" charset="0"/>
              </a:rPr>
              <a:t>interface</a:t>
            </a:r>
            <a:r>
              <a:rPr lang="sr-Cyrl-RS" altLang="sr-Latn-RS" sz="2400" dirty="0">
                <a:latin typeface="Arial" panose="020B0604020202020204" pitchFamily="34" charset="0"/>
                <a:cs typeface="Arial" panose="020B0604020202020204" pitchFamily="34" charset="0"/>
              </a:rPr>
              <a:t> </a:t>
            </a:r>
            <a:r>
              <a:rPr lang="sr-Latn-CS" altLang="sr-Latn-RS" sz="2400" dirty="0">
                <a:latin typeface="Arial" panose="020B0604020202020204" pitchFamily="34" charset="0"/>
                <a:cs typeface="Arial" panose="020B0604020202020204" pitchFamily="34" charset="0"/>
              </a:rPr>
              <a:t> </a:t>
            </a:r>
            <a:r>
              <a:rPr lang="sr-Latn-CS" altLang="sr-Latn-RS" sz="2400" dirty="0" err="1">
                <a:latin typeface="Arial" panose="020B0604020202020204" pitchFamily="34" charset="0"/>
                <a:cs typeface="Arial" panose="020B0604020202020204" pitchFamily="34" charset="0"/>
              </a:rPr>
              <a:t>card</a:t>
            </a:r>
            <a:r>
              <a:rPr lang="sr-Latn-CS" altLang="sr-Latn-RS" sz="2400" dirty="0">
                <a:latin typeface="Arial" panose="020B0604020202020204" pitchFamily="34" charset="0"/>
                <a:cs typeface="Arial" panose="020B0604020202020204" pitchFamily="34" charset="0"/>
              </a:rPr>
              <a:t>) . </a:t>
            </a:r>
            <a:endParaRPr lang="sr-Cyrl-RS" altLang="sr-Latn-RS" sz="2400" dirty="0">
              <a:latin typeface="Arial" panose="020B0604020202020204" pitchFamily="34" charset="0"/>
              <a:cs typeface="Arial" panose="020B0604020202020204" pitchFamily="34" charset="0"/>
            </a:endParaRPr>
          </a:p>
          <a:p>
            <a:pPr>
              <a:buFont typeface="Monotype Sorts" pitchFamily="2" charset="2"/>
              <a:buNone/>
            </a:pPr>
            <a:endParaRPr lang="sr-Cyrl-CS" altLang="sr-Latn-RS" sz="2400" dirty="0">
              <a:latin typeface="Arial" panose="020B0604020202020204" pitchFamily="34" charset="0"/>
              <a:cs typeface="Arial" panose="020B0604020202020204" pitchFamily="34" charset="0"/>
            </a:endParaRPr>
          </a:p>
          <a:p>
            <a:pPr algn="just">
              <a:buFont typeface="Monotype Sorts" pitchFamily="2" charset="2"/>
              <a:buNone/>
            </a:pPr>
            <a:r>
              <a:rPr lang="sr-Cyrl-CS" altLang="sr-Latn-RS" sz="2400" dirty="0">
                <a:latin typeface="Arial" panose="020B0604020202020204" pitchFamily="34" charset="0"/>
                <a:cs typeface="Arial" panose="020B0604020202020204" pitchFamily="34" charset="0"/>
              </a:rPr>
              <a:t>Дефинишу се напонски нивои, број пинова на конекторима (односно парица у кабловима), или дебљина оплета коаксијалног кабла. </a:t>
            </a:r>
          </a:p>
          <a:p>
            <a:pPr algn="just">
              <a:buFont typeface="Monotype Sorts" pitchFamily="2" charset="2"/>
              <a:buNone/>
            </a:pPr>
            <a:r>
              <a:rPr lang="sr-Cyrl-CS" altLang="sr-Latn-RS" sz="2400" dirty="0">
                <a:latin typeface="Arial" panose="020B0604020202020204" pitchFamily="34" charset="0"/>
                <a:cs typeface="Arial" panose="020B0604020202020204" pitchFamily="34" charset="0"/>
              </a:rPr>
              <a:t>Мрежне картице (интегрисане на матичној плочи или само утакнуте у сабирницу на матичној плочи), хаб-ови и рипитери су примери уређаја на физичком слоју </a:t>
            </a:r>
            <a:r>
              <a:rPr lang="sr-Latn-CS" altLang="sr-Latn-RS" sz="2400" dirty="0">
                <a:latin typeface="Arial" panose="020B0604020202020204" pitchFamily="34" charset="0"/>
                <a:cs typeface="Arial" panose="020B0604020202020204" pitchFamily="34" charset="0"/>
              </a:rPr>
              <a:t>OSI </a:t>
            </a:r>
            <a:r>
              <a:rPr lang="sr-Cyrl-CS" altLang="sr-Latn-RS" sz="2400" dirty="0">
                <a:latin typeface="Arial" panose="020B0604020202020204" pitchFamily="34" charset="0"/>
                <a:cs typeface="Arial" panose="020B0604020202020204" pitchFamily="34" charset="0"/>
              </a:rPr>
              <a:t>модела.</a:t>
            </a:r>
            <a:endParaRPr lang="sr-Latn-CS" altLang="sr-Latn-RS"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defRPr/>
            </a:pPr>
            <a:r>
              <a:rPr lang="sr-Latn-CS" dirty="0"/>
              <a:t>OSI </a:t>
            </a:r>
            <a:r>
              <a:rPr lang="sr-Cyrl-CS" dirty="0"/>
              <a:t>модел – </a:t>
            </a:r>
            <a:r>
              <a:rPr lang="sr-Cyrl-CS" dirty="0">
                <a:latin typeface="Resavska BG" panose="02000603060000020004" pitchFamily="50" charset="-18"/>
              </a:rPr>
              <a:t>први ниво</a:t>
            </a:r>
            <a:endParaRPr lang="sr-Latn-CS" dirty="0">
              <a:latin typeface="Resavska BG" panose="02000603060000020004" pitchFamily="50" charset="-1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11464"/>
            <a:ext cx="2123728" cy="3655263"/>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1"/>
          <p:cNvSpPr>
            <a:spLocks noGrp="1"/>
          </p:cNvSpPr>
          <p:nvPr>
            <p:ph idx="1"/>
          </p:nvPr>
        </p:nvSpPr>
        <p:spPr>
          <a:xfrm>
            <a:off x="107504" y="1752600"/>
            <a:ext cx="8717087" cy="4772744"/>
          </a:xfrm>
        </p:spPr>
        <p:txBody>
          <a:bodyPr/>
          <a:lstStyle/>
          <a:p>
            <a:pPr defTabSz="941388">
              <a:buFont typeface="Monotype Sorts" pitchFamily="2" charset="2"/>
              <a:buNone/>
            </a:pPr>
            <a:r>
              <a:rPr lang="vi-VN" altLang="sr-Latn-RS" sz="2400" b="1" dirty="0">
                <a:solidFill>
                  <a:srgbClr val="FFFF00"/>
                </a:solidFill>
                <a:latin typeface="Arial" panose="020B0604020202020204" pitchFamily="34" charset="0"/>
                <a:cs typeface="Arial" panose="020B0604020202020204" pitchFamily="34" charset="0"/>
              </a:rPr>
              <a:t>Sloj podataka </a:t>
            </a:r>
            <a:r>
              <a:rPr lang="vi-VN" altLang="sr-Latn-RS" sz="2400" dirty="0">
                <a:latin typeface="Arial" panose="020B0604020202020204" pitchFamily="34" charset="0"/>
                <a:cs typeface="Arial" panose="020B0604020202020204" pitchFamily="34" charset="0"/>
              </a:rPr>
              <a:t>se brine </a:t>
            </a:r>
            <a:r>
              <a:rPr lang="sr-Cyrl-RS" altLang="sr-Latn-RS" sz="2400" dirty="0">
                <a:latin typeface="Arial" panose="020B0604020202020204" pitchFamily="34" charset="0"/>
                <a:cs typeface="Arial" panose="020B0604020202020204" pitchFamily="34" charset="0"/>
              </a:rPr>
              <a:t>о</a:t>
            </a:r>
            <a:r>
              <a:rPr lang="vi-VN" altLang="sr-Latn-RS" sz="2400" dirty="0">
                <a:latin typeface="Arial" panose="020B0604020202020204" pitchFamily="34" charset="0"/>
                <a:cs typeface="Arial" panose="020B0604020202020204" pitchFamily="34" charset="0"/>
              </a:rPr>
              <a:t> razmen</a:t>
            </a:r>
            <a:r>
              <a:rPr lang="sr-Latn-RS" altLang="sr-Latn-RS" sz="2400" dirty="0">
                <a:latin typeface="Arial" panose="020B0604020202020204" pitchFamily="34" charset="0"/>
                <a:cs typeface="Arial" panose="020B0604020202020204" pitchFamily="34" charset="0"/>
              </a:rPr>
              <a:t>i</a:t>
            </a:r>
            <a:r>
              <a:rPr lang="vi-VN" altLang="sr-Latn-RS" sz="2400" dirty="0">
                <a:latin typeface="Arial" panose="020B0604020202020204" pitchFamily="34" charset="0"/>
                <a:cs typeface="Arial" panose="020B0604020202020204" pitchFamily="34" charset="0"/>
              </a:rPr>
              <a:t> podataka </a:t>
            </a:r>
            <a:br>
              <a:rPr lang="sr-Cyrl-RS" altLang="sr-Latn-RS" sz="2400" dirty="0">
                <a:latin typeface="Arial" panose="020B0604020202020204" pitchFamily="34" charset="0"/>
                <a:cs typeface="Arial" panose="020B0604020202020204" pitchFamily="34" charset="0"/>
              </a:rPr>
            </a:br>
            <a:r>
              <a:rPr lang="vi-VN" altLang="sr-Latn-RS" sz="2400" dirty="0">
                <a:latin typeface="Arial" panose="020B0604020202020204" pitchFamily="34" charset="0"/>
                <a:cs typeface="Arial" panose="020B0604020202020204" pitchFamily="34" charset="0"/>
              </a:rPr>
              <a:t>između mrežnih uređaja i za detekciju/korekciju</a:t>
            </a:r>
            <a:br>
              <a:rPr lang="sr-Cyrl-RS" altLang="sr-Latn-RS" sz="2400" dirty="0">
                <a:latin typeface="Arial" panose="020B0604020202020204" pitchFamily="34" charset="0"/>
                <a:cs typeface="Arial" panose="020B0604020202020204" pitchFamily="34" charset="0"/>
              </a:rPr>
            </a:br>
            <a:r>
              <a:rPr lang="vi-VN" altLang="sr-Latn-RS" sz="2400" dirty="0">
                <a:latin typeface="Arial" panose="020B0604020202020204" pitchFamily="34" charset="0"/>
                <a:cs typeface="Arial" panose="020B0604020202020204" pitchFamily="34" charset="0"/>
              </a:rPr>
              <a:t>mogućih grešaka u fizičkom sloju. </a:t>
            </a:r>
            <a:endParaRPr lang="sr-Cyrl-RS" altLang="sr-Latn-RS" sz="2400" dirty="0">
              <a:latin typeface="Arial" panose="020B0604020202020204" pitchFamily="34" charset="0"/>
              <a:cs typeface="Arial" panose="020B0604020202020204" pitchFamily="34" charset="0"/>
            </a:endParaRPr>
          </a:p>
          <a:p>
            <a:pPr defTabSz="941388">
              <a:buFont typeface="Monotype Sorts" pitchFamily="2" charset="2"/>
              <a:buNone/>
            </a:pPr>
            <a:endParaRPr lang="sr-Cyrl-CS" altLang="sr-Latn-RS" sz="2400" dirty="0">
              <a:latin typeface="Arial" panose="020B0604020202020204" pitchFamily="34" charset="0"/>
              <a:cs typeface="Arial" panose="020B0604020202020204" pitchFamily="34" charset="0"/>
            </a:endParaRPr>
          </a:p>
          <a:p>
            <a:pPr algn="just">
              <a:buFont typeface="Monotype Sorts" pitchFamily="2" charset="2"/>
              <a:buNone/>
            </a:pPr>
            <a:r>
              <a:rPr lang="vi-VN" altLang="sr-Latn-RS" sz="2400" dirty="0">
                <a:latin typeface="Arial" panose="020B0604020202020204" pitchFamily="34" charset="0"/>
                <a:cs typeface="Arial" panose="020B0604020202020204" pitchFamily="34" charset="0"/>
              </a:rPr>
              <a:t>Uređaji komuniciraju pomoću "hard-kodiranih" adresa (MAC adrese kod eternet mrežnih uređaja). </a:t>
            </a:r>
            <a:r>
              <a:rPr lang="sr-Cyrl-CS" altLang="sr-Latn-RS" sz="2400" dirty="0">
                <a:latin typeface="Arial" panose="020B0604020202020204" pitchFamily="34" charset="0"/>
                <a:cs typeface="Arial" panose="020B0604020202020204" pitchFamily="34" charset="0"/>
              </a:rPr>
              <a:t>К</a:t>
            </a:r>
            <a:r>
              <a:rPr lang="vi-VN" altLang="sr-Latn-RS" sz="2400" dirty="0">
                <a:latin typeface="Arial" panose="020B0604020202020204" pitchFamily="34" charset="0"/>
                <a:cs typeface="Arial" panose="020B0604020202020204" pitchFamily="34" charset="0"/>
              </a:rPr>
              <a:t>omunikacija na ovom nivou moguća je samo unutar lokalnih mreža.</a:t>
            </a:r>
            <a:endParaRPr lang="sr-Cyrl-CS" altLang="sr-Latn-RS" sz="2400" dirty="0">
              <a:latin typeface="Arial" panose="020B0604020202020204" pitchFamily="34" charset="0"/>
              <a:cs typeface="Arial" panose="020B0604020202020204" pitchFamily="34" charset="0"/>
            </a:endParaRPr>
          </a:p>
          <a:p>
            <a:pPr algn="just">
              <a:buFont typeface="Monotype Sorts" pitchFamily="2" charset="2"/>
              <a:buNone/>
            </a:pPr>
            <a:r>
              <a:rPr lang="sr-Latn-RS" altLang="sr-Latn-RS" sz="2400" dirty="0">
                <a:latin typeface="Arial" panose="020B0604020202020204" pitchFamily="34" charset="0"/>
                <a:cs typeface="Arial" panose="020B0604020202020204" pitchFamily="34" charset="0"/>
              </a:rPr>
              <a:t>Svičevi</a:t>
            </a:r>
            <a:r>
              <a:rPr lang="sr-Cyrl-CS" altLang="sr-Latn-RS" sz="2400" dirty="0">
                <a:latin typeface="Arial" panose="020B0604020202020204" pitchFamily="34" charset="0"/>
                <a:cs typeface="Arial" panose="020B0604020202020204" pitchFamily="34" charset="0"/>
              </a:rPr>
              <a:t> </a:t>
            </a:r>
            <a:r>
              <a:rPr lang="vi-VN" altLang="sr-Latn-RS" sz="2400" dirty="0">
                <a:latin typeface="Arial" panose="020B0604020202020204" pitchFamily="34" charset="0"/>
                <a:cs typeface="Arial" panose="020B0604020202020204" pitchFamily="34" charset="0"/>
              </a:rPr>
              <a:t>su uređaji koji "rade" na sloju podataka, jer oni čuvaju u memoriji MAC adrese svih mrežnih uređaja koji su spojeni na njih, i kad do njih dođe paket, oni pročitaju adresu polaznog i odredišnog uređaja iz zaglavlja, te ostvaruju električnu vezu između ta dva uređaja.</a:t>
            </a:r>
            <a:endParaRPr lang="sr-Latn-CS" altLang="sr-Latn-RS"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defRPr/>
            </a:pPr>
            <a:r>
              <a:rPr lang="sr-Latn-CS" dirty="0"/>
              <a:t>OSI </a:t>
            </a:r>
            <a:r>
              <a:rPr lang="sr-Latn-RS" dirty="0"/>
              <a:t>model</a:t>
            </a:r>
            <a:r>
              <a:rPr lang="sr-Cyrl-CS" dirty="0"/>
              <a:t> – </a:t>
            </a:r>
            <a:r>
              <a:rPr lang="sr-Latn-RS" dirty="0"/>
              <a:t>drugi nivo</a:t>
            </a:r>
            <a:endParaRPr lang="sr-Latn-C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288" y="11465"/>
            <a:ext cx="1979712" cy="3407388"/>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1"/>
          <p:cNvSpPr>
            <a:spLocks noGrp="1"/>
          </p:cNvSpPr>
          <p:nvPr>
            <p:ph idx="1"/>
          </p:nvPr>
        </p:nvSpPr>
        <p:spPr>
          <a:xfrm>
            <a:off x="0" y="1571625"/>
            <a:ext cx="9001125" cy="4857750"/>
          </a:xfrm>
        </p:spPr>
        <p:txBody>
          <a:bodyPr/>
          <a:lstStyle/>
          <a:p>
            <a:pPr marL="266700" indent="-266700" algn="just">
              <a:buFont typeface="Monotype Sorts" pitchFamily="2" charset="2"/>
              <a:buNone/>
            </a:pPr>
            <a:r>
              <a:rPr lang="sr-Cyrl-CS" altLang="sr-Latn-RS" sz="2400" b="1" dirty="0">
                <a:solidFill>
                  <a:srgbClr val="FFFF00"/>
                </a:solidFill>
                <a:latin typeface="Arial" panose="020B0604020202020204" pitchFamily="34" charset="0"/>
                <a:cs typeface="Arial" panose="020B0604020202020204" pitchFamily="34" charset="0"/>
              </a:rPr>
              <a:t>Мрежни слој:</a:t>
            </a:r>
            <a:r>
              <a:rPr lang="sr-Cyrl-CS" altLang="sr-Latn-RS" sz="2400" dirty="0">
                <a:latin typeface="Arial" panose="020B0604020202020204" pitchFamily="34" charset="0"/>
                <a:cs typeface="Arial" panose="020B0604020202020204" pitchFamily="34" charset="0"/>
              </a:rPr>
              <a:t> </a:t>
            </a:r>
            <a:endParaRPr lang="sr-Latn-RS" altLang="sr-Latn-RS" sz="2400" dirty="0">
              <a:latin typeface="Arial" panose="020B0604020202020204" pitchFamily="34" charset="0"/>
              <a:cs typeface="Arial" panose="020B0604020202020204" pitchFamily="34" charset="0"/>
            </a:endParaRPr>
          </a:p>
          <a:p>
            <a:pPr marL="266700" indent="-266700">
              <a:buFont typeface="Monotype Sorts" pitchFamily="2" charset="2"/>
              <a:buNone/>
            </a:pPr>
            <a:r>
              <a:rPr lang="sr-Cyrl-CS" altLang="sr-Latn-RS" sz="2300" dirty="0">
                <a:latin typeface="Arial" panose="020B0604020202020204" pitchFamily="34" charset="0"/>
                <a:cs typeface="Arial" panose="020B0604020202020204" pitchFamily="34" charset="0"/>
              </a:rPr>
              <a:t>На Интернету је огроман број рачунара, а ми их </a:t>
            </a:r>
            <a:br>
              <a:rPr lang="sr-Cyrl-CS" altLang="sr-Latn-RS" sz="2300" dirty="0">
                <a:latin typeface="Arial" panose="020B0604020202020204" pitchFamily="34" charset="0"/>
                <a:cs typeface="Arial" panose="020B0604020202020204" pitchFamily="34" charset="0"/>
              </a:rPr>
            </a:br>
            <a:r>
              <a:rPr lang="sr-Cyrl-CS" altLang="sr-Latn-RS" sz="2300" dirty="0">
                <a:latin typeface="Arial" panose="020B0604020202020204" pitchFamily="34" charset="0"/>
                <a:cs typeface="Arial" panose="020B0604020202020204" pitchFamily="34" charset="0"/>
              </a:rPr>
              <a:t>распознајемо по њиховим именима у облику </a:t>
            </a:r>
            <a:r>
              <a:rPr lang="sr-Cyrl-CS" altLang="sr-Latn-RS" sz="2300" i="1" dirty="0">
                <a:solidFill>
                  <a:srgbClr val="FFFF00"/>
                </a:solidFill>
                <a:latin typeface="Arial" panose="020B0604020202020204" pitchFamily="34" charset="0"/>
                <a:cs typeface="Arial" panose="020B0604020202020204" pitchFamily="34" charset="0"/>
              </a:rPr>
              <a:t>име.домен.вршни_домен</a:t>
            </a:r>
            <a:r>
              <a:rPr lang="sr-Cyrl-CS" altLang="sr-Latn-RS" sz="2300" dirty="0">
                <a:latin typeface="Arial" panose="020B0604020202020204" pitchFamily="34" charset="0"/>
                <a:cs typeface="Arial" panose="020B0604020202020204" pitchFamily="34" charset="0"/>
              </a:rPr>
              <a:t> (нпр. </a:t>
            </a:r>
            <a:r>
              <a:rPr lang="sr-Latn-CS" altLang="sr-Latn-RS" sz="2300" dirty="0">
                <a:latin typeface="Arial" panose="020B0604020202020204" pitchFamily="34" charset="0"/>
                <a:cs typeface="Arial" panose="020B0604020202020204" pitchFamily="34" charset="0"/>
              </a:rPr>
              <a:t>sr.wikipedia.org)</a:t>
            </a:r>
            <a:r>
              <a:rPr lang="sr-Cyrl-CS" altLang="sr-Latn-RS" sz="2300" dirty="0">
                <a:latin typeface="Arial" panose="020B0604020202020204" pitchFamily="34" charset="0"/>
                <a:cs typeface="Arial" panose="020B0604020202020204" pitchFamily="34" charset="0"/>
              </a:rPr>
              <a:t>. </a:t>
            </a:r>
            <a:br>
              <a:rPr lang="sr-Cyrl-CS" altLang="sr-Latn-RS" sz="2300" dirty="0">
                <a:latin typeface="Arial" panose="020B0604020202020204" pitchFamily="34" charset="0"/>
                <a:cs typeface="Arial" panose="020B0604020202020204" pitchFamily="34" charset="0"/>
              </a:rPr>
            </a:br>
            <a:br>
              <a:rPr lang="sr-Cyrl-CS" altLang="sr-Latn-RS" sz="2300" dirty="0">
                <a:latin typeface="Arial" panose="020B0604020202020204" pitchFamily="34" charset="0"/>
                <a:cs typeface="Arial" panose="020B0604020202020204" pitchFamily="34" charset="0"/>
              </a:rPr>
            </a:br>
            <a:br>
              <a:rPr lang="sr-Cyrl-CS" altLang="sr-Latn-RS" sz="2300" dirty="0">
                <a:latin typeface="Arial" panose="020B0604020202020204" pitchFamily="34" charset="0"/>
                <a:cs typeface="Arial" panose="020B0604020202020204" pitchFamily="34" charset="0"/>
              </a:rPr>
            </a:br>
            <a:r>
              <a:rPr lang="sr-Cyrl-CS" altLang="sr-Latn-RS" sz="2300" dirty="0">
                <a:latin typeface="Arial" panose="020B0604020202020204" pitchFamily="34" charset="0"/>
                <a:cs typeface="Arial" panose="020B0604020202020204" pitchFamily="34" charset="0"/>
              </a:rPr>
              <a:t>Тај систем је направљен ради људи, а тзв. </a:t>
            </a:r>
            <a:r>
              <a:rPr lang="sr-Latn-CS" altLang="sr-Latn-RS" sz="2300" i="1" dirty="0">
                <a:latin typeface="Arial" panose="020B0604020202020204" pitchFamily="34" charset="0"/>
                <a:cs typeface="Arial" panose="020B0604020202020204" pitchFamily="34" charset="0"/>
              </a:rPr>
              <a:t>DNS</a:t>
            </a:r>
            <a:r>
              <a:rPr lang="sr-Latn-CS" altLang="sr-Latn-RS" sz="2300" dirty="0">
                <a:latin typeface="Arial" panose="020B0604020202020204" pitchFamily="34" charset="0"/>
                <a:cs typeface="Arial" panose="020B0604020202020204" pitchFamily="34" charset="0"/>
              </a:rPr>
              <a:t> </a:t>
            </a:r>
            <a:r>
              <a:rPr lang="sr-Cyrl-CS" altLang="sr-Latn-RS" sz="2300" dirty="0">
                <a:latin typeface="Arial" panose="020B0604020202020204" pitchFamily="34" charset="0"/>
                <a:cs typeface="Arial" panose="020B0604020202020204" pitchFamily="34" charset="0"/>
              </a:rPr>
              <a:t>сервери претварају такве упите </a:t>
            </a:r>
            <a:r>
              <a:rPr lang="sr-Latn-CS" altLang="sr-Latn-RS" sz="2300" dirty="0">
                <a:latin typeface="Arial" panose="020B0604020202020204" pitchFamily="34" charset="0"/>
                <a:cs typeface="Arial" panose="020B0604020202020204" pitchFamily="34" charset="0"/>
              </a:rPr>
              <a:t>w</a:t>
            </a:r>
            <a:r>
              <a:rPr lang="sr-Cyrl-CS" altLang="sr-Latn-RS" sz="2300" dirty="0">
                <a:latin typeface="Arial" panose="020B0604020202020204" pitchFamily="34" charset="0"/>
                <a:cs typeface="Arial" panose="020B0604020202020204" pitchFamily="34" charset="0"/>
              </a:rPr>
              <a:t>еб претраживача у </a:t>
            </a:r>
            <a:r>
              <a:rPr lang="sr-Latn-CS" altLang="sr-Latn-RS" sz="2300" i="1" dirty="0">
                <a:latin typeface="Arial" panose="020B0604020202020204" pitchFamily="34" charset="0"/>
                <a:cs typeface="Arial" panose="020B0604020202020204" pitchFamily="34" charset="0"/>
              </a:rPr>
              <a:t>IP</a:t>
            </a:r>
            <a:r>
              <a:rPr lang="sr-Latn-CS" altLang="sr-Latn-RS" sz="2300" dirty="0">
                <a:latin typeface="Arial" panose="020B0604020202020204" pitchFamily="34" charset="0"/>
                <a:cs typeface="Arial" panose="020B0604020202020204" pitchFamily="34" charset="0"/>
              </a:rPr>
              <a:t> </a:t>
            </a:r>
            <a:r>
              <a:rPr lang="sr-Cyrl-CS" altLang="sr-Latn-RS" sz="2300" dirty="0">
                <a:latin typeface="Arial" panose="020B0604020202020204" pitchFamily="34" charset="0"/>
                <a:cs typeface="Arial" panose="020B0604020202020204" pitchFamily="34" charset="0"/>
              </a:rPr>
              <a:t>адресе, по тренутно важећем </a:t>
            </a:r>
            <a:r>
              <a:rPr lang="sr-Latn-CS" altLang="sr-Latn-RS" sz="2300" dirty="0">
                <a:latin typeface="Arial" panose="020B0604020202020204" pitchFamily="34" charset="0"/>
                <a:cs typeface="Arial" panose="020B0604020202020204" pitchFamily="34" charset="0"/>
              </a:rPr>
              <a:t>IPv4 </a:t>
            </a:r>
            <a:r>
              <a:rPr lang="sr-Cyrl-CS" altLang="sr-Latn-RS" sz="2300" dirty="0">
                <a:latin typeface="Arial" panose="020B0604020202020204" pitchFamily="34" charset="0"/>
                <a:cs typeface="Arial" panose="020B0604020202020204" pitchFamily="34" charset="0"/>
              </a:rPr>
              <a:t>стандарду у адресу типа </a:t>
            </a:r>
            <a:r>
              <a:rPr lang="sr-Latn-CS" altLang="sr-Latn-RS" sz="2300" b="1" dirty="0" err="1">
                <a:solidFill>
                  <a:srgbClr val="FFFF00"/>
                </a:solidFill>
                <a:latin typeface="Arial" panose="020B0604020202020204" pitchFamily="34" charset="0"/>
                <a:cs typeface="Arial" panose="020B0604020202020204" pitchFamily="34" charset="0"/>
              </a:rPr>
              <a:t>x.y.z.q</a:t>
            </a:r>
            <a:r>
              <a:rPr lang="sr-Latn-CS" altLang="sr-Latn-RS" sz="2300" dirty="0">
                <a:latin typeface="Arial" panose="020B0604020202020204" pitchFamily="34" charset="0"/>
                <a:cs typeface="Arial" panose="020B0604020202020204" pitchFamily="34" charset="0"/>
              </a:rPr>
              <a:t>, </a:t>
            </a:r>
            <a:r>
              <a:rPr lang="sr-Cyrl-CS" altLang="sr-Latn-RS" sz="2300" dirty="0">
                <a:latin typeface="Arial" panose="020B0604020202020204" pitchFamily="34" charset="0"/>
                <a:cs typeface="Arial" panose="020B0604020202020204" pitchFamily="34" charset="0"/>
              </a:rPr>
              <a:t>где су </a:t>
            </a:r>
            <a:r>
              <a:rPr lang="sr-Latn-CS" altLang="sr-Latn-RS" sz="2300" i="1" dirty="0" err="1">
                <a:solidFill>
                  <a:srgbClr val="FFFF00"/>
                </a:solidFill>
                <a:latin typeface="Arial" panose="020B0604020202020204" pitchFamily="34" charset="0"/>
                <a:cs typeface="Arial" panose="020B0604020202020204" pitchFamily="34" charset="0"/>
              </a:rPr>
              <a:t>x,y,z</a:t>
            </a:r>
            <a:r>
              <a:rPr lang="sr-Latn-CS" altLang="sr-Latn-RS" sz="2300" dirty="0">
                <a:latin typeface="Arial" panose="020B0604020202020204" pitchFamily="34" charset="0"/>
                <a:cs typeface="Arial" panose="020B0604020202020204" pitchFamily="34" charset="0"/>
              </a:rPr>
              <a:t> </a:t>
            </a:r>
            <a:r>
              <a:rPr lang="sr-Cyrl-CS" altLang="sr-Latn-RS" sz="2300" dirty="0">
                <a:latin typeface="Arial" panose="020B0604020202020204" pitchFamily="34" charset="0"/>
                <a:cs typeface="Arial" panose="020B0604020202020204" pitchFamily="34" charset="0"/>
              </a:rPr>
              <a:t>и </a:t>
            </a:r>
            <a:r>
              <a:rPr lang="sr-Latn-CS" altLang="sr-Latn-RS" sz="2300" i="1" dirty="0">
                <a:solidFill>
                  <a:srgbClr val="FFFF00"/>
                </a:solidFill>
                <a:latin typeface="Arial" panose="020B0604020202020204" pitchFamily="34" charset="0"/>
                <a:cs typeface="Arial" panose="020B0604020202020204" pitchFamily="34" charset="0"/>
              </a:rPr>
              <a:t>q</a:t>
            </a:r>
            <a:r>
              <a:rPr lang="sr-Latn-CS" altLang="sr-Latn-RS" sz="2300" dirty="0">
                <a:latin typeface="Arial" panose="020B0604020202020204" pitchFamily="34" charset="0"/>
                <a:cs typeface="Arial" panose="020B0604020202020204" pitchFamily="34" charset="0"/>
              </a:rPr>
              <a:t> </a:t>
            </a:r>
            <a:r>
              <a:rPr lang="sr-Cyrl-CS" altLang="sr-Latn-RS" sz="2300" dirty="0">
                <a:latin typeface="Arial" panose="020B0604020202020204" pitchFamily="34" charset="0"/>
                <a:cs typeface="Arial" panose="020B0604020202020204" pitchFamily="34" charset="0"/>
              </a:rPr>
              <a:t>бројеви од 0 до 255 (величина речи 1 бајт)</a:t>
            </a:r>
            <a:r>
              <a:rPr lang="sr-Latn-RS" altLang="sr-Latn-RS" sz="2300" dirty="0">
                <a:latin typeface="Arial" panose="020B0604020202020204" pitchFamily="34" charset="0"/>
                <a:cs typeface="Arial" panose="020B0604020202020204" pitchFamily="34" charset="0"/>
              </a:rPr>
              <a:t>.</a:t>
            </a:r>
          </a:p>
          <a:p>
            <a:pPr marL="266700" indent="-266700" algn="just">
              <a:buNone/>
            </a:pPr>
            <a:endParaRPr lang="sr-Cyrl-RS" altLang="sr-Latn-RS" sz="2300" dirty="0">
              <a:latin typeface="Arial" panose="020B0604020202020204" pitchFamily="34" charset="0"/>
              <a:cs typeface="Arial" panose="020B0604020202020204" pitchFamily="34" charset="0"/>
            </a:endParaRPr>
          </a:p>
          <a:p>
            <a:pPr marL="266700" indent="-266700" algn="just">
              <a:buNone/>
            </a:pPr>
            <a:r>
              <a:rPr lang="sr-Cyrl-RS" altLang="sr-Latn-RS" sz="2300" dirty="0">
                <a:latin typeface="Arial" panose="020B0604020202020204" pitchFamily="34" charset="0"/>
                <a:cs typeface="Arial" panose="020B0604020202020204" pitchFamily="34" charset="0"/>
              </a:rPr>
              <a:t>По </a:t>
            </a:r>
            <a:r>
              <a:rPr lang="sr-Latn-CS" altLang="sr-Latn-RS" sz="2300" dirty="0" err="1">
                <a:latin typeface="Arial" panose="020B0604020202020204" pitchFamily="34" charset="0"/>
                <a:cs typeface="Arial" panose="020B0604020202020204" pitchFamily="34" charset="0"/>
              </a:rPr>
              <a:t>IPv</a:t>
            </a:r>
            <a:r>
              <a:rPr lang="sr-Cyrl-RS" altLang="sr-Latn-RS" sz="2300" dirty="0">
                <a:latin typeface="Arial" panose="020B0604020202020204" pitchFamily="34" charset="0"/>
                <a:cs typeface="Arial" panose="020B0604020202020204" pitchFamily="34" charset="0"/>
              </a:rPr>
              <a:t>6 стандарду адреса има нешто другачији облик, али је принцип исти.</a:t>
            </a:r>
            <a:endParaRPr lang="sr-Latn-RS" altLang="sr-Latn-RS" sz="2300" dirty="0">
              <a:latin typeface="Arial" panose="020B0604020202020204" pitchFamily="34" charset="0"/>
              <a:cs typeface="Arial" panose="020B0604020202020204" pitchFamily="34" charset="0"/>
            </a:endParaRPr>
          </a:p>
          <a:p>
            <a:pPr marL="266700" indent="-266700" algn="just">
              <a:buNone/>
            </a:pPr>
            <a:endParaRPr lang="sr-Latn-CS" altLang="sr-Latn-RS" sz="23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827584" y="476250"/>
            <a:ext cx="7630616" cy="1276350"/>
          </a:xfrm>
        </p:spPr>
        <p:txBody>
          <a:bodyPr/>
          <a:lstStyle/>
          <a:p>
            <a:pPr>
              <a:defRPr/>
            </a:pPr>
            <a:r>
              <a:rPr lang="sr-Latn-CS" dirty="0"/>
              <a:t>OSI </a:t>
            </a:r>
            <a:r>
              <a:rPr lang="sr-Cyrl-CS" dirty="0"/>
              <a:t>модел – трећи ниво</a:t>
            </a:r>
            <a:endParaRPr lang="sr-Latn-C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5" y="11464"/>
            <a:ext cx="2195736" cy="3779199"/>
          </a:xfrm>
          <a:prstGeom prst="rect">
            <a:avLst/>
          </a:prstGeom>
        </p:spPr>
      </p:pic>
      <p:sp>
        <p:nvSpPr>
          <p:cNvPr id="2" name="Arrow: Right 1">
            <a:extLst>
              <a:ext uri="{FF2B5EF4-FFF2-40B4-BE49-F238E27FC236}">
                <a16:creationId xmlns:a16="http://schemas.microsoft.com/office/drawing/2014/main" id="{D86EDB18-FF8A-439C-BFB6-97FCD0773B2D}"/>
              </a:ext>
            </a:extLst>
          </p:cNvPr>
          <p:cNvSpPr/>
          <p:nvPr/>
        </p:nvSpPr>
        <p:spPr bwMode="auto">
          <a:xfrm>
            <a:off x="7668407" y="6165304"/>
            <a:ext cx="936104" cy="432048"/>
          </a:xfrm>
          <a:prstGeom prst="rightArrow">
            <a:avLst/>
          </a:prstGeom>
          <a:solidFill>
            <a:srgbClr val="FFFF00"/>
          </a:solidFill>
          <a:ln w="12699"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a:ln>
                <a:noFill/>
              </a:ln>
              <a:solidFill>
                <a:srgbClr val="FFFF00"/>
              </a:solidFill>
              <a:effectLst/>
              <a:highlight>
                <a:srgbClr val="FFFF00"/>
              </a:highlight>
              <a:latin typeface="Book Antiqua"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1"/>
          <p:cNvSpPr>
            <a:spLocks noGrp="1"/>
          </p:cNvSpPr>
          <p:nvPr>
            <p:ph idx="1"/>
          </p:nvPr>
        </p:nvSpPr>
        <p:spPr>
          <a:xfrm>
            <a:off x="0" y="3429000"/>
            <a:ext cx="9001125" cy="3000374"/>
          </a:xfrm>
        </p:spPr>
        <p:txBody>
          <a:bodyPr/>
          <a:lstStyle/>
          <a:p>
            <a:pPr marL="266700" indent="-266700" algn="just">
              <a:buFont typeface="Monotype Sorts" pitchFamily="2" charset="2"/>
              <a:buNone/>
            </a:pPr>
            <a:r>
              <a:rPr lang="sr-Cyrl-CS" altLang="sr-Latn-RS" sz="2400" b="1" dirty="0">
                <a:solidFill>
                  <a:srgbClr val="FFFF00"/>
                </a:solidFill>
                <a:latin typeface="Arial" panose="020B0604020202020204" pitchFamily="34" charset="0"/>
                <a:cs typeface="Arial" panose="020B0604020202020204" pitchFamily="34" charset="0"/>
              </a:rPr>
              <a:t>Мрежни слој (наставак):</a:t>
            </a:r>
            <a:r>
              <a:rPr lang="sr-Cyrl-CS" altLang="sr-Latn-RS" sz="2400" dirty="0">
                <a:latin typeface="Arial" panose="020B0604020202020204" pitchFamily="34" charset="0"/>
                <a:cs typeface="Arial" panose="020B0604020202020204" pitchFamily="34" charset="0"/>
              </a:rPr>
              <a:t> </a:t>
            </a:r>
            <a:endParaRPr lang="sr-Cyrl-RS" altLang="sr-Latn-RS" sz="2300" dirty="0">
              <a:latin typeface="Arial" panose="020B0604020202020204" pitchFamily="34" charset="0"/>
              <a:cs typeface="Arial" panose="020B0604020202020204" pitchFamily="34" charset="0"/>
            </a:endParaRPr>
          </a:p>
          <a:p>
            <a:pPr marL="266700" indent="-266700" algn="just">
              <a:buFont typeface="Monotype Sorts" pitchFamily="2" charset="2"/>
              <a:buNone/>
            </a:pPr>
            <a:r>
              <a:rPr lang="sr-Cyrl-CS" altLang="sr-Latn-RS" sz="2300" dirty="0">
                <a:latin typeface="Arial" panose="020B0604020202020204" pitchFamily="34" charset="0"/>
                <a:cs typeface="Arial" panose="020B0604020202020204" pitchFamily="34" charset="0"/>
              </a:rPr>
              <a:t>Мрежне картице у рачунарима имају </a:t>
            </a:r>
            <a:r>
              <a:rPr lang="sr-Latn-CS" altLang="sr-Latn-RS" sz="2300" dirty="0">
                <a:latin typeface="Arial" panose="020B0604020202020204" pitchFamily="34" charset="0"/>
                <a:cs typeface="Arial" panose="020B0604020202020204" pitchFamily="34" charset="0"/>
              </a:rPr>
              <a:t>MAC </a:t>
            </a:r>
            <a:r>
              <a:rPr lang="sr-Cyrl-CS" altLang="sr-Latn-RS" sz="2300" dirty="0">
                <a:latin typeface="Arial" panose="020B0604020202020204" pitchFamily="34" charset="0"/>
                <a:cs typeface="Arial" panose="020B0604020202020204" pitchFamily="34" charset="0"/>
              </a:rPr>
              <a:t>адресе што значи да је потребан још један слој, који ће претворити </a:t>
            </a:r>
            <a:r>
              <a:rPr lang="sr-Latn-CS" altLang="sr-Latn-RS" sz="2300" dirty="0">
                <a:latin typeface="Arial" panose="020B0604020202020204" pitchFamily="34" charset="0"/>
                <a:cs typeface="Arial" panose="020B0604020202020204" pitchFamily="34" charset="0"/>
              </a:rPr>
              <a:t>IP </a:t>
            </a:r>
            <a:r>
              <a:rPr lang="sr-Cyrl-CS" altLang="sr-Latn-RS" sz="2300" dirty="0">
                <a:latin typeface="Arial" panose="020B0604020202020204" pitchFamily="34" charset="0"/>
                <a:cs typeface="Arial" panose="020B0604020202020204" pitchFamily="34" charset="0"/>
              </a:rPr>
              <a:t>адресе у </a:t>
            </a:r>
            <a:r>
              <a:rPr lang="sr-Latn-CS" altLang="sr-Latn-RS" sz="2300" dirty="0">
                <a:latin typeface="Arial" panose="020B0604020202020204" pitchFamily="34" charset="0"/>
                <a:cs typeface="Arial" panose="020B0604020202020204" pitchFamily="34" charset="0"/>
              </a:rPr>
              <a:t>MAC </a:t>
            </a:r>
            <a:r>
              <a:rPr lang="sr-Cyrl-CS" altLang="sr-Latn-RS" sz="2300" dirty="0">
                <a:latin typeface="Arial" panose="020B0604020202020204" pitchFamily="34" charset="0"/>
                <a:cs typeface="Arial" panose="020B0604020202020204" pitchFamily="34" charset="0"/>
              </a:rPr>
              <a:t>адресе. На сваком сегменту мреже</a:t>
            </a:r>
            <a:r>
              <a:rPr lang="sr-Latn-CS" altLang="sr-Latn-RS" sz="2300" dirty="0">
                <a:latin typeface="Arial" panose="020B0604020202020204" pitchFamily="34" charset="0"/>
                <a:cs typeface="Arial" panose="020B0604020202020204" pitchFamily="34" charset="0"/>
              </a:rPr>
              <a:t> </a:t>
            </a:r>
            <a:r>
              <a:rPr lang="sr-Cyrl-CS" altLang="sr-Latn-RS" sz="2300" dirty="0">
                <a:latin typeface="Arial" panose="020B0604020202020204" pitchFamily="34" charset="0"/>
                <a:cs typeface="Arial" panose="020B0604020202020204" pitchFamily="34" charset="0"/>
              </a:rPr>
              <a:t>постоји рутер који поседује таблицу усмеравања. Пакете који дођу до њега, а циљ им није на локалном мрежном сегменту он прослеђује даље, а пакети који су намењени локалној мрежи, прослеђују се на локалну мрежу.</a:t>
            </a:r>
            <a:endParaRPr lang="sr-Latn-CS" altLang="sr-Latn-RS" sz="23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827584" y="476250"/>
            <a:ext cx="7630616" cy="1276350"/>
          </a:xfrm>
        </p:spPr>
        <p:txBody>
          <a:bodyPr/>
          <a:lstStyle/>
          <a:p>
            <a:pPr>
              <a:defRPr/>
            </a:pPr>
            <a:r>
              <a:rPr lang="sr-Latn-CS" dirty="0"/>
              <a:t>OSI </a:t>
            </a:r>
            <a:r>
              <a:rPr lang="sr-Cyrl-CS" dirty="0"/>
              <a:t>модел – трећи ниво</a:t>
            </a:r>
            <a:endParaRPr lang="sr-Latn-C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11464"/>
            <a:ext cx="2267744" cy="3903136"/>
          </a:xfrm>
          <a:prstGeom prst="rect">
            <a:avLst/>
          </a:prstGeom>
        </p:spPr>
      </p:pic>
    </p:spTree>
    <p:extLst>
      <p:ext uri="{BB962C8B-B14F-4D97-AF65-F5344CB8AC3E}">
        <p14:creationId xmlns:p14="http://schemas.microsoft.com/office/powerpoint/2010/main" val="7570800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1"/>
          <p:cNvSpPr>
            <a:spLocks noGrp="1"/>
          </p:cNvSpPr>
          <p:nvPr>
            <p:ph idx="1"/>
          </p:nvPr>
        </p:nvSpPr>
        <p:spPr>
          <a:xfrm>
            <a:off x="285750" y="1988840"/>
            <a:ext cx="8501063" cy="4440535"/>
          </a:xfrm>
        </p:spPr>
        <p:txBody>
          <a:bodyPr/>
          <a:lstStyle/>
          <a:p>
            <a:pPr marL="450850" indent="-450850">
              <a:buFont typeface="Monotype Sorts" pitchFamily="2" charset="2"/>
              <a:buNone/>
            </a:pPr>
            <a:r>
              <a:rPr lang="ru-RU" altLang="sr-Latn-RS" sz="2400" dirty="0">
                <a:latin typeface="Arial" panose="020B0604020202020204" pitchFamily="34" charset="0"/>
                <a:cs typeface="Arial" panose="020B0604020202020204" pitchFamily="34" charset="0"/>
              </a:rPr>
              <a:t>Транспортни слој води рачуна о пакетима који</a:t>
            </a:r>
            <a:br>
              <a:rPr lang="ru-RU" altLang="sr-Latn-RS" sz="2400" dirty="0">
                <a:latin typeface="Arial" panose="020B0604020202020204" pitchFamily="34" charset="0"/>
                <a:cs typeface="Arial" panose="020B0604020202020204" pitchFamily="34" charset="0"/>
              </a:rPr>
            </a:br>
            <a:r>
              <a:rPr lang="ru-RU" altLang="sr-Latn-RS" sz="2400" dirty="0">
                <a:latin typeface="Arial" panose="020B0604020202020204" pitchFamily="34" charset="0"/>
                <a:cs typeface="Arial" panose="020B0604020202020204" pitchFamily="34" charset="0"/>
              </a:rPr>
              <a:t>путују између два рачунара. </a:t>
            </a:r>
          </a:p>
          <a:p>
            <a:pPr marL="450850" indent="-450850">
              <a:buFont typeface="Monotype Sorts" pitchFamily="2" charset="2"/>
              <a:buNone/>
            </a:pPr>
            <a:r>
              <a:rPr lang="ru-RU" altLang="sr-Latn-RS" sz="2400" dirty="0">
                <a:latin typeface="Arial" panose="020B0604020202020204" pitchFamily="34" charset="0"/>
                <a:cs typeface="Arial" panose="020B0604020202020204" pitchFamily="34" charset="0"/>
              </a:rPr>
              <a:t>Примери протокола на транспортном слоју су </a:t>
            </a:r>
            <a:br>
              <a:rPr lang="ru-RU" altLang="sr-Latn-RS" sz="2400" dirty="0">
                <a:latin typeface="Arial" panose="020B0604020202020204" pitchFamily="34" charset="0"/>
                <a:cs typeface="Arial" panose="020B0604020202020204" pitchFamily="34" charset="0"/>
              </a:rPr>
            </a:br>
            <a:r>
              <a:rPr lang="ru-RU" altLang="sr-Latn-RS" sz="2400" dirty="0">
                <a:latin typeface="Arial" panose="020B0604020202020204" pitchFamily="34" charset="0"/>
                <a:cs typeface="Arial" panose="020B0604020202020204" pitchFamily="34" charset="0"/>
              </a:rPr>
              <a:t>TCP и UDP. Ако се неки пакет "загуби" на путу, TCP ће тражити да се поново пошаље, па је стога погодан за размену података за које је интегритет података на вишем нивоу од брзине преноса. </a:t>
            </a:r>
          </a:p>
          <a:p>
            <a:pPr marL="450850" indent="-450850" algn="just">
              <a:buFont typeface="Monotype Sorts" pitchFamily="2" charset="2"/>
              <a:buNone/>
            </a:pPr>
            <a:r>
              <a:rPr lang="ru-RU" altLang="sr-Latn-RS" sz="2400" dirty="0">
                <a:latin typeface="Arial" panose="020B0604020202020204" pitchFamily="34" charset="0"/>
                <a:cs typeface="Arial" panose="020B0604020202020204" pitchFamily="34" charset="0"/>
              </a:rPr>
              <a:t>С друге стране UDP нема контролу да ли се понеки пакет загубио, па је згодан за мултимедијалне апликације, где није толико битно да ли се загуби понеки пакет, него је битна брзина комуникације.</a:t>
            </a:r>
            <a:endParaRPr lang="sr-Latn-CS" altLang="sr-Latn-RS"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683568" y="509588"/>
            <a:ext cx="7086600" cy="1276350"/>
          </a:xfrm>
        </p:spPr>
        <p:txBody>
          <a:bodyPr/>
          <a:lstStyle/>
          <a:p>
            <a:pPr>
              <a:defRPr/>
            </a:pPr>
            <a:r>
              <a:rPr lang="sr-Latn-CS" dirty="0"/>
              <a:t>OSI </a:t>
            </a:r>
            <a:r>
              <a:rPr lang="sr-Cyrl-CS" dirty="0"/>
              <a:t>модел – </a:t>
            </a:r>
            <a:r>
              <a:rPr lang="sr-Cyrl-CS" dirty="0">
                <a:latin typeface="Resavska BG" panose="02000603060000020004" pitchFamily="50" charset="-18"/>
              </a:rPr>
              <a:t>четврти </a:t>
            </a:r>
            <a:r>
              <a:rPr lang="sr-Cyrl-CS" dirty="0"/>
              <a:t>ниво</a:t>
            </a:r>
            <a:endParaRPr lang="sr-Latn-C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312" y="11465"/>
            <a:ext cx="1763688" cy="3035578"/>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1"/>
          <p:cNvSpPr>
            <a:spLocks noGrp="1"/>
          </p:cNvSpPr>
          <p:nvPr>
            <p:ph idx="1"/>
          </p:nvPr>
        </p:nvSpPr>
        <p:spPr>
          <a:xfrm>
            <a:off x="285750" y="3047043"/>
            <a:ext cx="8501063" cy="3382332"/>
          </a:xfrm>
        </p:spPr>
        <p:txBody>
          <a:bodyPr/>
          <a:lstStyle/>
          <a:p>
            <a:pPr marL="450850" indent="-450850" algn="just">
              <a:buFont typeface="Monotype Sorts" pitchFamily="2" charset="2"/>
              <a:buNone/>
            </a:pPr>
            <a:r>
              <a:rPr lang="ru-RU" altLang="sr-Latn-RS" sz="2800" b="1" dirty="0">
                <a:solidFill>
                  <a:srgbClr val="FFFF00"/>
                </a:solidFill>
                <a:latin typeface="Arial" panose="020B0604020202020204" pitchFamily="34" charset="0"/>
                <a:cs typeface="Arial" panose="020B0604020202020204" pitchFamily="34" charset="0"/>
              </a:rPr>
              <a:t>Слој сесије </a:t>
            </a:r>
            <a:r>
              <a:rPr lang="ru-RU" altLang="sr-Latn-RS" sz="2800" dirty="0">
                <a:latin typeface="Arial" panose="020B0604020202020204" pitchFamily="34" charset="0"/>
                <a:cs typeface="Arial" panose="020B0604020202020204" pitchFamily="34" charset="0"/>
              </a:rPr>
              <a:t>бави се успостављањем везе између крајњих корисника, и синхронизацијом исте. </a:t>
            </a:r>
          </a:p>
          <a:p>
            <a:pPr marL="450850" indent="-450850" algn="just">
              <a:buFont typeface="Monotype Sorts" pitchFamily="2" charset="2"/>
              <a:buNone/>
            </a:pPr>
            <a:r>
              <a:rPr lang="ru-RU" altLang="sr-Latn-RS" sz="2800" dirty="0">
                <a:latin typeface="Arial" panose="020B0604020202020204" pitchFamily="34" charset="0"/>
                <a:cs typeface="Arial" panose="020B0604020202020204" pitchFamily="34" charset="0"/>
              </a:rPr>
              <a:t>Најлакше га је објаснити код видеа преко интернета, где не желимо тон без слике, или слику без тона, или обоје али без синхронизације. За то се брине овај слој.</a:t>
            </a:r>
            <a:endParaRPr lang="sr-Latn-CS" altLang="sr-Latn-RS" sz="2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defRPr/>
            </a:pPr>
            <a:r>
              <a:rPr lang="sr-Latn-CS" dirty="0"/>
              <a:t>OSI </a:t>
            </a:r>
            <a:r>
              <a:rPr lang="sr-Cyrl-CS" dirty="0"/>
              <a:t>модел – </a:t>
            </a:r>
            <a:r>
              <a:rPr lang="sr-Cyrl-CS" dirty="0">
                <a:latin typeface="Resavska BG" panose="02000603060000020004" pitchFamily="50" charset="-18"/>
              </a:rPr>
              <a:t>пети ниво</a:t>
            </a:r>
            <a:endParaRPr lang="sr-Latn-CS" dirty="0">
              <a:latin typeface="Resavska BG" panose="02000603060000020004" pitchFamily="50" charset="-1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312" y="11465"/>
            <a:ext cx="1763688" cy="3035578"/>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1"/>
          <p:cNvSpPr>
            <a:spLocks noGrp="1"/>
          </p:cNvSpPr>
          <p:nvPr>
            <p:ph idx="1"/>
          </p:nvPr>
        </p:nvSpPr>
        <p:spPr>
          <a:xfrm>
            <a:off x="285750" y="2071688"/>
            <a:ext cx="8501063" cy="4357687"/>
          </a:xfrm>
        </p:spPr>
        <p:txBody>
          <a:bodyPr/>
          <a:lstStyle/>
          <a:p>
            <a:pPr marL="450850" indent="-450850" algn="just">
              <a:buFont typeface="Monotype Sorts" pitchFamily="2" charset="2"/>
              <a:buNone/>
            </a:pPr>
            <a:r>
              <a:rPr lang="ru-RU" altLang="sr-Latn-RS" sz="2800" b="1" dirty="0">
                <a:solidFill>
                  <a:srgbClr val="FFFF00"/>
                </a:solidFill>
                <a:latin typeface="Arial" panose="020B0604020202020204" pitchFamily="34" charset="0"/>
                <a:cs typeface="Arial" panose="020B0604020202020204" pitchFamily="34" charset="0"/>
              </a:rPr>
              <a:t>Слој презентације</a:t>
            </a:r>
            <a:endParaRPr lang="en-US" altLang="sr-Latn-RS" sz="2800" b="1" dirty="0">
              <a:solidFill>
                <a:srgbClr val="FFFF00"/>
              </a:solidFill>
              <a:latin typeface="Arial" panose="020B0604020202020204" pitchFamily="34" charset="0"/>
              <a:cs typeface="Arial" panose="020B0604020202020204" pitchFamily="34" charset="0"/>
            </a:endParaRPr>
          </a:p>
          <a:p>
            <a:pPr marL="450850" indent="-450850">
              <a:buFont typeface="Monotype Sorts" pitchFamily="2" charset="2"/>
              <a:buNone/>
            </a:pPr>
            <a:r>
              <a:rPr lang="sr-Cyrl-CS" altLang="sr-Latn-RS" sz="2800" dirty="0">
                <a:latin typeface="Arial" panose="020B0604020202020204" pitchFamily="34" charset="0"/>
                <a:cs typeface="Arial" panose="020B0604020202020204" pitchFamily="34" charset="0"/>
              </a:rPr>
              <a:t>П</a:t>
            </a:r>
            <a:r>
              <a:rPr lang="ru-RU" altLang="sr-Latn-RS" sz="2800" dirty="0">
                <a:latin typeface="Arial" panose="020B0604020202020204" pitchFamily="34" charset="0"/>
                <a:cs typeface="Arial" panose="020B0604020202020204" pitchFamily="34" charset="0"/>
              </a:rPr>
              <a:t>одаци који се користе на разним </a:t>
            </a:r>
            <a:br>
              <a:rPr lang="ru-RU" altLang="sr-Latn-RS" sz="2800" dirty="0">
                <a:latin typeface="Arial" panose="020B0604020202020204" pitchFamily="34" charset="0"/>
                <a:cs typeface="Arial" panose="020B0604020202020204" pitchFamily="34" charset="0"/>
              </a:rPr>
            </a:br>
            <a:r>
              <a:rPr lang="ru-RU" altLang="sr-Latn-RS" sz="2800" dirty="0">
                <a:latin typeface="Arial" panose="020B0604020202020204" pitchFamily="34" charset="0"/>
                <a:cs typeface="Arial" panose="020B0604020202020204" pitchFamily="34" charset="0"/>
              </a:rPr>
              <a:t>рачунарима кодирају се на различите начине (</a:t>
            </a:r>
            <a:r>
              <a:rPr lang="sr-Latn-CS" altLang="sr-Latn-RS" sz="2800" dirty="0" err="1">
                <a:latin typeface="Arial" panose="020B0604020202020204" pitchFamily="34" charset="0"/>
                <a:cs typeface="Arial" panose="020B0604020202020204" pitchFamily="34" charset="0"/>
              </a:rPr>
              <a:t>little-endian</a:t>
            </a:r>
            <a:r>
              <a:rPr lang="sr-Latn-CS" altLang="sr-Latn-RS" sz="2800" dirty="0">
                <a:latin typeface="Arial" panose="020B0604020202020204" pitchFamily="34" charset="0"/>
                <a:cs typeface="Arial" panose="020B0604020202020204" pitchFamily="34" charset="0"/>
              </a:rPr>
              <a:t>, </a:t>
            </a:r>
            <a:r>
              <a:rPr lang="sr-Latn-CS" altLang="sr-Latn-RS" sz="2800" dirty="0" err="1">
                <a:latin typeface="Arial" panose="020B0604020202020204" pitchFamily="34" charset="0"/>
                <a:cs typeface="Arial" panose="020B0604020202020204" pitchFamily="34" charset="0"/>
              </a:rPr>
              <a:t>big-endian</a:t>
            </a:r>
            <a:r>
              <a:rPr lang="sr-Latn-CS" altLang="sr-Latn-RS" sz="2800" dirty="0">
                <a:latin typeface="Arial" panose="020B0604020202020204" pitchFamily="34" charset="0"/>
                <a:cs typeface="Arial" panose="020B0604020202020204" pitchFamily="34" charset="0"/>
              </a:rPr>
              <a:t>); </a:t>
            </a:r>
            <a:endParaRPr lang="en-US" altLang="sr-Latn-RS" sz="2800" dirty="0">
              <a:latin typeface="Arial" panose="020B0604020202020204" pitchFamily="34" charset="0"/>
              <a:cs typeface="Arial" panose="020B0604020202020204" pitchFamily="34" charset="0"/>
            </a:endParaRPr>
          </a:p>
          <a:p>
            <a:pPr marL="450850" indent="-450850" algn="just">
              <a:buFont typeface="Monotype Sorts" pitchFamily="2" charset="2"/>
              <a:buNone/>
            </a:pPr>
            <a:r>
              <a:rPr lang="sr-Latn-CS" altLang="sr-Latn-RS" sz="2800" i="1" dirty="0" err="1">
                <a:latin typeface="Arial" panose="020B0604020202020204" pitchFamily="34" charset="0"/>
                <a:cs typeface="Arial" panose="020B0604020202020204" pitchFamily="34" charset="0"/>
              </a:rPr>
              <a:t>txt</a:t>
            </a:r>
            <a:r>
              <a:rPr lang="sr-Latn-CS" altLang="sr-Latn-RS" sz="2800" dirty="0">
                <a:latin typeface="Arial" panose="020B0604020202020204" pitchFamily="34" charset="0"/>
                <a:cs typeface="Arial" panose="020B0604020202020204" pitchFamily="34" charset="0"/>
              </a:rPr>
              <a:t> </a:t>
            </a:r>
            <a:r>
              <a:rPr lang="ru-RU" altLang="sr-Latn-RS" sz="2800" dirty="0">
                <a:latin typeface="Arial" panose="020B0604020202020204" pitchFamily="34" charset="0"/>
                <a:cs typeface="Arial" panose="020B0604020202020204" pitchFamily="34" charset="0"/>
              </a:rPr>
              <a:t>датотеке на </a:t>
            </a:r>
            <a:r>
              <a:rPr lang="sr-Latn-CS" altLang="sr-Latn-RS" sz="2800" dirty="0">
                <a:latin typeface="Arial" panose="020B0604020202020204" pitchFamily="34" charset="0"/>
                <a:cs typeface="Arial" panose="020B0604020202020204" pitchFamily="34" charset="0"/>
              </a:rPr>
              <a:t>Mac-u, </a:t>
            </a:r>
            <a:r>
              <a:rPr lang="sr-Latn-CS" altLang="sr-Latn-RS" sz="2800" dirty="0" err="1">
                <a:latin typeface="Arial" panose="020B0604020202020204" pitchFamily="34" charset="0"/>
                <a:cs typeface="Arial" panose="020B0604020202020204" pitchFamily="34" charset="0"/>
              </a:rPr>
              <a:t>Unixu</a:t>
            </a:r>
            <a:r>
              <a:rPr lang="sr-Latn-CS" altLang="sr-Latn-RS" sz="2800" dirty="0">
                <a:latin typeface="Arial" panose="020B0604020202020204" pitchFamily="34" charset="0"/>
                <a:cs typeface="Arial" panose="020B0604020202020204" pitchFamily="34" charset="0"/>
              </a:rPr>
              <a:t> </a:t>
            </a:r>
            <a:r>
              <a:rPr lang="ru-RU" altLang="sr-Latn-RS" sz="2800" dirty="0">
                <a:latin typeface="Arial" panose="020B0604020202020204" pitchFamily="34" charset="0"/>
                <a:cs typeface="Arial" panose="020B0604020202020204" pitchFamily="34" charset="0"/>
              </a:rPr>
              <a:t>и </a:t>
            </a:r>
            <a:r>
              <a:rPr lang="sr-Latn-CS" altLang="sr-Latn-RS" sz="2800" dirty="0">
                <a:latin typeface="Arial" panose="020B0604020202020204" pitchFamily="34" charset="0"/>
                <a:cs typeface="Arial" panose="020B0604020202020204" pitchFamily="34" charset="0"/>
              </a:rPr>
              <a:t>W</a:t>
            </a:r>
            <a:r>
              <a:rPr lang="en-US" altLang="sr-Latn-RS" sz="2800" dirty="0" err="1">
                <a:latin typeface="Arial" panose="020B0604020202020204" pitchFamily="34" charset="0"/>
                <a:cs typeface="Arial" panose="020B0604020202020204" pitchFamily="34" charset="0"/>
              </a:rPr>
              <a:t>i</a:t>
            </a:r>
            <a:r>
              <a:rPr lang="sr-Latn-CS" altLang="sr-Latn-RS" sz="2800" dirty="0" err="1">
                <a:latin typeface="Arial" panose="020B0604020202020204" pitchFamily="34" charset="0"/>
                <a:cs typeface="Arial" panose="020B0604020202020204" pitchFamily="34" charset="0"/>
              </a:rPr>
              <a:t>ndows</a:t>
            </a:r>
            <a:r>
              <a:rPr lang="en-US" altLang="sr-Latn-RS" sz="2800" dirty="0" err="1">
                <a:latin typeface="Arial" panose="020B0604020202020204" pitchFamily="34" charset="0"/>
                <a:cs typeface="Arial" panose="020B0604020202020204" pitchFamily="34" charset="0"/>
              </a:rPr>
              <a:t>i</a:t>
            </a:r>
            <a:r>
              <a:rPr lang="sr-Latn-CS" altLang="sr-Latn-RS" sz="2800" dirty="0">
                <a:latin typeface="Arial" panose="020B0604020202020204" pitchFamily="34" charset="0"/>
                <a:cs typeface="Arial" panose="020B0604020202020204" pitchFamily="34" charset="0"/>
              </a:rPr>
              <a:t>ma </a:t>
            </a:r>
            <a:r>
              <a:rPr lang="ru-RU" altLang="sr-Latn-RS" sz="2800" dirty="0">
                <a:latin typeface="Arial" panose="020B0604020202020204" pitchFamily="34" charset="0"/>
                <a:cs typeface="Arial" panose="020B0604020202020204" pitchFamily="34" charset="0"/>
              </a:rPr>
              <a:t>на различите начине означавају прелазак у нови ред. </a:t>
            </a:r>
          </a:p>
          <a:p>
            <a:pPr marL="450850" indent="-450850" algn="just">
              <a:buFont typeface="Monotype Sorts" pitchFamily="2" charset="2"/>
              <a:buNone/>
            </a:pPr>
            <a:r>
              <a:rPr lang="ru-RU" altLang="sr-Latn-RS" sz="2800" dirty="0">
                <a:latin typeface="Arial" panose="020B0604020202020204" pitchFamily="34" charset="0"/>
                <a:cs typeface="Arial" panose="020B0604020202020204" pitchFamily="34" charset="0"/>
              </a:rPr>
              <a:t>Све такве конверзије изводе се (уколико су имплементиране) на презентационом слоју.</a:t>
            </a:r>
            <a:endParaRPr lang="sr-Latn-CS" altLang="sr-Latn-RS" sz="2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defRPr/>
            </a:pPr>
            <a:r>
              <a:rPr lang="sr-Latn-CS" dirty="0"/>
              <a:t>OSI </a:t>
            </a:r>
            <a:r>
              <a:rPr lang="sr-Cyrl-CS" dirty="0"/>
              <a:t>модел – </a:t>
            </a:r>
            <a:r>
              <a:rPr lang="sr-Cyrl-CS" dirty="0">
                <a:latin typeface="Resavska BG" panose="02000603060000020004" pitchFamily="50" charset="-18"/>
              </a:rPr>
              <a:t>шести ниво</a:t>
            </a:r>
            <a:endParaRPr lang="sr-Latn-CS" dirty="0">
              <a:latin typeface="Resavska BG" panose="02000603060000020004" pitchFamily="50" charset="-1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312" y="11465"/>
            <a:ext cx="1763688" cy="3035578"/>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1"/>
          <p:cNvSpPr>
            <a:spLocks noGrp="1"/>
          </p:cNvSpPr>
          <p:nvPr>
            <p:ph idx="1"/>
          </p:nvPr>
        </p:nvSpPr>
        <p:spPr>
          <a:xfrm>
            <a:off x="285750" y="1857375"/>
            <a:ext cx="8501063" cy="4572000"/>
          </a:xfrm>
        </p:spPr>
        <p:txBody>
          <a:bodyPr/>
          <a:lstStyle/>
          <a:p>
            <a:pPr marL="450850" indent="-450850" algn="just">
              <a:buFont typeface="Monotype Sorts" pitchFamily="2" charset="2"/>
              <a:buNone/>
            </a:pPr>
            <a:r>
              <a:rPr lang="ru-RU" altLang="sr-Latn-RS" sz="2800" b="1" dirty="0">
                <a:solidFill>
                  <a:srgbClr val="FFFF00"/>
                </a:solidFill>
                <a:latin typeface="Arial" panose="020B0604020202020204" pitchFamily="34" charset="0"/>
                <a:cs typeface="Arial" panose="020B0604020202020204" pitchFamily="34" charset="0"/>
              </a:rPr>
              <a:t>Апликативни слој</a:t>
            </a:r>
            <a:r>
              <a:rPr lang="ru-RU" altLang="sr-Latn-RS" sz="2800" dirty="0">
                <a:latin typeface="Arial" panose="020B0604020202020204" pitchFamily="34" charset="0"/>
                <a:cs typeface="Arial" panose="020B0604020202020204" pitchFamily="34" charset="0"/>
              </a:rPr>
              <a:t> </a:t>
            </a:r>
          </a:p>
          <a:p>
            <a:pPr marL="450850" indent="-450850">
              <a:buFont typeface="Monotype Sorts" pitchFamily="2" charset="2"/>
              <a:buNone/>
            </a:pPr>
            <a:r>
              <a:rPr lang="ru-RU" altLang="sr-Latn-RS" sz="2800" dirty="0">
                <a:latin typeface="Arial" panose="020B0604020202020204" pitchFamily="34" charset="0"/>
                <a:cs typeface="Arial" panose="020B0604020202020204" pitchFamily="34" charset="0"/>
              </a:rPr>
              <a:t>На овом слоју </a:t>
            </a:r>
            <a:r>
              <a:rPr lang="ru-RU" altLang="sr-Latn-RS" sz="2800" b="1" dirty="0">
                <a:latin typeface="Arial" panose="020B0604020202020204" pitchFamily="34" charset="0"/>
                <a:cs typeface="Arial" panose="020B0604020202020204" pitchFamily="34" charset="0"/>
              </a:rPr>
              <a:t>програмер</a:t>
            </a:r>
            <a:r>
              <a:rPr lang="ru-RU" altLang="sr-Latn-RS" sz="2800" dirty="0">
                <a:latin typeface="Arial" panose="020B0604020202020204" pitchFamily="34" charset="0"/>
                <a:cs typeface="Arial" panose="020B0604020202020204" pitchFamily="34" charset="0"/>
              </a:rPr>
              <a:t> користи </a:t>
            </a:r>
            <a:br>
              <a:rPr lang="ru-RU" altLang="sr-Latn-RS" sz="2800" dirty="0">
                <a:latin typeface="Arial" panose="020B0604020202020204" pitchFamily="34" charset="0"/>
                <a:cs typeface="Arial" panose="020B0604020202020204" pitchFamily="34" charset="0"/>
              </a:rPr>
            </a:br>
            <a:r>
              <a:rPr lang="ru-RU" altLang="sr-Latn-RS" sz="2800" dirty="0">
                <a:latin typeface="Arial" panose="020B0604020202020204" pitchFamily="34" charset="0"/>
                <a:cs typeface="Arial" panose="020B0604020202020204" pitchFamily="34" charset="0"/>
              </a:rPr>
              <a:t>интерфејсе за програмирање апликације </a:t>
            </a:r>
            <a:br>
              <a:rPr lang="ru-RU" altLang="sr-Latn-RS" sz="2800" dirty="0">
                <a:latin typeface="Arial" panose="020B0604020202020204" pitchFamily="34" charset="0"/>
                <a:cs typeface="Arial" panose="020B0604020202020204" pitchFamily="34" charset="0"/>
              </a:rPr>
            </a:br>
            <a:r>
              <a:rPr lang="ru-RU" altLang="sr-Latn-RS" sz="2800" dirty="0">
                <a:latin typeface="Arial" panose="020B0604020202020204" pitchFamily="34" charset="0"/>
                <a:cs typeface="Arial" panose="020B0604020202020204" pitchFamily="34" charset="0"/>
              </a:rPr>
              <a:t>(енг. </a:t>
            </a:r>
            <a:r>
              <a:rPr lang="en-US" altLang="sr-Latn-RS" sz="2800" dirty="0">
                <a:latin typeface="Arial" panose="020B0604020202020204" pitchFamily="34" charset="0"/>
                <a:cs typeface="Arial" panose="020B0604020202020204" pitchFamily="34" charset="0"/>
              </a:rPr>
              <a:t>Application Programming Interface</a:t>
            </a:r>
            <a:r>
              <a:rPr lang="sr-Cyrl-CS" altLang="sr-Latn-RS" sz="2800" dirty="0">
                <a:latin typeface="Arial" panose="020B0604020202020204" pitchFamily="34" charset="0"/>
                <a:cs typeface="Arial" panose="020B0604020202020204" pitchFamily="34" charset="0"/>
              </a:rPr>
              <a:t>)</a:t>
            </a:r>
            <a:r>
              <a:rPr lang="ru-RU" altLang="sr-Latn-RS" sz="2800" dirty="0">
                <a:latin typeface="Arial" panose="020B0604020202020204" pitchFamily="34" charset="0"/>
                <a:cs typeface="Arial" panose="020B0604020202020204" pitchFamily="34" charset="0"/>
              </a:rPr>
              <a:t> којима остварује мрежну комуникацију с одређеном сврхом, а да притом не мора да води рачуна о нижим слојевима, за које се брине оперативни систем. </a:t>
            </a:r>
          </a:p>
          <a:p>
            <a:pPr marL="450850" indent="-450850" algn="just">
              <a:buFont typeface="Monotype Sorts" pitchFamily="2" charset="2"/>
              <a:buNone/>
            </a:pPr>
            <a:r>
              <a:rPr lang="ru-RU" altLang="sr-Latn-RS" sz="2800" dirty="0">
                <a:latin typeface="Arial" panose="020B0604020202020204" pitchFamily="34" charset="0"/>
                <a:cs typeface="Arial" panose="020B0604020202020204" pitchFamily="34" charset="0"/>
              </a:rPr>
              <a:t>Примери протокола на овом слоју су HTTP, FTP, telnet, SMTP, NNTP и многи други</a:t>
            </a:r>
            <a:endParaRPr lang="sr-Latn-CS" altLang="sr-Latn-RS" sz="2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defRPr/>
            </a:pPr>
            <a:r>
              <a:rPr lang="sr-Latn-CS" dirty="0"/>
              <a:t>OSI </a:t>
            </a:r>
            <a:r>
              <a:rPr lang="sr-Cyrl-CS" dirty="0"/>
              <a:t>модел – </a:t>
            </a:r>
            <a:r>
              <a:rPr lang="sr-Cyrl-CS" dirty="0">
                <a:latin typeface="Resavska BG" panose="02000603060000020004" pitchFamily="50" charset="-18"/>
              </a:rPr>
              <a:t>седми ниво</a:t>
            </a:r>
            <a:endParaRPr lang="sr-Latn-CS" dirty="0">
              <a:latin typeface="Resavska BG" panose="02000603060000020004" pitchFamily="50" charset="-1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6762" y="11465"/>
            <a:ext cx="1567237" cy="26974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285750" y="2204864"/>
            <a:ext cx="8715375" cy="4224511"/>
          </a:xfrm>
        </p:spPr>
        <p:txBody>
          <a:bodyPr/>
          <a:lstStyle/>
          <a:p>
            <a:r>
              <a:rPr lang="en-US" altLang="sr-Latn-RS" sz="2700" dirty="0">
                <a:latin typeface="Arial" panose="020B0604020202020204" pitchFamily="34" charset="0"/>
              </a:rPr>
              <a:t>1962 – Telstar</a:t>
            </a:r>
            <a:r>
              <a:rPr lang="sr-Cyrl-RS" altLang="sr-Latn-RS" sz="2700" dirty="0">
                <a:latin typeface="Arial" panose="020B0604020202020204" pitchFamily="34" charset="0"/>
              </a:rPr>
              <a:t> 1</a:t>
            </a:r>
            <a:r>
              <a:rPr lang="en-US" altLang="sr-Latn-RS" sz="2700" dirty="0">
                <a:latin typeface="Arial" panose="020B0604020202020204" pitchFamily="34" charset="0"/>
              </a:rPr>
              <a:t> </a:t>
            </a:r>
            <a:r>
              <a:rPr lang="sr-Cyrl-CS" altLang="sr-Latn-RS" sz="2700" dirty="0">
                <a:latin typeface="Arial" panose="020B0604020202020204" pitchFamily="34" charset="0"/>
              </a:rPr>
              <a:t>сателит</a:t>
            </a:r>
            <a:r>
              <a:rPr lang="en-US" altLang="sr-Latn-RS" sz="2700" dirty="0">
                <a:latin typeface="Arial" panose="020B0604020202020204" pitchFamily="34" charset="0"/>
              </a:rPr>
              <a:t> </a:t>
            </a:r>
          </a:p>
          <a:p>
            <a:r>
              <a:rPr lang="en-US" altLang="sr-Latn-RS" sz="2700" dirty="0">
                <a:latin typeface="Arial" panose="020B0604020202020204" pitchFamily="34" charset="0"/>
              </a:rPr>
              <a:t>1962 – </a:t>
            </a:r>
            <a:r>
              <a:rPr lang="sr-Cyrl-CS" altLang="sr-Latn-RS" sz="2700" dirty="0">
                <a:latin typeface="Arial" panose="020B0604020202020204" pitchFamily="34" charset="0"/>
              </a:rPr>
              <a:t>Уведене факс услуге</a:t>
            </a:r>
            <a:endParaRPr lang="en-US" altLang="sr-Latn-RS" sz="2700" dirty="0">
              <a:latin typeface="Arial" panose="020B0604020202020204" pitchFamily="34" charset="0"/>
            </a:endParaRPr>
          </a:p>
          <a:p>
            <a:r>
              <a:rPr lang="en-US" altLang="sr-Latn-RS" sz="2700" dirty="0">
                <a:latin typeface="Arial" panose="020B0604020202020204" pitchFamily="34" charset="0"/>
              </a:rPr>
              <a:t>1963 – </a:t>
            </a:r>
            <a:r>
              <a:rPr lang="sr-Cyrl-CS" altLang="sr-Latn-RS" sz="2700" dirty="0">
                <a:latin typeface="Arial" panose="020B0604020202020204" pitchFamily="34" charset="0"/>
              </a:rPr>
              <a:t>Телефон са тонским бирањем</a:t>
            </a:r>
          </a:p>
          <a:p>
            <a:r>
              <a:rPr lang="en-US" altLang="sr-Latn-RS" sz="2700" dirty="0">
                <a:latin typeface="Arial" panose="020B0604020202020204" pitchFamily="34" charset="0"/>
              </a:rPr>
              <a:t>1969 – </a:t>
            </a:r>
            <a:r>
              <a:rPr lang="sr-Cyrl-CS" altLang="sr-Latn-RS" sz="2700" dirty="0">
                <a:latin typeface="Arial" panose="020B0604020202020204" pitchFamily="34" charset="0"/>
              </a:rPr>
              <a:t>Уведена услуга видеотелефона</a:t>
            </a:r>
            <a:endParaRPr lang="en-US" altLang="sr-Latn-RS" sz="2700" dirty="0">
              <a:latin typeface="Arial" panose="020B0604020202020204" pitchFamily="34" charset="0"/>
            </a:endParaRPr>
          </a:p>
          <a:p>
            <a:r>
              <a:rPr lang="en-US" altLang="sr-Latn-RS" sz="2700" dirty="0">
                <a:latin typeface="Arial" panose="020B0604020202020204" pitchFamily="34" charset="0"/>
              </a:rPr>
              <a:t>1984 – </a:t>
            </a:r>
            <a:r>
              <a:rPr lang="sr-Cyrl-CS" altLang="sr-Latn-RS" sz="2700" dirty="0">
                <a:latin typeface="Arial" panose="020B0604020202020204" pitchFamily="34" charset="0"/>
              </a:rPr>
              <a:t>Остварена мрежа мобилне телефоније</a:t>
            </a:r>
            <a:endParaRPr lang="en-US" altLang="sr-Latn-RS" sz="2700" dirty="0">
              <a:latin typeface="Arial" panose="020B0604020202020204" pitchFamily="34" charset="0"/>
            </a:endParaRPr>
          </a:p>
          <a:p>
            <a:r>
              <a:rPr lang="en-US" altLang="sr-Latn-RS" sz="2700" dirty="0">
                <a:latin typeface="Arial" panose="020B0604020202020204" pitchFamily="34" charset="0"/>
              </a:rPr>
              <a:t>1985 - Bell Labs </a:t>
            </a:r>
            <a:r>
              <a:rPr lang="sr-Cyrl-CS" altLang="sr-Latn-RS" sz="2700" dirty="0">
                <a:latin typeface="Arial" panose="020B0604020202020204" pitchFamily="34" charset="0"/>
              </a:rPr>
              <a:t>изумеле балистички транзистор, 	1000 пута бржи од оригиналног транзистора</a:t>
            </a:r>
            <a:endParaRPr lang="en-US" altLang="sr-Latn-RS" sz="2700" dirty="0">
              <a:latin typeface="Arial" panose="020B0604020202020204" pitchFamily="34" charset="0"/>
            </a:endParaRPr>
          </a:p>
          <a:p>
            <a:endParaRPr lang="en-US" altLang="sr-Latn-RS" sz="2700" dirty="0">
              <a:latin typeface="Arial" panose="020B0604020202020204" pitchFamily="34" charset="0"/>
            </a:endParaRPr>
          </a:p>
        </p:txBody>
      </p:sp>
      <p:sp>
        <p:nvSpPr>
          <p:cNvPr id="9218" name="Rectangle 2"/>
          <p:cNvSpPr>
            <a:spLocks noGrp="1" noChangeArrowheads="1"/>
          </p:cNvSpPr>
          <p:nvPr>
            <p:ph type="title"/>
          </p:nvPr>
        </p:nvSpPr>
        <p:spPr/>
        <p:txBody>
          <a:bodyPr/>
          <a:lstStyle/>
          <a:p>
            <a:pPr>
              <a:defRPr/>
            </a:pPr>
            <a:r>
              <a:rPr lang="sr-Cyrl-CS" sz="4000" b="1" dirty="0"/>
              <a:t>Историја комуникација</a:t>
            </a:r>
            <a:endParaRPr lang="en-US" sz="4000" b="1" dirty="0"/>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7159D946-1F35-4945-8E7E-26E5FC81941B}"/>
              </a:ext>
            </a:extLst>
          </p:cNvPr>
          <p:cNvGraphicFramePr>
            <a:graphicFrameLocks noGrp="1"/>
          </p:cNvGraphicFramePr>
          <p:nvPr>
            <p:ph idx="1"/>
            <p:extLst>
              <p:ext uri="{D42A27DB-BD31-4B8C-83A1-F6EECF244321}">
                <p14:modId xmlns:p14="http://schemas.microsoft.com/office/powerpoint/2010/main" val="3923094428"/>
              </p:ext>
            </p:extLst>
          </p:nvPr>
        </p:nvGraphicFramePr>
        <p:xfrm>
          <a:off x="0" y="260648"/>
          <a:ext cx="9144001" cy="6132380"/>
        </p:xfrm>
        <a:graphic>
          <a:graphicData uri="http://schemas.openxmlformats.org/drawingml/2006/table">
            <a:tbl>
              <a:tblPr firstRow="1" bandRow="1">
                <a:tableStyleId>{5C22544A-7EE6-4342-B048-85BDC9FD1C3A}</a:tableStyleId>
              </a:tblPr>
              <a:tblGrid>
                <a:gridCol w="2882096">
                  <a:extLst>
                    <a:ext uri="{9D8B030D-6E8A-4147-A177-3AD203B41FA5}">
                      <a16:colId xmlns:a16="http://schemas.microsoft.com/office/drawing/2014/main" val="3563587107"/>
                    </a:ext>
                  </a:extLst>
                </a:gridCol>
                <a:gridCol w="1296144">
                  <a:extLst>
                    <a:ext uri="{9D8B030D-6E8A-4147-A177-3AD203B41FA5}">
                      <a16:colId xmlns:a16="http://schemas.microsoft.com/office/drawing/2014/main" val="2653018162"/>
                    </a:ext>
                  </a:extLst>
                </a:gridCol>
                <a:gridCol w="4965761">
                  <a:extLst>
                    <a:ext uri="{9D8B030D-6E8A-4147-A177-3AD203B41FA5}">
                      <a16:colId xmlns:a16="http://schemas.microsoft.com/office/drawing/2014/main" val="853136752"/>
                    </a:ext>
                  </a:extLst>
                </a:gridCol>
              </a:tblGrid>
              <a:tr h="338784">
                <a:tc>
                  <a:txBody>
                    <a:bodyPr/>
                    <a:lstStyle/>
                    <a:p>
                      <a:r>
                        <a:rPr lang="ru-RU" dirty="0"/>
                        <a:t>Слојеви</a:t>
                      </a:r>
                    </a:p>
                  </a:txBody>
                  <a:tcPr anchor="ctr"/>
                </a:tc>
                <a:tc>
                  <a:txBody>
                    <a:bodyPr/>
                    <a:lstStyle/>
                    <a:p>
                      <a:r>
                        <a:rPr lang="ru-RU"/>
                        <a:t>Јединица</a:t>
                      </a:r>
                    </a:p>
                  </a:txBody>
                  <a:tcPr anchor="ctr"/>
                </a:tc>
                <a:tc>
                  <a:txBody>
                    <a:bodyPr/>
                    <a:lstStyle/>
                    <a:p>
                      <a:r>
                        <a:rPr lang="ru-RU" dirty="0"/>
                        <a:t>Протокол</a:t>
                      </a:r>
                    </a:p>
                  </a:txBody>
                  <a:tcPr anchor="ctr"/>
                </a:tc>
                <a:extLst>
                  <a:ext uri="{0D108BD9-81ED-4DB2-BD59-A6C34878D82A}">
                    <a16:rowId xmlns:a16="http://schemas.microsoft.com/office/drawing/2014/main" val="3997102714"/>
                  </a:ext>
                </a:extLst>
              </a:tr>
              <a:tr h="937412">
                <a:tc>
                  <a:txBody>
                    <a:bodyPr/>
                    <a:lstStyle/>
                    <a:p>
                      <a:r>
                        <a:rPr lang="ru-RU" sz="1600" b="1" i="0" u="none" strike="noStrike" kern="1200" dirty="0">
                          <a:solidFill>
                            <a:schemeClr val="bg1"/>
                          </a:solidFill>
                          <a:effectLst/>
                          <a:latin typeface="+mn-lt"/>
                          <a:ea typeface="+mn-ea"/>
                          <a:cs typeface="+mn-cs"/>
                          <a:hlinkClick r:id="rId3" tooltip="Слој апликације">
                            <a:extLst>
                              <a:ext uri="{A12FA001-AC4F-418D-AE19-62706E023703}">
                                <ahyp:hlinkClr xmlns:ahyp="http://schemas.microsoft.com/office/drawing/2018/hyperlinkcolor" val="tx"/>
                              </a:ext>
                            </a:extLst>
                          </a:hlinkClick>
                        </a:rPr>
                        <a:t>Апликација</a:t>
                      </a:r>
                      <a:br>
                        <a:rPr lang="ru-RU" sz="1600" dirty="0">
                          <a:solidFill>
                            <a:schemeClr val="bg1"/>
                          </a:solidFill>
                        </a:rPr>
                      </a:br>
                      <a:r>
                        <a:rPr lang="ru-RU" sz="1600" b="0" i="0" kern="1200" dirty="0">
                          <a:solidFill>
                            <a:schemeClr val="bg1"/>
                          </a:solidFill>
                          <a:effectLst/>
                          <a:latin typeface="+mn-lt"/>
                          <a:ea typeface="+mn-ea"/>
                          <a:cs typeface="+mn-cs"/>
                        </a:rPr>
                        <a:t>Мрежни процеси везани за апликацију</a:t>
                      </a:r>
                      <a:endParaRPr lang="sr-Latn-RS" sz="1600" dirty="0">
                        <a:solidFill>
                          <a:schemeClr val="bg1"/>
                        </a:solidFill>
                      </a:endParaRPr>
                    </a:p>
                  </a:txBody>
                  <a:tcPr/>
                </a:tc>
                <a:tc>
                  <a:txBody>
                    <a:bodyPr/>
                    <a:lstStyle/>
                    <a:p>
                      <a:r>
                        <a:rPr lang="ru-RU" sz="1600" b="0" i="0" kern="1200" dirty="0">
                          <a:solidFill>
                            <a:schemeClr val="bg1"/>
                          </a:solidFill>
                          <a:effectLst/>
                          <a:latin typeface="+mn-lt"/>
                          <a:ea typeface="+mn-ea"/>
                          <a:cs typeface="+mn-cs"/>
                        </a:rPr>
                        <a:t>Податак</a:t>
                      </a:r>
                      <a:endParaRPr lang="sr-Latn-RS" sz="1600" dirty="0">
                        <a:solidFill>
                          <a:schemeClr val="bg1"/>
                        </a:solidFill>
                      </a:endParaRPr>
                    </a:p>
                  </a:txBody>
                  <a:tcPr/>
                </a:tc>
                <a:tc>
                  <a:txBody>
                    <a:bodyPr/>
                    <a:lstStyle/>
                    <a:p>
                      <a:r>
                        <a:rPr lang="sr-Latn-RS" sz="1600" b="0" i="0" u="none" strike="noStrike" kern="1200" dirty="0" err="1">
                          <a:solidFill>
                            <a:schemeClr val="bg1"/>
                          </a:solidFill>
                          <a:effectLst/>
                          <a:latin typeface="+mn-lt"/>
                          <a:ea typeface="+mn-ea"/>
                          <a:cs typeface="+mn-cs"/>
                          <a:hlinkClick r:id="rId4" tooltip="ХТТП">
                            <a:extLst>
                              <a:ext uri="{A12FA001-AC4F-418D-AE19-62706E023703}">
                                <ahyp:hlinkClr xmlns:ahyp="http://schemas.microsoft.com/office/drawing/2018/hyperlinkcolor" val="tx"/>
                              </a:ext>
                            </a:extLst>
                          </a:hlinkClick>
                        </a:rPr>
                        <a:t>HTTP</a:t>
                      </a:r>
                      <a:r>
                        <a:rPr lang="sr-Latn-RS" sz="1600" b="0" i="0" kern="1200" dirty="0">
                          <a:solidFill>
                            <a:schemeClr val="bg1"/>
                          </a:solidFill>
                          <a:effectLst/>
                          <a:latin typeface="+mn-lt"/>
                          <a:ea typeface="+mn-ea"/>
                          <a:cs typeface="+mn-cs"/>
                        </a:rPr>
                        <a:t>, </a:t>
                      </a:r>
                      <a:r>
                        <a:rPr lang="sr-Latn-RS" sz="1600" b="0" i="0" u="none" strike="noStrike" kern="1200" dirty="0">
                          <a:solidFill>
                            <a:schemeClr val="bg1"/>
                          </a:solidFill>
                          <a:effectLst/>
                          <a:latin typeface="+mn-lt"/>
                          <a:ea typeface="+mn-ea"/>
                          <a:cs typeface="+mn-cs"/>
                          <a:hlinkClick r:id="rId5" tooltip="FTP">
                            <a:extLst>
                              <a:ext uri="{A12FA001-AC4F-418D-AE19-62706E023703}">
                                <ahyp:hlinkClr xmlns:ahyp="http://schemas.microsoft.com/office/drawing/2018/hyperlinkcolor" val="tx"/>
                              </a:ext>
                            </a:extLst>
                          </a:hlinkClick>
                        </a:rPr>
                        <a:t>FTP</a:t>
                      </a:r>
                      <a:r>
                        <a:rPr lang="sr-Latn-RS" sz="1600" b="0" i="0" kern="1200" dirty="0">
                          <a:solidFill>
                            <a:schemeClr val="bg1"/>
                          </a:solidFill>
                          <a:effectLst/>
                          <a:latin typeface="+mn-lt"/>
                          <a:ea typeface="+mn-ea"/>
                          <a:cs typeface="+mn-cs"/>
                        </a:rPr>
                        <a:t>, </a:t>
                      </a:r>
                      <a:r>
                        <a:rPr lang="sr-Latn-RS" sz="1600" b="0" i="0" u="none" strike="noStrike" kern="1200" dirty="0" err="1">
                          <a:solidFill>
                            <a:schemeClr val="bg1"/>
                          </a:solidFill>
                          <a:effectLst/>
                          <a:latin typeface="+mn-lt"/>
                          <a:ea typeface="+mn-ea"/>
                          <a:cs typeface="+mn-cs"/>
                          <a:hlinkClick r:id="rId6" tooltip="Телнет">
                            <a:extLst>
                              <a:ext uri="{A12FA001-AC4F-418D-AE19-62706E023703}">
                                <ahyp:hlinkClr xmlns:ahyp="http://schemas.microsoft.com/office/drawing/2018/hyperlinkcolor" val="tx"/>
                              </a:ext>
                            </a:extLst>
                          </a:hlinkClick>
                        </a:rPr>
                        <a:t>Telnet</a:t>
                      </a:r>
                      <a:r>
                        <a:rPr lang="sr-Latn-RS" sz="1600" b="0" i="0" kern="1200" dirty="0">
                          <a:solidFill>
                            <a:schemeClr val="bg1"/>
                          </a:solidFill>
                          <a:effectLst/>
                          <a:latin typeface="+mn-lt"/>
                          <a:ea typeface="+mn-ea"/>
                          <a:cs typeface="+mn-cs"/>
                        </a:rPr>
                        <a:t>, </a:t>
                      </a:r>
                      <a:r>
                        <a:rPr lang="sr-Latn-RS" sz="1600" b="0" i="0" u="none" strike="noStrike" kern="1200" dirty="0">
                          <a:solidFill>
                            <a:schemeClr val="bg1"/>
                          </a:solidFill>
                          <a:effectLst/>
                          <a:latin typeface="+mn-lt"/>
                          <a:ea typeface="+mn-ea"/>
                          <a:cs typeface="+mn-cs"/>
                          <a:hlinkClick r:id="rId7" tooltip="ДНС">
                            <a:extLst>
                              <a:ext uri="{A12FA001-AC4F-418D-AE19-62706E023703}">
                                <ahyp:hlinkClr xmlns:ahyp="http://schemas.microsoft.com/office/drawing/2018/hyperlinkcolor" val="tx"/>
                              </a:ext>
                            </a:extLst>
                          </a:hlinkClick>
                        </a:rPr>
                        <a:t>DNS</a:t>
                      </a:r>
                      <a:r>
                        <a:rPr lang="sr-Latn-RS" sz="1600" b="0" i="0" kern="1200" dirty="0">
                          <a:solidFill>
                            <a:schemeClr val="bg1"/>
                          </a:solidFill>
                          <a:effectLst/>
                          <a:latin typeface="+mn-lt"/>
                          <a:ea typeface="+mn-ea"/>
                          <a:cs typeface="+mn-cs"/>
                        </a:rPr>
                        <a:t>, </a:t>
                      </a:r>
                      <a:r>
                        <a:rPr lang="sr-Latn-RS" sz="1600" b="0" i="0" u="none" strike="noStrike" kern="1200" dirty="0" err="1">
                          <a:solidFill>
                            <a:schemeClr val="bg1"/>
                          </a:solidFill>
                          <a:effectLst/>
                          <a:latin typeface="+mn-lt"/>
                          <a:ea typeface="+mn-ea"/>
                          <a:cs typeface="+mn-cs"/>
                          <a:hlinkClick r:id="rId8" tooltip="DHCP">
                            <a:extLst>
                              <a:ext uri="{A12FA001-AC4F-418D-AE19-62706E023703}">
                                <ahyp:hlinkClr xmlns:ahyp="http://schemas.microsoft.com/office/drawing/2018/hyperlinkcolor" val="tx"/>
                              </a:ext>
                            </a:extLst>
                          </a:hlinkClick>
                        </a:rPr>
                        <a:t>DHCP</a:t>
                      </a:r>
                      <a:r>
                        <a:rPr lang="sr-Latn-RS" sz="1600" b="0" i="0" kern="1200" dirty="0">
                          <a:solidFill>
                            <a:schemeClr val="bg1"/>
                          </a:solidFill>
                          <a:effectLst/>
                          <a:latin typeface="+mn-lt"/>
                          <a:ea typeface="+mn-ea"/>
                          <a:cs typeface="+mn-cs"/>
                        </a:rPr>
                        <a:t>, </a:t>
                      </a:r>
                      <a:r>
                        <a:rPr lang="sr-Latn-RS" sz="1600" b="0" i="0" u="none" strike="noStrike" kern="1200" dirty="0">
                          <a:solidFill>
                            <a:schemeClr val="bg1"/>
                          </a:solidFill>
                          <a:effectLst/>
                          <a:latin typeface="+mn-lt"/>
                          <a:ea typeface="+mn-ea"/>
                          <a:cs typeface="+mn-cs"/>
                          <a:hlinkClick r:id="rId9" tooltip="POP (protokol)">
                            <a:extLst>
                              <a:ext uri="{A12FA001-AC4F-418D-AE19-62706E023703}">
                                <ahyp:hlinkClr xmlns:ahyp="http://schemas.microsoft.com/office/drawing/2018/hyperlinkcolor" val="tx"/>
                              </a:ext>
                            </a:extLst>
                          </a:hlinkClick>
                        </a:rPr>
                        <a:t>POP</a:t>
                      </a:r>
                      <a:r>
                        <a:rPr lang="sr-Latn-RS" sz="1600" b="0" i="0" kern="1200" dirty="0">
                          <a:solidFill>
                            <a:schemeClr val="bg1"/>
                          </a:solidFill>
                          <a:effectLst/>
                          <a:latin typeface="+mn-lt"/>
                          <a:ea typeface="+mn-ea"/>
                          <a:cs typeface="+mn-cs"/>
                        </a:rPr>
                        <a:t>/</a:t>
                      </a:r>
                      <a:r>
                        <a:rPr lang="sr-Latn-RS" sz="1600" b="0" i="0" u="none" strike="noStrike" kern="1200" dirty="0" err="1">
                          <a:solidFill>
                            <a:schemeClr val="bg1"/>
                          </a:solidFill>
                          <a:effectLst/>
                          <a:latin typeface="+mn-lt"/>
                          <a:ea typeface="+mn-ea"/>
                          <a:cs typeface="+mn-cs"/>
                          <a:hlinkClick r:id="rId10" tooltip="SMTP">
                            <a:extLst>
                              <a:ext uri="{A12FA001-AC4F-418D-AE19-62706E023703}">
                                <ahyp:hlinkClr xmlns:ahyp="http://schemas.microsoft.com/office/drawing/2018/hyperlinkcolor" val="tx"/>
                              </a:ext>
                            </a:extLst>
                          </a:hlinkClick>
                        </a:rPr>
                        <a:t>SMTP</a:t>
                      </a:r>
                      <a:r>
                        <a:rPr lang="sr-Latn-RS" sz="1600" b="0" i="0" kern="1200" dirty="0">
                          <a:solidFill>
                            <a:schemeClr val="bg1"/>
                          </a:solidFill>
                          <a:effectLst/>
                          <a:latin typeface="+mn-lt"/>
                          <a:ea typeface="+mn-ea"/>
                          <a:cs typeface="+mn-cs"/>
                        </a:rPr>
                        <a:t>, </a:t>
                      </a:r>
                      <a:r>
                        <a:rPr lang="sr-Latn-RS" sz="1600" b="0" i="0" u="none" strike="noStrike" kern="1200" dirty="0" err="1">
                          <a:solidFill>
                            <a:schemeClr val="bg1"/>
                          </a:solidFill>
                          <a:effectLst/>
                          <a:latin typeface="+mn-lt"/>
                          <a:ea typeface="+mn-ea"/>
                          <a:cs typeface="+mn-cs"/>
                          <a:hlinkClick r:id="rId11" tooltip="NNTP">
                            <a:extLst>
                              <a:ext uri="{A12FA001-AC4F-418D-AE19-62706E023703}">
                                <ahyp:hlinkClr xmlns:ahyp="http://schemas.microsoft.com/office/drawing/2018/hyperlinkcolor" val="tx"/>
                              </a:ext>
                            </a:extLst>
                          </a:hlinkClick>
                        </a:rPr>
                        <a:t>NNTP</a:t>
                      </a:r>
                      <a:r>
                        <a:rPr lang="sr-Latn-RS" sz="1600" b="0" i="0" kern="1200" dirty="0">
                          <a:solidFill>
                            <a:schemeClr val="bg1"/>
                          </a:solidFill>
                          <a:effectLst/>
                          <a:latin typeface="+mn-lt"/>
                          <a:ea typeface="+mn-ea"/>
                          <a:cs typeface="+mn-cs"/>
                        </a:rPr>
                        <a:t>, </a:t>
                      </a:r>
                      <a:r>
                        <a:rPr lang="sr-Latn-RS" sz="1600" b="0" i="0" u="none" strike="noStrike" kern="1200" dirty="0" err="1">
                          <a:solidFill>
                            <a:schemeClr val="bg1"/>
                          </a:solidFill>
                          <a:effectLst/>
                          <a:latin typeface="+mn-lt"/>
                          <a:ea typeface="+mn-ea"/>
                          <a:cs typeface="+mn-cs"/>
                          <a:hlinkClick r:id="rId12" tooltip="Session Initiation Protocol">
                            <a:extLst>
                              <a:ext uri="{A12FA001-AC4F-418D-AE19-62706E023703}">
                                <ahyp:hlinkClr xmlns:ahyp="http://schemas.microsoft.com/office/drawing/2018/hyperlinkcolor" val="tx"/>
                              </a:ext>
                            </a:extLst>
                          </a:hlinkClick>
                        </a:rPr>
                        <a:t>SIP</a:t>
                      </a:r>
                      <a:r>
                        <a:rPr lang="sr-Latn-RS" sz="1600" b="0" i="0" kern="1200" dirty="0">
                          <a:solidFill>
                            <a:schemeClr val="bg1"/>
                          </a:solidFill>
                          <a:effectLst/>
                          <a:latin typeface="+mn-lt"/>
                          <a:ea typeface="+mn-ea"/>
                          <a:cs typeface="+mn-cs"/>
                        </a:rPr>
                        <a:t>, </a:t>
                      </a:r>
                      <a:r>
                        <a:rPr lang="sr-Latn-RS" sz="1600" b="0" i="0" u="none" strike="noStrike" kern="1200" dirty="0" err="1">
                          <a:solidFill>
                            <a:schemeClr val="bg1"/>
                          </a:solidFill>
                          <a:effectLst/>
                          <a:latin typeface="+mn-lt"/>
                          <a:ea typeface="+mn-ea"/>
                          <a:cs typeface="+mn-cs"/>
                          <a:hlinkClick r:id="rId13" tooltip="SSI (страница не постоји)">
                            <a:extLst>
                              <a:ext uri="{A12FA001-AC4F-418D-AE19-62706E023703}">
                                <ahyp:hlinkClr xmlns:ahyp="http://schemas.microsoft.com/office/drawing/2018/hyperlinkcolor" val="tx"/>
                              </a:ext>
                            </a:extLst>
                          </a:hlinkClick>
                        </a:rPr>
                        <a:t>SSI</a:t>
                      </a:r>
                      <a:r>
                        <a:rPr lang="sr-Latn-RS" sz="1600" b="0" i="0" kern="1200" dirty="0">
                          <a:solidFill>
                            <a:schemeClr val="bg1"/>
                          </a:solidFill>
                          <a:effectLst/>
                          <a:latin typeface="+mn-lt"/>
                          <a:ea typeface="+mn-ea"/>
                          <a:cs typeface="+mn-cs"/>
                        </a:rPr>
                        <a:t>, </a:t>
                      </a:r>
                      <a:r>
                        <a:rPr lang="sr-Latn-RS" sz="1600" b="0" i="0" u="none" strike="noStrike" kern="1200" dirty="0" err="1">
                          <a:solidFill>
                            <a:schemeClr val="bg1"/>
                          </a:solidFill>
                          <a:effectLst/>
                          <a:latin typeface="+mn-lt"/>
                          <a:ea typeface="+mn-ea"/>
                          <a:cs typeface="+mn-cs"/>
                          <a:hlinkClick r:id="rId14" tooltip="Gopher (страница не постоји)">
                            <a:extLst>
                              <a:ext uri="{A12FA001-AC4F-418D-AE19-62706E023703}">
                                <ahyp:hlinkClr xmlns:ahyp="http://schemas.microsoft.com/office/drawing/2018/hyperlinkcolor" val="tx"/>
                              </a:ext>
                            </a:extLst>
                          </a:hlinkClick>
                        </a:rPr>
                        <a:t>Gopher</a:t>
                      </a:r>
                      <a:r>
                        <a:rPr lang="sr-Latn-RS" sz="1600" b="0" i="0" kern="1200" dirty="0">
                          <a:solidFill>
                            <a:schemeClr val="bg1"/>
                          </a:solidFill>
                          <a:effectLst/>
                          <a:latin typeface="+mn-lt"/>
                          <a:ea typeface="+mn-ea"/>
                          <a:cs typeface="+mn-cs"/>
                        </a:rPr>
                        <a:t>, </a:t>
                      </a:r>
                      <a:r>
                        <a:rPr lang="sr-Latn-RS" sz="1600" b="0" i="0" u="none" strike="noStrike" kern="1200" dirty="0" err="1">
                          <a:solidFill>
                            <a:schemeClr val="bg1"/>
                          </a:solidFill>
                          <a:effectLst/>
                          <a:latin typeface="+mn-lt"/>
                          <a:ea typeface="+mn-ea"/>
                          <a:cs typeface="+mn-cs"/>
                          <a:hlinkClick r:id="rId15" tooltip="NFS (страница не постоји)">
                            <a:extLst>
                              <a:ext uri="{A12FA001-AC4F-418D-AE19-62706E023703}">
                                <ahyp:hlinkClr xmlns:ahyp="http://schemas.microsoft.com/office/drawing/2018/hyperlinkcolor" val="tx"/>
                              </a:ext>
                            </a:extLst>
                          </a:hlinkClick>
                        </a:rPr>
                        <a:t>NFS</a:t>
                      </a:r>
                      <a:r>
                        <a:rPr lang="sr-Latn-RS" sz="1600" b="0" i="0" kern="1200" dirty="0">
                          <a:solidFill>
                            <a:schemeClr val="bg1"/>
                          </a:solidFill>
                          <a:effectLst/>
                          <a:latin typeface="+mn-lt"/>
                          <a:ea typeface="+mn-ea"/>
                          <a:cs typeface="+mn-cs"/>
                        </a:rPr>
                        <a:t>, </a:t>
                      </a:r>
                      <a:r>
                        <a:rPr lang="sr-Latn-RS" sz="1600" b="0" i="0" u="none" strike="noStrike" kern="1200" dirty="0" err="1">
                          <a:solidFill>
                            <a:schemeClr val="bg1"/>
                          </a:solidFill>
                          <a:effectLst/>
                          <a:latin typeface="+mn-lt"/>
                          <a:ea typeface="+mn-ea"/>
                          <a:cs typeface="+mn-cs"/>
                          <a:hlinkClick r:id="rId16" tooltip="NTP (протокол) (страница не постоји)">
                            <a:extLst>
                              <a:ext uri="{A12FA001-AC4F-418D-AE19-62706E023703}">
                                <ahyp:hlinkClr xmlns:ahyp="http://schemas.microsoft.com/office/drawing/2018/hyperlinkcolor" val="tx"/>
                              </a:ext>
                            </a:extLst>
                          </a:hlinkClick>
                        </a:rPr>
                        <a:t>NTP</a:t>
                      </a:r>
                      <a:r>
                        <a:rPr lang="sr-Latn-RS" sz="1600" b="0" i="0" kern="1200" dirty="0">
                          <a:solidFill>
                            <a:schemeClr val="bg1"/>
                          </a:solidFill>
                          <a:effectLst/>
                          <a:latin typeface="+mn-lt"/>
                          <a:ea typeface="+mn-ea"/>
                          <a:cs typeface="+mn-cs"/>
                        </a:rPr>
                        <a:t>, </a:t>
                      </a:r>
                      <a:r>
                        <a:rPr lang="sr-Latn-RS" sz="1600" b="0" i="0" u="none" strike="noStrike" kern="1200" dirty="0" err="1">
                          <a:solidFill>
                            <a:schemeClr val="bg1"/>
                          </a:solidFill>
                          <a:effectLst/>
                          <a:latin typeface="+mn-lt"/>
                          <a:ea typeface="+mn-ea"/>
                          <a:cs typeface="+mn-cs"/>
                          <a:hlinkClick r:id="rId17" tooltip="SMPP">
                            <a:extLst>
                              <a:ext uri="{A12FA001-AC4F-418D-AE19-62706E023703}">
                                <ahyp:hlinkClr xmlns:ahyp="http://schemas.microsoft.com/office/drawing/2018/hyperlinkcolor" val="tx"/>
                              </a:ext>
                            </a:extLst>
                          </a:hlinkClick>
                        </a:rPr>
                        <a:t>SMPP</a:t>
                      </a:r>
                      <a:r>
                        <a:rPr lang="sr-Latn-RS" sz="1600" b="0" i="0" kern="1200" dirty="0">
                          <a:solidFill>
                            <a:schemeClr val="bg1"/>
                          </a:solidFill>
                          <a:effectLst/>
                          <a:latin typeface="+mn-lt"/>
                          <a:ea typeface="+mn-ea"/>
                          <a:cs typeface="+mn-cs"/>
                        </a:rPr>
                        <a:t>, </a:t>
                      </a:r>
                      <a:r>
                        <a:rPr lang="sr-Latn-RS" sz="1600" b="0" i="0" kern="1200" dirty="0" err="1">
                          <a:solidFill>
                            <a:schemeClr val="bg1"/>
                          </a:solidFill>
                          <a:effectLst/>
                          <a:latin typeface="+mn-lt"/>
                          <a:ea typeface="+mn-ea"/>
                          <a:cs typeface="+mn-cs"/>
                        </a:rPr>
                        <a:t>SMTP</a:t>
                      </a:r>
                      <a:r>
                        <a:rPr lang="sr-Latn-RS" sz="1600" b="0" i="0" kern="1200" dirty="0">
                          <a:solidFill>
                            <a:schemeClr val="bg1"/>
                          </a:solidFill>
                          <a:effectLst/>
                          <a:latin typeface="+mn-lt"/>
                          <a:ea typeface="+mn-ea"/>
                          <a:cs typeface="+mn-cs"/>
                        </a:rPr>
                        <a:t>, </a:t>
                      </a:r>
                      <a:r>
                        <a:rPr lang="sr-Latn-RS" sz="1600" b="0" i="0" u="none" strike="noStrike" kern="1200" dirty="0" err="1">
                          <a:solidFill>
                            <a:schemeClr val="bg1"/>
                          </a:solidFill>
                          <a:effectLst/>
                          <a:latin typeface="+mn-lt"/>
                          <a:ea typeface="+mn-ea"/>
                          <a:cs typeface="+mn-cs"/>
                          <a:hlinkClick r:id="rId18" tooltip="SNMP (страница не постоји)">
                            <a:extLst>
                              <a:ext uri="{A12FA001-AC4F-418D-AE19-62706E023703}">
                                <ahyp:hlinkClr xmlns:ahyp="http://schemas.microsoft.com/office/drawing/2018/hyperlinkcolor" val="tx"/>
                              </a:ext>
                            </a:extLst>
                          </a:hlinkClick>
                        </a:rPr>
                        <a:t>SNMP</a:t>
                      </a:r>
                      <a:r>
                        <a:rPr lang="sr-Latn-RS" sz="1600" b="0" i="0" kern="1200" dirty="0">
                          <a:solidFill>
                            <a:schemeClr val="bg1"/>
                          </a:solidFill>
                          <a:effectLst/>
                          <a:latin typeface="+mn-lt"/>
                          <a:ea typeface="+mn-ea"/>
                          <a:cs typeface="+mn-cs"/>
                        </a:rPr>
                        <a:t>, </a:t>
                      </a:r>
                      <a:r>
                        <a:rPr lang="sr-Latn-RS" sz="1600" b="0" i="0" u="none" strike="noStrike" kern="1200" dirty="0" err="1">
                          <a:solidFill>
                            <a:schemeClr val="bg1"/>
                          </a:solidFill>
                          <a:effectLst/>
                          <a:latin typeface="+mn-lt"/>
                          <a:ea typeface="+mn-ea"/>
                          <a:cs typeface="+mn-cs"/>
                          <a:hlinkClick r:id="rId19" tooltip="Netconf (страница не постоји)">
                            <a:extLst>
                              <a:ext uri="{A12FA001-AC4F-418D-AE19-62706E023703}">
                                <ahyp:hlinkClr xmlns:ahyp="http://schemas.microsoft.com/office/drawing/2018/hyperlinkcolor" val="tx"/>
                              </a:ext>
                            </a:extLst>
                          </a:hlinkClick>
                        </a:rPr>
                        <a:t>Netconf</a:t>
                      </a:r>
                      <a:endParaRPr lang="sr-Latn-RS" sz="1600" dirty="0">
                        <a:solidFill>
                          <a:schemeClr val="bg1"/>
                        </a:solidFill>
                      </a:endParaRPr>
                    </a:p>
                  </a:txBody>
                  <a:tcPr/>
                </a:tc>
                <a:extLst>
                  <a:ext uri="{0D108BD9-81ED-4DB2-BD59-A6C34878D82A}">
                    <a16:rowId xmlns:a16="http://schemas.microsoft.com/office/drawing/2014/main" val="3355984551"/>
                  </a:ext>
                </a:extLst>
              </a:tr>
              <a:tr h="646764">
                <a:tc>
                  <a:txBody>
                    <a:bodyPr/>
                    <a:lstStyle/>
                    <a:p>
                      <a:r>
                        <a:rPr lang="ru-RU" sz="1600" b="1" u="none" strike="noStrike" dirty="0">
                          <a:solidFill>
                            <a:schemeClr val="bg1"/>
                          </a:solidFill>
                          <a:effectLst/>
                          <a:hlinkClick r:id="rId20" tooltip="Слој презентације">
                            <a:extLst>
                              <a:ext uri="{A12FA001-AC4F-418D-AE19-62706E023703}">
                                <ahyp:hlinkClr xmlns:ahyp="http://schemas.microsoft.com/office/drawing/2018/hyperlinkcolor" val="tx"/>
                              </a:ext>
                            </a:extLst>
                          </a:hlinkClick>
                        </a:rPr>
                        <a:t>Презентација</a:t>
                      </a:r>
                      <a:br>
                        <a:rPr lang="ru-RU" sz="1600" dirty="0">
                          <a:solidFill>
                            <a:schemeClr val="bg1"/>
                          </a:solidFill>
                        </a:rPr>
                      </a:br>
                      <a:r>
                        <a:rPr lang="ru-RU" sz="1600" dirty="0">
                          <a:solidFill>
                            <a:schemeClr val="bg1"/>
                          </a:solidFill>
                        </a:rPr>
                        <a:t>Енкрипција и кодирање</a:t>
                      </a:r>
                    </a:p>
                  </a:txBody>
                  <a:tcPr anchor="ctr"/>
                </a:tc>
                <a:tc>
                  <a:txBody>
                    <a:bodyPr/>
                    <a:lstStyle/>
                    <a:p>
                      <a:r>
                        <a:rPr lang="ru-RU" sz="1600" dirty="0">
                          <a:solidFill>
                            <a:schemeClr val="bg1"/>
                          </a:solidFill>
                        </a:rPr>
                        <a:t>Податак</a:t>
                      </a:r>
                    </a:p>
                  </a:txBody>
                  <a:tcPr anchor="ctr"/>
                </a:tc>
                <a:tc>
                  <a:txBody>
                    <a:bodyPr/>
                    <a:lstStyle/>
                    <a:p>
                      <a:r>
                        <a:rPr lang="sr-Latn-RS" sz="1600" u="none" strike="noStrike" dirty="0">
                          <a:solidFill>
                            <a:schemeClr val="bg1"/>
                          </a:solidFill>
                          <a:effectLst/>
                          <a:hlinkClick r:id="rId21" tooltip="MIME">
                            <a:extLst>
                              <a:ext uri="{A12FA001-AC4F-418D-AE19-62706E023703}">
                                <ahyp:hlinkClr xmlns:ahyp="http://schemas.microsoft.com/office/drawing/2018/hyperlinkcolor" val="tx"/>
                              </a:ext>
                            </a:extLst>
                          </a:hlinkClick>
                        </a:rPr>
                        <a:t>MIME</a:t>
                      </a:r>
                      <a:r>
                        <a:rPr lang="sr-Latn-RS" sz="1600" dirty="0">
                          <a:solidFill>
                            <a:schemeClr val="bg1"/>
                          </a:solidFill>
                        </a:rPr>
                        <a:t>, </a:t>
                      </a:r>
                      <a:r>
                        <a:rPr lang="sr-Latn-RS" sz="1600" u="none" strike="noStrike" dirty="0" err="1">
                          <a:solidFill>
                            <a:schemeClr val="bg1"/>
                          </a:solidFill>
                          <a:effectLst/>
                          <a:hlinkClick r:id="rId22" tooltip="XDR (страница не постоји)">
                            <a:extLst>
                              <a:ext uri="{A12FA001-AC4F-418D-AE19-62706E023703}">
                                <ahyp:hlinkClr xmlns:ahyp="http://schemas.microsoft.com/office/drawing/2018/hyperlinkcolor" val="tx"/>
                              </a:ext>
                            </a:extLst>
                          </a:hlinkClick>
                        </a:rPr>
                        <a:t>XDR</a:t>
                      </a:r>
                      <a:r>
                        <a:rPr lang="sr-Latn-RS" sz="1600" dirty="0">
                          <a:solidFill>
                            <a:schemeClr val="bg1"/>
                          </a:solidFill>
                        </a:rPr>
                        <a:t>, </a:t>
                      </a:r>
                      <a:r>
                        <a:rPr lang="sr-Latn-RS" sz="1600" u="none" strike="noStrike" dirty="0" err="1">
                          <a:solidFill>
                            <a:schemeClr val="bg1"/>
                          </a:solidFill>
                          <a:effectLst/>
                          <a:hlinkClick r:id="rId23" tooltip="TLS (страница не постоји)">
                            <a:extLst>
                              <a:ext uri="{A12FA001-AC4F-418D-AE19-62706E023703}">
                                <ahyp:hlinkClr xmlns:ahyp="http://schemas.microsoft.com/office/drawing/2018/hyperlinkcolor" val="tx"/>
                              </a:ext>
                            </a:extLst>
                          </a:hlinkClick>
                        </a:rPr>
                        <a:t>TLS</a:t>
                      </a:r>
                      <a:r>
                        <a:rPr lang="sr-Latn-RS" sz="1600" dirty="0">
                          <a:solidFill>
                            <a:schemeClr val="bg1"/>
                          </a:solidFill>
                        </a:rPr>
                        <a:t>, </a:t>
                      </a:r>
                      <a:r>
                        <a:rPr lang="sr-Latn-RS" sz="1600" u="none" strike="noStrike" dirty="0" err="1">
                          <a:solidFill>
                            <a:schemeClr val="bg1"/>
                          </a:solidFill>
                          <a:effectLst/>
                          <a:hlinkClick r:id="rId24" tooltip="SSL">
                            <a:extLst>
                              <a:ext uri="{A12FA001-AC4F-418D-AE19-62706E023703}">
                                <ahyp:hlinkClr xmlns:ahyp="http://schemas.microsoft.com/office/drawing/2018/hyperlinkcolor" val="tx"/>
                              </a:ext>
                            </a:extLst>
                          </a:hlinkClick>
                        </a:rPr>
                        <a:t>SSL</a:t>
                      </a:r>
                      <a:endParaRPr lang="sr-Latn-RS" sz="1600" dirty="0">
                        <a:solidFill>
                          <a:schemeClr val="bg1"/>
                        </a:solidFill>
                      </a:endParaRPr>
                    </a:p>
                  </a:txBody>
                  <a:tcPr anchor="ctr"/>
                </a:tc>
                <a:extLst>
                  <a:ext uri="{0D108BD9-81ED-4DB2-BD59-A6C34878D82A}">
                    <a16:rowId xmlns:a16="http://schemas.microsoft.com/office/drawing/2014/main" val="2038002789"/>
                  </a:ext>
                </a:extLst>
              </a:tr>
              <a:tr h="646764">
                <a:tc>
                  <a:txBody>
                    <a:bodyPr/>
                    <a:lstStyle/>
                    <a:p>
                      <a:r>
                        <a:rPr lang="ru-RU" sz="1600" b="1" u="none" strike="noStrike" dirty="0">
                          <a:solidFill>
                            <a:schemeClr val="bg1"/>
                          </a:solidFill>
                          <a:effectLst/>
                          <a:hlinkClick r:id="rId25" tooltip="Слој сесије">
                            <a:extLst>
                              <a:ext uri="{A12FA001-AC4F-418D-AE19-62706E023703}">
                                <ahyp:hlinkClr xmlns:ahyp="http://schemas.microsoft.com/office/drawing/2018/hyperlinkcolor" val="tx"/>
                              </a:ext>
                            </a:extLst>
                          </a:hlinkClick>
                        </a:rPr>
                        <a:t>Сесија</a:t>
                      </a:r>
                      <a:br>
                        <a:rPr lang="ru-RU" sz="1600" dirty="0">
                          <a:solidFill>
                            <a:schemeClr val="bg1"/>
                          </a:solidFill>
                        </a:rPr>
                      </a:br>
                      <a:r>
                        <a:rPr lang="ru-RU" sz="1600" dirty="0">
                          <a:solidFill>
                            <a:schemeClr val="bg1"/>
                          </a:solidFill>
                        </a:rPr>
                        <a:t>Успостављање сесије крајњих корисника</a:t>
                      </a:r>
                    </a:p>
                  </a:txBody>
                  <a:tcPr anchor="ctr"/>
                </a:tc>
                <a:tc>
                  <a:txBody>
                    <a:bodyPr/>
                    <a:lstStyle/>
                    <a:p>
                      <a:r>
                        <a:rPr lang="ru-RU" sz="1600" dirty="0">
                          <a:solidFill>
                            <a:schemeClr val="bg1"/>
                          </a:solidFill>
                        </a:rPr>
                        <a:t>Податак</a:t>
                      </a:r>
                    </a:p>
                  </a:txBody>
                  <a:tcPr anchor="ctr"/>
                </a:tc>
                <a:tc>
                  <a:txBody>
                    <a:bodyPr/>
                    <a:lstStyle/>
                    <a:p>
                      <a:r>
                        <a:rPr lang="sr-Latn-RS" sz="1600" u="none" strike="noStrike" dirty="0" err="1">
                          <a:solidFill>
                            <a:schemeClr val="bg1"/>
                          </a:solidFill>
                          <a:effectLst/>
                          <a:hlinkClick r:id="rId26" tooltip="NetBIOS (страница не постоји)">
                            <a:extLst>
                              <a:ext uri="{A12FA001-AC4F-418D-AE19-62706E023703}">
                                <ahyp:hlinkClr xmlns:ahyp="http://schemas.microsoft.com/office/drawing/2018/hyperlinkcolor" val="tx"/>
                              </a:ext>
                            </a:extLst>
                          </a:hlinkClick>
                        </a:rPr>
                        <a:t>NetBIOS</a:t>
                      </a:r>
                      <a:r>
                        <a:rPr lang="sr-Latn-RS" sz="1600" dirty="0">
                          <a:solidFill>
                            <a:schemeClr val="bg1"/>
                          </a:solidFill>
                        </a:rPr>
                        <a:t>, </a:t>
                      </a:r>
                      <a:r>
                        <a:rPr lang="sr-Latn-RS" sz="1600" u="none" strike="noStrike" dirty="0" err="1">
                          <a:solidFill>
                            <a:schemeClr val="bg1"/>
                          </a:solidFill>
                          <a:effectLst/>
                          <a:hlinkClick r:id="rId27" tooltip="PAP">
                            <a:extLst>
                              <a:ext uri="{A12FA001-AC4F-418D-AE19-62706E023703}">
                                <ahyp:hlinkClr xmlns:ahyp="http://schemas.microsoft.com/office/drawing/2018/hyperlinkcolor" val="tx"/>
                              </a:ext>
                            </a:extLst>
                          </a:hlinkClick>
                        </a:rPr>
                        <a:t>PAP</a:t>
                      </a:r>
                      <a:r>
                        <a:rPr lang="sr-Latn-RS" sz="1600" dirty="0">
                          <a:solidFill>
                            <a:schemeClr val="bg1"/>
                          </a:solidFill>
                        </a:rPr>
                        <a:t>, </a:t>
                      </a:r>
                      <a:r>
                        <a:rPr lang="sr-Latn-RS" sz="1600" u="none" strike="noStrike" dirty="0" err="1">
                          <a:solidFill>
                            <a:schemeClr val="bg1"/>
                          </a:solidFill>
                          <a:effectLst/>
                          <a:hlinkClick r:id="rId28" tooltip="CHAP">
                            <a:extLst>
                              <a:ext uri="{A12FA001-AC4F-418D-AE19-62706E023703}">
                                <ahyp:hlinkClr xmlns:ahyp="http://schemas.microsoft.com/office/drawing/2018/hyperlinkcolor" val="tx"/>
                              </a:ext>
                            </a:extLst>
                          </a:hlinkClick>
                        </a:rPr>
                        <a:t>CHAP</a:t>
                      </a:r>
                      <a:r>
                        <a:rPr lang="sr-Latn-RS" sz="1600" dirty="0">
                          <a:solidFill>
                            <a:schemeClr val="bg1"/>
                          </a:solidFill>
                        </a:rPr>
                        <a:t>, </a:t>
                      </a:r>
                      <a:r>
                        <a:rPr lang="sr-Latn-RS" sz="1600" u="none" strike="noStrike" dirty="0" err="1">
                          <a:solidFill>
                            <a:schemeClr val="bg1"/>
                          </a:solidFill>
                          <a:effectLst/>
                          <a:hlinkClick r:id="rId29" tooltip="SSH">
                            <a:extLst>
                              <a:ext uri="{A12FA001-AC4F-418D-AE19-62706E023703}">
                                <ahyp:hlinkClr xmlns:ahyp="http://schemas.microsoft.com/office/drawing/2018/hyperlinkcolor" val="tx"/>
                              </a:ext>
                            </a:extLst>
                          </a:hlinkClick>
                        </a:rPr>
                        <a:t>SSH</a:t>
                      </a:r>
                      <a:r>
                        <a:rPr lang="sr-Latn-RS" sz="1600" dirty="0">
                          <a:solidFill>
                            <a:schemeClr val="bg1"/>
                          </a:solidFill>
                        </a:rPr>
                        <a:t>, </a:t>
                      </a:r>
                      <a:r>
                        <a:rPr lang="sr-Latn-RS" sz="1600" u="none" strike="noStrike" dirty="0" err="1">
                          <a:solidFill>
                            <a:schemeClr val="bg1"/>
                          </a:solidFill>
                          <a:effectLst/>
                          <a:hlinkClick r:id="rId30" tooltip="Named Pipes (страница не постоји)">
                            <a:extLst>
                              <a:ext uri="{A12FA001-AC4F-418D-AE19-62706E023703}">
                                <ahyp:hlinkClr xmlns:ahyp="http://schemas.microsoft.com/office/drawing/2018/hyperlinkcolor" val="tx"/>
                              </a:ext>
                            </a:extLst>
                          </a:hlinkClick>
                        </a:rPr>
                        <a:t>Named</a:t>
                      </a:r>
                      <a:r>
                        <a:rPr lang="sr-Latn-RS" sz="1600" u="none" strike="noStrike" dirty="0">
                          <a:solidFill>
                            <a:schemeClr val="bg1"/>
                          </a:solidFill>
                          <a:effectLst/>
                          <a:hlinkClick r:id="rId30" tooltip="Named Pipes (страница не постоји)">
                            <a:extLst>
                              <a:ext uri="{A12FA001-AC4F-418D-AE19-62706E023703}">
                                <ahyp:hlinkClr xmlns:ahyp="http://schemas.microsoft.com/office/drawing/2018/hyperlinkcolor" val="tx"/>
                              </a:ext>
                            </a:extLst>
                          </a:hlinkClick>
                        </a:rPr>
                        <a:t> </a:t>
                      </a:r>
                      <a:r>
                        <a:rPr lang="sr-Latn-RS" sz="1600" u="none" strike="noStrike" dirty="0" err="1">
                          <a:solidFill>
                            <a:schemeClr val="bg1"/>
                          </a:solidFill>
                          <a:effectLst/>
                          <a:hlinkClick r:id="rId30" tooltip="Named Pipes (страница не постоји)">
                            <a:extLst>
                              <a:ext uri="{A12FA001-AC4F-418D-AE19-62706E023703}">
                                <ahyp:hlinkClr xmlns:ahyp="http://schemas.microsoft.com/office/drawing/2018/hyperlinkcolor" val="tx"/>
                              </a:ext>
                            </a:extLst>
                          </a:hlinkClick>
                        </a:rPr>
                        <a:t>Pipes</a:t>
                      </a:r>
                      <a:r>
                        <a:rPr lang="sr-Latn-RS" sz="1600" dirty="0">
                          <a:solidFill>
                            <a:schemeClr val="bg1"/>
                          </a:solidFill>
                        </a:rPr>
                        <a:t>, </a:t>
                      </a:r>
                      <a:br>
                        <a:rPr lang="sr-Latn-RS" sz="1600" dirty="0">
                          <a:solidFill>
                            <a:schemeClr val="bg1"/>
                          </a:solidFill>
                        </a:rPr>
                      </a:br>
                      <a:r>
                        <a:rPr lang="sr-Latn-RS" sz="1600" u="none" strike="noStrike" dirty="0">
                          <a:solidFill>
                            <a:schemeClr val="bg1"/>
                          </a:solidFill>
                          <a:effectLst/>
                          <a:hlinkClick r:id="rId31" tooltip="Session Announcement Protocol (страница не постоји)">
                            <a:extLst>
                              <a:ext uri="{A12FA001-AC4F-418D-AE19-62706E023703}">
                                <ahyp:hlinkClr xmlns:ahyp="http://schemas.microsoft.com/office/drawing/2018/hyperlinkcolor" val="tx"/>
                              </a:ext>
                            </a:extLst>
                          </a:hlinkClick>
                        </a:rPr>
                        <a:t>SAP</a:t>
                      </a:r>
                      <a:r>
                        <a:rPr lang="sr-Latn-RS" sz="1600" dirty="0">
                          <a:solidFill>
                            <a:schemeClr val="bg1"/>
                          </a:solidFill>
                        </a:rPr>
                        <a:t>, </a:t>
                      </a:r>
                      <a:r>
                        <a:rPr lang="sr-Latn-RS" sz="1600" u="none" strike="noStrike" dirty="0" err="1">
                          <a:solidFill>
                            <a:schemeClr val="bg1"/>
                          </a:solidFill>
                          <a:effectLst/>
                          <a:hlinkClick r:id="rId32" tooltip="SIP (protokol)">
                            <a:extLst>
                              <a:ext uri="{A12FA001-AC4F-418D-AE19-62706E023703}">
                                <ahyp:hlinkClr xmlns:ahyp="http://schemas.microsoft.com/office/drawing/2018/hyperlinkcolor" val="tx"/>
                              </a:ext>
                            </a:extLst>
                          </a:hlinkClick>
                        </a:rPr>
                        <a:t>SIP</a:t>
                      </a:r>
                      <a:r>
                        <a:rPr lang="sr-Latn-RS" sz="1600" dirty="0">
                          <a:solidFill>
                            <a:schemeClr val="bg1"/>
                          </a:solidFill>
                        </a:rPr>
                        <a:t>, </a:t>
                      </a:r>
                      <a:r>
                        <a:rPr lang="sr-Latn-RS" sz="1600" u="none" strike="noStrike" dirty="0">
                          <a:solidFill>
                            <a:schemeClr val="bg1"/>
                          </a:solidFill>
                          <a:effectLst/>
                          <a:hlinkClick r:id="rId33" tooltip="L2TP (страница не постоји)">
                            <a:extLst>
                              <a:ext uri="{A12FA001-AC4F-418D-AE19-62706E023703}">
                                <ahyp:hlinkClr xmlns:ahyp="http://schemas.microsoft.com/office/drawing/2018/hyperlinkcolor" val="tx"/>
                              </a:ext>
                            </a:extLst>
                          </a:hlinkClick>
                        </a:rPr>
                        <a:t>L2TP</a:t>
                      </a:r>
                      <a:r>
                        <a:rPr lang="sr-Latn-RS" sz="1600" dirty="0">
                          <a:solidFill>
                            <a:schemeClr val="bg1"/>
                          </a:solidFill>
                        </a:rPr>
                        <a:t>, </a:t>
                      </a:r>
                      <a:r>
                        <a:rPr lang="sr-Latn-RS" sz="1600" u="none" strike="noStrike" dirty="0" err="1">
                          <a:solidFill>
                            <a:schemeClr val="bg1"/>
                          </a:solidFill>
                          <a:effectLst/>
                          <a:hlinkClick r:id="rId34" tooltip="PPTP (страница не постоји)">
                            <a:extLst>
                              <a:ext uri="{A12FA001-AC4F-418D-AE19-62706E023703}">
                                <ahyp:hlinkClr xmlns:ahyp="http://schemas.microsoft.com/office/drawing/2018/hyperlinkcolor" val="tx"/>
                              </a:ext>
                            </a:extLst>
                          </a:hlinkClick>
                        </a:rPr>
                        <a:t>PPTP</a:t>
                      </a:r>
                      <a:endParaRPr lang="sr-Latn-RS" sz="1600" dirty="0">
                        <a:solidFill>
                          <a:schemeClr val="bg1"/>
                        </a:solidFill>
                      </a:endParaRPr>
                    </a:p>
                  </a:txBody>
                  <a:tcPr anchor="ctr"/>
                </a:tc>
                <a:extLst>
                  <a:ext uri="{0D108BD9-81ED-4DB2-BD59-A6C34878D82A}">
                    <a16:rowId xmlns:a16="http://schemas.microsoft.com/office/drawing/2014/main" val="574649265"/>
                  </a:ext>
                </a:extLst>
              </a:tr>
              <a:tr h="646764">
                <a:tc>
                  <a:txBody>
                    <a:bodyPr/>
                    <a:lstStyle/>
                    <a:p>
                      <a:r>
                        <a:rPr lang="ru-RU" sz="1600" b="1" u="none" strike="noStrike" dirty="0">
                          <a:solidFill>
                            <a:schemeClr val="bg1"/>
                          </a:solidFill>
                          <a:effectLst/>
                          <a:hlinkClick r:id="rId35" tooltip="Транспортни слој">
                            <a:extLst>
                              <a:ext uri="{A12FA001-AC4F-418D-AE19-62706E023703}">
                                <ahyp:hlinkClr xmlns:ahyp="http://schemas.microsoft.com/office/drawing/2018/hyperlinkcolor" val="tx"/>
                              </a:ext>
                            </a:extLst>
                          </a:hlinkClick>
                        </a:rPr>
                        <a:t>Транспорт</a:t>
                      </a:r>
                      <a:br>
                        <a:rPr lang="ru-RU" sz="1600" dirty="0">
                          <a:solidFill>
                            <a:schemeClr val="bg1"/>
                          </a:solidFill>
                        </a:rPr>
                      </a:br>
                      <a:r>
                        <a:rPr lang="ru-RU" sz="1600" dirty="0">
                          <a:solidFill>
                            <a:schemeClr val="bg1"/>
                          </a:solidFill>
                        </a:rPr>
                        <a:t>Веза, поузданост, транспорт</a:t>
                      </a:r>
                    </a:p>
                  </a:txBody>
                  <a:tcPr anchor="ctr"/>
                </a:tc>
                <a:tc>
                  <a:txBody>
                    <a:bodyPr/>
                    <a:lstStyle/>
                    <a:p>
                      <a:r>
                        <a:rPr lang="ru-RU" sz="1600">
                          <a:solidFill>
                            <a:schemeClr val="bg1"/>
                          </a:solidFill>
                        </a:rPr>
                        <a:t>Сегмент</a:t>
                      </a:r>
                      <a:br>
                        <a:rPr lang="ru-RU" sz="1600">
                          <a:solidFill>
                            <a:schemeClr val="bg1"/>
                          </a:solidFill>
                        </a:rPr>
                      </a:br>
                      <a:r>
                        <a:rPr lang="ru-RU" sz="1600">
                          <a:solidFill>
                            <a:schemeClr val="bg1"/>
                          </a:solidFill>
                        </a:rPr>
                        <a:t>Датаграм</a:t>
                      </a:r>
                    </a:p>
                  </a:txBody>
                  <a:tcPr anchor="ctr"/>
                </a:tc>
                <a:tc>
                  <a:txBody>
                    <a:bodyPr/>
                    <a:lstStyle/>
                    <a:p>
                      <a:r>
                        <a:rPr lang="sr-Latn-RS" sz="1600" u="none" strike="noStrike" dirty="0">
                          <a:solidFill>
                            <a:schemeClr val="bg1"/>
                          </a:solidFill>
                          <a:effectLst/>
                          <a:hlinkClick r:id="rId36" tooltip="Трансмисиони контролни протокол">
                            <a:extLst>
                              <a:ext uri="{A12FA001-AC4F-418D-AE19-62706E023703}">
                                <ahyp:hlinkClr xmlns:ahyp="http://schemas.microsoft.com/office/drawing/2018/hyperlinkcolor" val="tx"/>
                              </a:ext>
                            </a:extLst>
                          </a:hlinkClick>
                        </a:rPr>
                        <a:t>TCP</a:t>
                      </a:r>
                      <a:r>
                        <a:rPr lang="sr-Latn-RS" sz="1600" dirty="0">
                          <a:solidFill>
                            <a:schemeClr val="bg1"/>
                          </a:solidFill>
                        </a:rPr>
                        <a:t>, </a:t>
                      </a:r>
                      <a:r>
                        <a:rPr lang="sr-Latn-RS" sz="1600" u="none" strike="noStrike" dirty="0">
                          <a:solidFill>
                            <a:schemeClr val="bg1"/>
                          </a:solidFill>
                          <a:effectLst/>
                          <a:hlinkClick r:id="rId37" tooltip="UDP (protokol)">
                            <a:extLst>
                              <a:ext uri="{A12FA001-AC4F-418D-AE19-62706E023703}">
                                <ahyp:hlinkClr xmlns:ahyp="http://schemas.microsoft.com/office/drawing/2018/hyperlinkcolor" val="tx"/>
                              </a:ext>
                            </a:extLst>
                          </a:hlinkClick>
                        </a:rPr>
                        <a:t>UDP</a:t>
                      </a:r>
                      <a:r>
                        <a:rPr lang="sr-Latn-RS" sz="1600" dirty="0">
                          <a:solidFill>
                            <a:schemeClr val="bg1"/>
                          </a:solidFill>
                        </a:rPr>
                        <a:t>, </a:t>
                      </a:r>
                      <a:r>
                        <a:rPr lang="sr-Latn-RS" sz="1600" u="none" strike="noStrike" dirty="0" err="1">
                          <a:solidFill>
                            <a:schemeClr val="bg1"/>
                          </a:solidFill>
                          <a:effectLst/>
                          <a:hlinkClick r:id="rId38" tooltip="SCTP">
                            <a:extLst>
                              <a:ext uri="{A12FA001-AC4F-418D-AE19-62706E023703}">
                                <ahyp:hlinkClr xmlns:ahyp="http://schemas.microsoft.com/office/drawing/2018/hyperlinkcolor" val="tx"/>
                              </a:ext>
                            </a:extLst>
                          </a:hlinkClick>
                        </a:rPr>
                        <a:t>SCTP</a:t>
                      </a:r>
                      <a:r>
                        <a:rPr lang="sr-Latn-RS" sz="1600" dirty="0">
                          <a:solidFill>
                            <a:schemeClr val="bg1"/>
                          </a:solidFill>
                        </a:rPr>
                        <a:t>, </a:t>
                      </a:r>
                      <a:r>
                        <a:rPr lang="sr-Latn-RS" sz="1600" u="none" strike="noStrike" dirty="0" err="1">
                          <a:solidFill>
                            <a:schemeClr val="bg1"/>
                          </a:solidFill>
                          <a:effectLst/>
                          <a:hlinkClick r:id="rId39" tooltip="DCCP">
                            <a:extLst>
                              <a:ext uri="{A12FA001-AC4F-418D-AE19-62706E023703}">
                                <ahyp:hlinkClr xmlns:ahyp="http://schemas.microsoft.com/office/drawing/2018/hyperlinkcolor" val="tx"/>
                              </a:ext>
                            </a:extLst>
                          </a:hlinkClick>
                        </a:rPr>
                        <a:t>DCCP</a:t>
                      </a:r>
                      <a:endParaRPr lang="sr-Latn-RS" sz="1600" dirty="0">
                        <a:solidFill>
                          <a:schemeClr val="bg1"/>
                        </a:solidFill>
                      </a:endParaRPr>
                    </a:p>
                  </a:txBody>
                  <a:tcPr anchor="ctr"/>
                </a:tc>
                <a:extLst>
                  <a:ext uri="{0D108BD9-81ED-4DB2-BD59-A6C34878D82A}">
                    <a16:rowId xmlns:a16="http://schemas.microsoft.com/office/drawing/2014/main" val="198140501"/>
                  </a:ext>
                </a:extLst>
              </a:tr>
              <a:tr h="646764">
                <a:tc>
                  <a:txBody>
                    <a:bodyPr/>
                    <a:lstStyle/>
                    <a:p>
                      <a:r>
                        <a:rPr lang="ru-RU" sz="1600" b="1" u="none" strike="noStrike" dirty="0">
                          <a:solidFill>
                            <a:schemeClr val="bg1"/>
                          </a:solidFill>
                          <a:effectLst/>
                          <a:hlinkClick r:id="rId40" tooltip="Слој мреже">
                            <a:extLst>
                              <a:ext uri="{A12FA001-AC4F-418D-AE19-62706E023703}">
                                <ahyp:hlinkClr xmlns:ahyp="http://schemas.microsoft.com/office/drawing/2018/hyperlinkcolor" val="tx"/>
                              </a:ext>
                            </a:extLst>
                          </a:hlinkClick>
                        </a:rPr>
                        <a:t>Мрежа</a:t>
                      </a:r>
                      <a:br>
                        <a:rPr lang="ru-RU" sz="1600" dirty="0">
                          <a:solidFill>
                            <a:schemeClr val="bg1"/>
                          </a:solidFill>
                        </a:rPr>
                      </a:br>
                      <a:r>
                        <a:rPr lang="ru-RU" sz="1600" dirty="0">
                          <a:solidFill>
                            <a:schemeClr val="bg1"/>
                          </a:solidFill>
                        </a:rPr>
                        <a:t>Логичко адресирање и рутирање</a:t>
                      </a:r>
                    </a:p>
                  </a:txBody>
                  <a:tcPr anchor="ctr"/>
                </a:tc>
                <a:tc>
                  <a:txBody>
                    <a:bodyPr/>
                    <a:lstStyle/>
                    <a:p>
                      <a:r>
                        <a:rPr lang="ru-RU" sz="1600">
                          <a:solidFill>
                            <a:schemeClr val="bg1"/>
                          </a:solidFill>
                        </a:rPr>
                        <a:t>Пакет</a:t>
                      </a:r>
                    </a:p>
                  </a:txBody>
                  <a:tcPr anchor="ctr"/>
                </a:tc>
                <a:tc>
                  <a:txBody>
                    <a:bodyPr/>
                    <a:lstStyle/>
                    <a:p>
                      <a:r>
                        <a:rPr lang="sr-Latn-RS" sz="1600" u="none" strike="noStrike" dirty="0">
                          <a:solidFill>
                            <a:schemeClr val="bg1"/>
                          </a:solidFill>
                          <a:effectLst/>
                          <a:hlinkClick r:id="rId41" tooltip="Интернет протокол">
                            <a:extLst>
                              <a:ext uri="{A12FA001-AC4F-418D-AE19-62706E023703}">
                                <ahyp:hlinkClr xmlns:ahyp="http://schemas.microsoft.com/office/drawing/2018/hyperlinkcolor" val="tx"/>
                              </a:ext>
                            </a:extLst>
                          </a:hlinkClick>
                        </a:rPr>
                        <a:t>IP</a:t>
                      </a:r>
                      <a:r>
                        <a:rPr lang="sr-Latn-RS" sz="1600" dirty="0">
                          <a:solidFill>
                            <a:schemeClr val="bg1"/>
                          </a:solidFill>
                        </a:rPr>
                        <a:t> (</a:t>
                      </a:r>
                      <a:r>
                        <a:rPr lang="sr-Latn-RS" sz="1600" u="none" strike="noStrike" dirty="0">
                          <a:solidFill>
                            <a:schemeClr val="bg1"/>
                          </a:solidFill>
                          <a:effectLst/>
                          <a:hlinkClick r:id="rId42" tooltip="IPv4">
                            <a:extLst>
                              <a:ext uri="{A12FA001-AC4F-418D-AE19-62706E023703}">
                                <ahyp:hlinkClr xmlns:ahyp="http://schemas.microsoft.com/office/drawing/2018/hyperlinkcolor" val="tx"/>
                              </a:ext>
                            </a:extLst>
                          </a:hlinkClick>
                        </a:rPr>
                        <a:t>IPv4</a:t>
                      </a:r>
                      <a:r>
                        <a:rPr lang="sr-Latn-RS" sz="1600" dirty="0">
                          <a:solidFill>
                            <a:schemeClr val="bg1"/>
                          </a:solidFill>
                        </a:rPr>
                        <a:t>, </a:t>
                      </a:r>
                      <a:r>
                        <a:rPr lang="sr-Latn-RS" sz="1600" u="none" strike="noStrike" dirty="0">
                          <a:solidFill>
                            <a:schemeClr val="bg1"/>
                          </a:solidFill>
                          <a:effectLst/>
                          <a:hlinkClick r:id="rId43" tooltip="IPv6">
                            <a:extLst>
                              <a:ext uri="{A12FA001-AC4F-418D-AE19-62706E023703}">
                                <ahyp:hlinkClr xmlns:ahyp="http://schemas.microsoft.com/office/drawing/2018/hyperlinkcolor" val="tx"/>
                              </a:ext>
                            </a:extLst>
                          </a:hlinkClick>
                        </a:rPr>
                        <a:t>IPv6</a:t>
                      </a:r>
                      <a:r>
                        <a:rPr lang="sr-Latn-RS" sz="1600" dirty="0">
                          <a:solidFill>
                            <a:schemeClr val="bg1"/>
                          </a:solidFill>
                        </a:rPr>
                        <a:t>), </a:t>
                      </a:r>
                      <a:r>
                        <a:rPr lang="sr-Latn-RS" sz="1600" u="none" strike="noStrike" dirty="0" err="1">
                          <a:solidFill>
                            <a:schemeClr val="bg1"/>
                          </a:solidFill>
                          <a:effectLst/>
                          <a:hlinkClick r:id="rId44" tooltip="ICMP">
                            <a:extLst>
                              <a:ext uri="{A12FA001-AC4F-418D-AE19-62706E023703}">
                                <ahyp:hlinkClr xmlns:ahyp="http://schemas.microsoft.com/office/drawing/2018/hyperlinkcolor" val="tx"/>
                              </a:ext>
                            </a:extLst>
                          </a:hlinkClick>
                        </a:rPr>
                        <a:t>ICMP</a:t>
                      </a:r>
                      <a:r>
                        <a:rPr lang="sr-Latn-RS" sz="1600" dirty="0">
                          <a:solidFill>
                            <a:schemeClr val="bg1"/>
                          </a:solidFill>
                        </a:rPr>
                        <a:t>, </a:t>
                      </a:r>
                      <a:r>
                        <a:rPr lang="sr-Latn-RS" sz="1600" u="none" strike="noStrike" dirty="0" err="1">
                          <a:solidFill>
                            <a:schemeClr val="bg1"/>
                          </a:solidFill>
                          <a:effectLst/>
                          <a:hlinkClick r:id="rId45" tooltip="ARP">
                            <a:extLst>
                              <a:ext uri="{A12FA001-AC4F-418D-AE19-62706E023703}">
                                <ahyp:hlinkClr xmlns:ahyp="http://schemas.microsoft.com/office/drawing/2018/hyperlinkcolor" val="tx"/>
                              </a:ext>
                            </a:extLst>
                          </a:hlinkClick>
                        </a:rPr>
                        <a:t>ARP</a:t>
                      </a:r>
                      <a:r>
                        <a:rPr lang="sr-Latn-RS" sz="1600" dirty="0">
                          <a:solidFill>
                            <a:schemeClr val="bg1"/>
                          </a:solidFill>
                        </a:rPr>
                        <a:t>, </a:t>
                      </a:r>
                      <a:r>
                        <a:rPr lang="sr-Latn-RS" sz="1600" u="none" strike="noStrike" dirty="0" err="1">
                          <a:solidFill>
                            <a:schemeClr val="bg1"/>
                          </a:solidFill>
                          <a:effectLst/>
                          <a:hlinkClick r:id="rId46" tooltip="RARP">
                            <a:extLst>
                              <a:ext uri="{A12FA001-AC4F-418D-AE19-62706E023703}">
                                <ahyp:hlinkClr xmlns:ahyp="http://schemas.microsoft.com/office/drawing/2018/hyperlinkcolor" val="tx"/>
                              </a:ext>
                            </a:extLst>
                          </a:hlinkClick>
                        </a:rPr>
                        <a:t>RARP</a:t>
                      </a:r>
                      <a:r>
                        <a:rPr lang="sr-Latn-RS" sz="1600" dirty="0">
                          <a:solidFill>
                            <a:schemeClr val="bg1"/>
                          </a:solidFill>
                        </a:rPr>
                        <a:t>, </a:t>
                      </a:r>
                      <a:r>
                        <a:rPr lang="sr-Latn-RS" sz="1600" dirty="0" err="1">
                          <a:solidFill>
                            <a:schemeClr val="bg1"/>
                          </a:solidFill>
                        </a:rPr>
                        <a:t>ICMP</a:t>
                      </a:r>
                      <a:r>
                        <a:rPr lang="sr-Latn-RS" sz="1600" dirty="0">
                          <a:solidFill>
                            <a:schemeClr val="bg1"/>
                          </a:solidFill>
                        </a:rPr>
                        <a:t>, </a:t>
                      </a:r>
                      <a:r>
                        <a:rPr lang="sr-Latn-RS" sz="1600" u="none" strike="noStrike" dirty="0" err="1">
                          <a:solidFill>
                            <a:schemeClr val="bg1"/>
                          </a:solidFill>
                          <a:effectLst/>
                          <a:hlinkClick r:id="rId47" tooltip="IPsec (страница не постоји)">
                            <a:extLst>
                              <a:ext uri="{A12FA001-AC4F-418D-AE19-62706E023703}">
                                <ahyp:hlinkClr xmlns:ahyp="http://schemas.microsoft.com/office/drawing/2018/hyperlinkcolor" val="tx"/>
                              </a:ext>
                            </a:extLst>
                          </a:hlinkClick>
                        </a:rPr>
                        <a:t>IPsec</a:t>
                      </a:r>
                      <a:r>
                        <a:rPr lang="sr-Latn-RS" sz="1600" dirty="0">
                          <a:solidFill>
                            <a:schemeClr val="bg1"/>
                          </a:solidFill>
                        </a:rPr>
                        <a:t>, </a:t>
                      </a:r>
                      <a:r>
                        <a:rPr lang="sr-Latn-RS" sz="1600" u="none" strike="noStrike" dirty="0" err="1">
                          <a:solidFill>
                            <a:schemeClr val="bg1"/>
                          </a:solidFill>
                          <a:effectLst/>
                          <a:hlinkClick r:id="rId48" tooltip="IGMP (страница не постоји)">
                            <a:extLst>
                              <a:ext uri="{A12FA001-AC4F-418D-AE19-62706E023703}">
                                <ahyp:hlinkClr xmlns:ahyp="http://schemas.microsoft.com/office/drawing/2018/hyperlinkcolor" val="tx"/>
                              </a:ext>
                            </a:extLst>
                          </a:hlinkClick>
                        </a:rPr>
                        <a:t>IGMP</a:t>
                      </a:r>
                      <a:r>
                        <a:rPr lang="sr-Latn-RS" sz="1600" dirty="0">
                          <a:solidFill>
                            <a:schemeClr val="bg1"/>
                          </a:solidFill>
                        </a:rPr>
                        <a:t>, </a:t>
                      </a:r>
                      <a:r>
                        <a:rPr lang="sr-Latn-RS" sz="1600" u="none" strike="noStrike" dirty="0">
                          <a:solidFill>
                            <a:schemeClr val="bg1"/>
                          </a:solidFill>
                          <a:effectLst/>
                          <a:hlinkClick r:id="rId49" tooltip="IPX (страница не постоји)">
                            <a:extLst>
                              <a:ext uri="{A12FA001-AC4F-418D-AE19-62706E023703}">
                                <ahyp:hlinkClr xmlns:ahyp="http://schemas.microsoft.com/office/drawing/2018/hyperlinkcolor" val="tx"/>
                              </a:ext>
                            </a:extLst>
                          </a:hlinkClick>
                        </a:rPr>
                        <a:t>IPX</a:t>
                      </a:r>
                      <a:r>
                        <a:rPr lang="sr-Latn-RS" sz="1600" dirty="0">
                          <a:solidFill>
                            <a:schemeClr val="bg1"/>
                          </a:solidFill>
                        </a:rPr>
                        <a:t>, </a:t>
                      </a:r>
                      <a:r>
                        <a:rPr lang="sr-Latn-RS" sz="1600" u="none" strike="noStrike" dirty="0" err="1">
                          <a:solidFill>
                            <a:schemeClr val="bg1"/>
                          </a:solidFill>
                          <a:effectLst/>
                          <a:hlinkClick r:id="rId50" tooltip="AppleTalk (страница не постоји)">
                            <a:extLst>
                              <a:ext uri="{A12FA001-AC4F-418D-AE19-62706E023703}">
                                <ahyp:hlinkClr xmlns:ahyp="http://schemas.microsoft.com/office/drawing/2018/hyperlinkcolor" val="tx"/>
                              </a:ext>
                            </a:extLst>
                          </a:hlinkClick>
                        </a:rPr>
                        <a:t>AppleTalk</a:t>
                      </a:r>
                      <a:endParaRPr lang="sr-Latn-RS" sz="1600" dirty="0">
                        <a:solidFill>
                          <a:schemeClr val="bg1"/>
                        </a:solidFill>
                      </a:endParaRPr>
                    </a:p>
                  </a:txBody>
                  <a:tcPr anchor="ctr"/>
                </a:tc>
                <a:extLst>
                  <a:ext uri="{0D108BD9-81ED-4DB2-BD59-A6C34878D82A}">
                    <a16:rowId xmlns:a16="http://schemas.microsoft.com/office/drawing/2014/main" val="2898374294"/>
                  </a:ext>
                </a:extLst>
              </a:tr>
              <a:tr h="646764">
                <a:tc>
                  <a:txBody>
                    <a:bodyPr/>
                    <a:lstStyle/>
                    <a:p>
                      <a:r>
                        <a:rPr lang="ru-RU" sz="1600" b="1" u="none" strike="noStrike" dirty="0">
                          <a:solidFill>
                            <a:schemeClr val="bg1"/>
                          </a:solidFill>
                          <a:effectLst/>
                          <a:hlinkClick r:id="rId51" tooltip="Слој везе">
                            <a:extLst>
                              <a:ext uri="{A12FA001-AC4F-418D-AE19-62706E023703}">
                                <ahyp:hlinkClr xmlns:ahyp="http://schemas.microsoft.com/office/drawing/2018/hyperlinkcolor" val="tx"/>
                              </a:ext>
                            </a:extLst>
                          </a:hlinkClick>
                        </a:rPr>
                        <a:t>Слој везе</a:t>
                      </a:r>
                      <a:br>
                        <a:rPr lang="ru-RU" sz="1600" dirty="0">
                          <a:solidFill>
                            <a:schemeClr val="bg1"/>
                          </a:solidFill>
                        </a:rPr>
                      </a:br>
                      <a:r>
                        <a:rPr lang="ru-RU" sz="1600" dirty="0">
                          <a:solidFill>
                            <a:schemeClr val="bg1"/>
                          </a:solidFill>
                        </a:rPr>
                        <a:t>Физичко адресирање, приступ медијуму</a:t>
                      </a:r>
                    </a:p>
                  </a:txBody>
                  <a:tcPr anchor="ctr"/>
                </a:tc>
                <a:tc>
                  <a:txBody>
                    <a:bodyPr/>
                    <a:lstStyle/>
                    <a:p>
                      <a:r>
                        <a:rPr lang="ru-RU" sz="1600">
                          <a:solidFill>
                            <a:schemeClr val="bg1"/>
                          </a:solidFill>
                        </a:rPr>
                        <a:t>Фрејм (Оквир)</a:t>
                      </a:r>
                    </a:p>
                  </a:txBody>
                  <a:tcPr anchor="ctr"/>
                </a:tc>
                <a:tc>
                  <a:txBody>
                    <a:bodyPr/>
                    <a:lstStyle/>
                    <a:p>
                      <a:r>
                        <a:rPr lang="sr-Latn-RS" sz="1600" u="none" strike="noStrike" dirty="0">
                          <a:solidFill>
                            <a:schemeClr val="bg1"/>
                          </a:solidFill>
                          <a:effectLst/>
                          <a:hlinkClick r:id="rId52" tooltip="PPP (протокол) (страница не постоји)">
                            <a:extLst>
                              <a:ext uri="{A12FA001-AC4F-418D-AE19-62706E023703}">
                                <ahyp:hlinkClr xmlns:ahyp="http://schemas.microsoft.com/office/drawing/2018/hyperlinkcolor" val="tx"/>
                              </a:ext>
                            </a:extLst>
                          </a:hlinkClick>
                        </a:rPr>
                        <a:t>PPP</a:t>
                      </a:r>
                      <a:r>
                        <a:rPr lang="sr-Latn-RS" sz="1600" dirty="0">
                          <a:solidFill>
                            <a:schemeClr val="bg1"/>
                          </a:solidFill>
                        </a:rPr>
                        <a:t>, </a:t>
                      </a:r>
                      <a:r>
                        <a:rPr lang="sr-Latn-RS" sz="1600" u="none" strike="noStrike" dirty="0" err="1">
                          <a:solidFill>
                            <a:schemeClr val="bg1"/>
                          </a:solidFill>
                          <a:effectLst/>
                          <a:hlinkClick r:id="rId53" tooltip="HDLC (страница не постоји)">
                            <a:extLst>
                              <a:ext uri="{A12FA001-AC4F-418D-AE19-62706E023703}">
                                <ahyp:hlinkClr xmlns:ahyp="http://schemas.microsoft.com/office/drawing/2018/hyperlinkcolor" val="tx"/>
                              </a:ext>
                            </a:extLst>
                          </a:hlinkClick>
                        </a:rPr>
                        <a:t>HDLC</a:t>
                      </a:r>
                      <a:r>
                        <a:rPr lang="sr-Latn-RS" sz="1600" dirty="0">
                          <a:solidFill>
                            <a:schemeClr val="bg1"/>
                          </a:solidFill>
                        </a:rPr>
                        <a:t>, </a:t>
                      </a:r>
                      <a:r>
                        <a:rPr lang="sr-Latn-RS" sz="1600" u="none" strike="noStrike" dirty="0" err="1">
                          <a:solidFill>
                            <a:schemeClr val="bg1"/>
                          </a:solidFill>
                          <a:effectLst/>
                          <a:hlinkClick r:id="rId54" tooltip="Frame Relay">
                            <a:extLst>
                              <a:ext uri="{A12FA001-AC4F-418D-AE19-62706E023703}">
                                <ahyp:hlinkClr xmlns:ahyp="http://schemas.microsoft.com/office/drawing/2018/hyperlinkcolor" val="tx"/>
                              </a:ext>
                            </a:extLst>
                          </a:hlinkClick>
                        </a:rPr>
                        <a:t>Frame</a:t>
                      </a:r>
                      <a:r>
                        <a:rPr lang="sr-Latn-RS" sz="1600" u="none" strike="noStrike" dirty="0">
                          <a:solidFill>
                            <a:schemeClr val="bg1"/>
                          </a:solidFill>
                          <a:effectLst/>
                          <a:hlinkClick r:id="rId54" tooltip="Frame Relay">
                            <a:extLst>
                              <a:ext uri="{A12FA001-AC4F-418D-AE19-62706E023703}">
                                <ahyp:hlinkClr xmlns:ahyp="http://schemas.microsoft.com/office/drawing/2018/hyperlinkcolor" val="tx"/>
                              </a:ext>
                            </a:extLst>
                          </a:hlinkClick>
                        </a:rPr>
                        <a:t> </a:t>
                      </a:r>
                      <a:r>
                        <a:rPr lang="sr-Latn-RS" sz="1600" u="none" strike="noStrike" dirty="0" err="1">
                          <a:solidFill>
                            <a:schemeClr val="bg1"/>
                          </a:solidFill>
                          <a:effectLst/>
                          <a:hlinkClick r:id="rId54" tooltip="Frame Relay">
                            <a:extLst>
                              <a:ext uri="{A12FA001-AC4F-418D-AE19-62706E023703}">
                                <ahyp:hlinkClr xmlns:ahyp="http://schemas.microsoft.com/office/drawing/2018/hyperlinkcolor" val="tx"/>
                              </a:ext>
                            </a:extLst>
                          </a:hlinkClick>
                        </a:rPr>
                        <a:t>Relay</a:t>
                      </a:r>
                      <a:r>
                        <a:rPr lang="sr-Latn-RS" sz="1600" dirty="0">
                          <a:solidFill>
                            <a:schemeClr val="bg1"/>
                          </a:solidFill>
                        </a:rPr>
                        <a:t>, </a:t>
                      </a:r>
                      <a:r>
                        <a:rPr lang="sr-Latn-RS" sz="1600" dirty="0" err="1">
                          <a:solidFill>
                            <a:schemeClr val="bg1"/>
                          </a:solidFill>
                        </a:rPr>
                        <a:t>ARP</a:t>
                      </a:r>
                      <a:r>
                        <a:rPr lang="sr-Latn-RS" sz="1600" dirty="0">
                          <a:solidFill>
                            <a:schemeClr val="bg1"/>
                          </a:solidFill>
                        </a:rPr>
                        <a:t>, </a:t>
                      </a:r>
                      <a:r>
                        <a:rPr lang="sr-Latn-RS" sz="1600" u="none" strike="noStrike" dirty="0" err="1">
                          <a:solidFill>
                            <a:schemeClr val="bg1"/>
                          </a:solidFill>
                          <a:effectLst/>
                          <a:hlinkClick r:id="rId55" tooltip="CSLIP (страница не постоји)">
                            <a:extLst>
                              <a:ext uri="{A12FA001-AC4F-418D-AE19-62706E023703}">
                                <ahyp:hlinkClr xmlns:ahyp="http://schemas.microsoft.com/office/drawing/2018/hyperlinkcolor" val="tx"/>
                              </a:ext>
                            </a:extLst>
                          </a:hlinkClick>
                        </a:rPr>
                        <a:t>CSLIP</a:t>
                      </a:r>
                      <a:r>
                        <a:rPr lang="sr-Latn-RS" sz="1600" dirty="0">
                          <a:solidFill>
                            <a:schemeClr val="bg1"/>
                          </a:solidFill>
                        </a:rPr>
                        <a:t>, </a:t>
                      </a:r>
                      <a:r>
                        <a:rPr lang="sr-Latn-RS" sz="1600" u="none" strike="noStrike" dirty="0" err="1">
                          <a:solidFill>
                            <a:schemeClr val="bg1"/>
                          </a:solidFill>
                          <a:effectLst/>
                          <a:hlinkClick r:id="rId56" tooltip="SLIP (страница не постоји)">
                            <a:extLst>
                              <a:ext uri="{A12FA001-AC4F-418D-AE19-62706E023703}">
                                <ahyp:hlinkClr xmlns:ahyp="http://schemas.microsoft.com/office/drawing/2018/hyperlinkcolor" val="tx"/>
                              </a:ext>
                            </a:extLst>
                          </a:hlinkClick>
                        </a:rPr>
                        <a:t>SLIP</a:t>
                      </a:r>
                      <a:r>
                        <a:rPr lang="sr-Latn-RS" sz="1600" dirty="0">
                          <a:solidFill>
                            <a:schemeClr val="bg1"/>
                          </a:solidFill>
                        </a:rPr>
                        <a:t>, </a:t>
                      </a:r>
                      <a:r>
                        <a:rPr lang="sr-Latn-RS" sz="1600" u="none" strike="noStrike" dirty="0" err="1">
                          <a:solidFill>
                            <a:schemeClr val="bg1"/>
                          </a:solidFill>
                          <a:effectLst/>
                          <a:hlinkClick r:id="rId57" tooltip="IEEE 802.3 (страница не постоји)">
                            <a:extLst>
                              <a:ext uri="{A12FA001-AC4F-418D-AE19-62706E023703}">
                                <ahyp:hlinkClr xmlns:ahyp="http://schemas.microsoft.com/office/drawing/2018/hyperlinkcolor" val="tx"/>
                              </a:ext>
                            </a:extLst>
                          </a:hlinkClick>
                        </a:rPr>
                        <a:t>Ethernet</a:t>
                      </a:r>
                      <a:r>
                        <a:rPr lang="sr-Latn-RS" sz="1600" dirty="0">
                          <a:solidFill>
                            <a:schemeClr val="bg1"/>
                          </a:solidFill>
                        </a:rPr>
                        <a:t>, </a:t>
                      </a:r>
                      <a:r>
                        <a:rPr lang="sr-Latn-RS" sz="1600" u="none" strike="noStrike" dirty="0" err="1">
                          <a:solidFill>
                            <a:schemeClr val="bg1"/>
                          </a:solidFill>
                          <a:effectLst/>
                          <a:hlinkClick r:id="rId58" tooltip="Frame relay (страница не постоји)">
                            <a:extLst>
                              <a:ext uri="{A12FA001-AC4F-418D-AE19-62706E023703}">
                                <ahyp:hlinkClr xmlns:ahyp="http://schemas.microsoft.com/office/drawing/2018/hyperlinkcolor" val="tx"/>
                              </a:ext>
                            </a:extLst>
                          </a:hlinkClick>
                        </a:rPr>
                        <a:t>Frame</a:t>
                      </a:r>
                      <a:r>
                        <a:rPr lang="sr-Latn-RS" sz="1600" u="none" strike="noStrike" dirty="0">
                          <a:solidFill>
                            <a:schemeClr val="bg1"/>
                          </a:solidFill>
                          <a:effectLst/>
                          <a:hlinkClick r:id="rId58" tooltip="Frame relay (страница не постоји)">
                            <a:extLst>
                              <a:ext uri="{A12FA001-AC4F-418D-AE19-62706E023703}">
                                <ahyp:hlinkClr xmlns:ahyp="http://schemas.microsoft.com/office/drawing/2018/hyperlinkcolor" val="tx"/>
                              </a:ext>
                            </a:extLst>
                          </a:hlinkClick>
                        </a:rPr>
                        <a:t> </a:t>
                      </a:r>
                      <a:r>
                        <a:rPr lang="sr-Latn-RS" sz="1600" u="none" strike="noStrike" dirty="0" err="1">
                          <a:solidFill>
                            <a:schemeClr val="bg1"/>
                          </a:solidFill>
                          <a:effectLst/>
                          <a:hlinkClick r:id="rId58" tooltip="Frame relay (страница не постоји)">
                            <a:extLst>
                              <a:ext uri="{A12FA001-AC4F-418D-AE19-62706E023703}">
                                <ahyp:hlinkClr xmlns:ahyp="http://schemas.microsoft.com/office/drawing/2018/hyperlinkcolor" val="tx"/>
                              </a:ext>
                            </a:extLst>
                          </a:hlinkClick>
                        </a:rPr>
                        <a:t>relay</a:t>
                      </a:r>
                      <a:r>
                        <a:rPr lang="sr-Latn-RS" sz="1600" dirty="0">
                          <a:solidFill>
                            <a:schemeClr val="bg1"/>
                          </a:solidFill>
                        </a:rPr>
                        <a:t>, </a:t>
                      </a:r>
                      <a:r>
                        <a:rPr lang="sr-Latn-RS" sz="1600" u="none" strike="noStrike" dirty="0" err="1">
                          <a:solidFill>
                            <a:schemeClr val="bg1"/>
                          </a:solidFill>
                          <a:effectLst/>
                          <a:hlinkClick r:id="rId59" tooltip="G.hn (страница не постоји)">
                            <a:extLst>
                              <a:ext uri="{A12FA001-AC4F-418D-AE19-62706E023703}">
                                <ahyp:hlinkClr xmlns:ahyp="http://schemas.microsoft.com/office/drawing/2018/hyperlinkcolor" val="tx"/>
                              </a:ext>
                            </a:extLst>
                          </a:hlinkClick>
                        </a:rPr>
                        <a:t>ITU</a:t>
                      </a:r>
                      <a:r>
                        <a:rPr lang="sr-Latn-RS" sz="1600" u="none" strike="noStrike" dirty="0">
                          <a:solidFill>
                            <a:schemeClr val="bg1"/>
                          </a:solidFill>
                          <a:effectLst/>
                          <a:hlinkClick r:id="rId59" tooltip="G.hn (страница не постоји)">
                            <a:extLst>
                              <a:ext uri="{A12FA001-AC4F-418D-AE19-62706E023703}">
                                <ahyp:hlinkClr xmlns:ahyp="http://schemas.microsoft.com/office/drawing/2018/hyperlinkcolor" val="tx"/>
                              </a:ext>
                            </a:extLst>
                          </a:hlinkClick>
                        </a:rPr>
                        <a:t>-T G.hn </a:t>
                      </a:r>
                      <a:r>
                        <a:rPr lang="sr-Latn-RS" sz="1600" u="none" strike="noStrike" dirty="0" err="1">
                          <a:solidFill>
                            <a:schemeClr val="bg1"/>
                          </a:solidFill>
                          <a:effectLst/>
                          <a:hlinkClick r:id="rId59" tooltip="G.hn (страница не постоји)">
                            <a:extLst>
                              <a:ext uri="{A12FA001-AC4F-418D-AE19-62706E023703}">
                                <ahyp:hlinkClr xmlns:ahyp="http://schemas.microsoft.com/office/drawing/2018/hyperlinkcolor" val="tx"/>
                              </a:ext>
                            </a:extLst>
                          </a:hlinkClick>
                        </a:rPr>
                        <a:t>DLL</a:t>
                      </a:r>
                      <a:endParaRPr lang="sr-Latn-RS" sz="1600" dirty="0">
                        <a:solidFill>
                          <a:schemeClr val="bg1"/>
                        </a:solidFill>
                      </a:endParaRPr>
                    </a:p>
                  </a:txBody>
                  <a:tcPr anchor="ctr"/>
                </a:tc>
                <a:extLst>
                  <a:ext uri="{0D108BD9-81ED-4DB2-BD59-A6C34878D82A}">
                    <a16:rowId xmlns:a16="http://schemas.microsoft.com/office/drawing/2014/main" val="3498933711"/>
                  </a:ext>
                </a:extLst>
              </a:tr>
              <a:tr h="646764">
                <a:tc>
                  <a:txBody>
                    <a:bodyPr/>
                    <a:lstStyle/>
                    <a:p>
                      <a:r>
                        <a:rPr lang="ru-RU" sz="1600" b="1" u="none" strike="noStrike" dirty="0">
                          <a:solidFill>
                            <a:schemeClr val="bg1"/>
                          </a:solidFill>
                          <a:effectLst/>
                          <a:hlinkClick r:id="rId60" tooltip="Физички слој">
                            <a:extLst>
                              <a:ext uri="{A12FA001-AC4F-418D-AE19-62706E023703}">
                                <ahyp:hlinkClr xmlns:ahyp="http://schemas.microsoft.com/office/drawing/2018/hyperlinkcolor" val="tx"/>
                              </a:ext>
                            </a:extLst>
                          </a:hlinkClick>
                        </a:rPr>
                        <a:t>Физички слој</a:t>
                      </a:r>
                      <a:br>
                        <a:rPr lang="ru-RU" sz="1600" dirty="0">
                          <a:solidFill>
                            <a:schemeClr val="bg1"/>
                          </a:solidFill>
                        </a:rPr>
                      </a:br>
                      <a:r>
                        <a:rPr lang="ru-RU" sz="1600" dirty="0">
                          <a:solidFill>
                            <a:schemeClr val="bg1"/>
                          </a:solidFill>
                        </a:rPr>
                        <a:t>Трансмисија сигнала</a:t>
                      </a:r>
                    </a:p>
                  </a:txBody>
                  <a:tcPr anchor="ctr"/>
                </a:tc>
                <a:tc>
                  <a:txBody>
                    <a:bodyPr/>
                    <a:lstStyle/>
                    <a:p>
                      <a:r>
                        <a:rPr lang="ru-RU" sz="1600">
                          <a:solidFill>
                            <a:schemeClr val="bg1"/>
                          </a:solidFill>
                        </a:rPr>
                        <a:t>Бит</a:t>
                      </a:r>
                    </a:p>
                  </a:txBody>
                  <a:tcPr anchor="ctr"/>
                </a:tc>
                <a:tc>
                  <a:txBody>
                    <a:bodyPr/>
                    <a:lstStyle/>
                    <a:p>
                      <a:r>
                        <a:rPr lang="sr-Latn-RS" sz="1600" u="none" strike="noStrike" dirty="0" err="1">
                          <a:solidFill>
                            <a:schemeClr val="bg1"/>
                          </a:solidFill>
                          <a:effectLst/>
                          <a:hlinkClick r:id="rId61" tooltip="Token Ring">
                            <a:extLst>
                              <a:ext uri="{A12FA001-AC4F-418D-AE19-62706E023703}">
                                <ahyp:hlinkClr xmlns:ahyp="http://schemas.microsoft.com/office/drawing/2018/hyperlinkcolor" val="tx"/>
                              </a:ext>
                            </a:extLst>
                          </a:hlinkClick>
                        </a:rPr>
                        <a:t>Token</a:t>
                      </a:r>
                      <a:r>
                        <a:rPr lang="sr-Latn-RS" sz="1600" u="none" strike="noStrike" dirty="0">
                          <a:solidFill>
                            <a:schemeClr val="bg1"/>
                          </a:solidFill>
                          <a:effectLst/>
                          <a:hlinkClick r:id="rId61" tooltip="Token Ring">
                            <a:extLst>
                              <a:ext uri="{A12FA001-AC4F-418D-AE19-62706E023703}">
                                <ahyp:hlinkClr xmlns:ahyp="http://schemas.microsoft.com/office/drawing/2018/hyperlinkcolor" val="tx"/>
                              </a:ext>
                            </a:extLst>
                          </a:hlinkClick>
                        </a:rPr>
                        <a:t> Ring</a:t>
                      </a:r>
                      <a:r>
                        <a:rPr lang="sr-Latn-RS" sz="1600" dirty="0">
                          <a:solidFill>
                            <a:schemeClr val="bg1"/>
                          </a:solidFill>
                        </a:rPr>
                        <a:t>, </a:t>
                      </a:r>
                      <a:r>
                        <a:rPr lang="sr-Latn-RS" sz="1600" u="none" strike="noStrike" dirty="0">
                          <a:solidFill>
                            <a:schemeClr val="bg1"/>
                          </a:solidFill>
                          <a:effectLst/>
                          <a:hlinkClick r:id="rId62" tooltip="RS-232 (страница не постоји)">
                            <a:extLst>
                              <a:ext uri="{A12FA001-AC4F-418D-AE19-62706E023703}">
                                <ahyp:hlinkClr xmlns:ahyp="http://schemas.microsoft.com/office/drawing/2018/hyperlinkcolor" val="tx"/>
                              </a:ext>
                            </a:extLst>
                          </a:hlinkClick>
                        </a:rPr>
                        <a:t>RS-232</a:t>
                      </a:r>
                      <a:r>
                        <a:rPr lang="sr-Latn-RS" sz="1600" dirty="0">
                          <a:solidFill>
                            <a:schemeClr val="bg1"/>
                          </a:solidFill>
                        </a:rPr>
                        <a:t>, </a:t>
                      </a:r>
                      <a:r>
                        <a:rPr lang="sr-Latn-RS" sz="1600" u="none" strike="noStrike" dirty="0">
                          <a:solidFill>
                            <a:schemeClr val="bg1"/>
                          </a:solidFill>
                          <a:effectLst/>
                          <a:hlinkClick r:id="rId63" tooltip="RS-449 (страница не постоји)">
                            <a:extLst>
                              <a:ext uri="{A12FA001-AC4F-418D-AE19-62706E023703}">
                                <ahyp:hlinkClr xmlns:ahyp="http://schemas.microsoft.com/office/drawing/2018/hyperlinkcolor" val="tx"/>
                              </a:ext>
                            </a:extLst>
                          </a:hlinkClick>
                        </a:rPr>
                        <a:t>RS-449</a:t>
                      </a:r>
                      <a:r>
                        <a:rPr lang="sr-Latn-RS" sz="1600" dirty="0">
                          <a:solidFill>
                            <a:schemeClr val="bg1"/>
                          </a:solidFill>
                        </a:rPr>
                        <a:t>, </a:t>
                      </a:r>
                      <a:r>
                        <a:rPr lang="sr-Latn-RS" sz="1600" u="none" strike="noStrike" dirty="0">
                          <a:solidFill>
                            <a:schemeClr val="bg1"/>
                          </a:solidFill>
                          <a:effectLst/>
                          <a:hlinkClick r:id="rId64" tooltip="V.35 (страница не постоји)">
                            <a:extLst>
                              <a:ext uri="{A12FA001-AC4F-418D-AE19-62706E023703}">
                                <ahyp:hlinkClr xmlns:ahyp="http://schemas.microsoft.com/office/drawing/2018/hyperlinkcolor" val="tx"/>
                              </a:ext>
                            </a:extLst>
                          </a:hlinkClick>
                        </a:rPr>
                        <a:t>V.35</a:t>
                      </a:r>
                      <a:r>
                        <a:rPr lang="sr-Latn-RS" sz="1600" dirty="0">
                          <a:solidFill>
                            <a:schemeClr val="bg1"/>
                          </a:solidFill>
                        </a:rPr>
                        <a:t>, </a:t>
                      </a:r>
                      <a:r>
                        <a:rPr lang="sr-Latn-RS" sz="1600" u="none" strike="noStrike" dirty="0">
                          <a:solidFill>
                            <a:schemeClr val="bg1"/>
                          </a:solidFill>
                          <a:effectLst/>
                          <a:hlinkClick r:id="rId65" tooltip="V.34 (страница не постоји)">
                            <a:extLst>
                              <a:ext uri="{A12FA001-AC4F-418D-AE19-62706E023703}">
                                <ahyp:hlinkClr xmlns:ahyp="http://schemas.microsoft.com/office/drawing/2018/hyperlinkcolor" val="tx"/>
                              </a:ext>
                            </a:extLst>
                          </a:hlinkClick>
                        </a:rPr>
                        <a:t>V.34</a:t>
                      </a:r>
                      <a:r>
                        <a:rPr lang="sr-Latn-RS" sz="1600" dirty="0">
                          <a:solidFill>
                            <a:schemeClr val="bg1"/>
                          </a:solidFill>
                        </a:rPr>
                        <a:t>, </a:t>
                      </a:r>
                      <a:r>
                        <a:rPr lang="sr-Latn-RS" sz="1600" u="none" strike="noStrike" dirty="0">
                          <a:solidFill>
                            <a:schemeClr val="bg1"/>
                          </a:solidFill>
                          <a:effectLst/>
                          <a:hlinkClick r:id="rId66" tooltip="I.430 (страница не постоји)">
                            <a:extLst>
                              <a:ext uri="{A12FA001-AC4F-418D-AE19-62706E023703}">
                                <ahyp:hlinkClr xmlns:ahyp="http://schemas.microsoft.com/office/drawing/2018/hyperlinkcolor" val="tx"/>
                              </a:ext>
                            </a:extLst>
                          </a:hlinkClick>
                        </a:rPr>
                        <a:t>I.430</a:t>
                      </a:r>
                      <a:r>
                        <a:rPr lang="sr-Latn-RS" sz="1600" dirty="0">
                          <a:solidFill>
                            <a:schemeClr val="bg1"/>
                          </a:solidFill>
                        </a:rPr>
                        <a:t>,</a:t>
                      </a:r>
                      <a:br>
                        <a:rPr lang="sr-Latn-RS" sz="1600" dirty="0">
                          <a:solidFill>
                            <a:schemeClr val="bg1"/>
                          </a:solidFill>
                        </a:rPr>
                      </a:br>
                      <a:r>
                        <a:rPr lang="sr-Latn-RS" sz="1600" u="none" strike="noStrike" dirty="0">
                          <a:solidFill>
                            <a:schemeClr val="bg1"/>
                          </a:solidFill>
                          <a:effectLst/>
                          <a:hlinkClick r:id="rId67" tooltip="I.431 (страница не постоји)">
                            <a:extLst>
                              <a:ext uri="{A12FA001-AC4F-418D-AE19-62706E023703}">
                                <ahyp:hlinkClr xmlns:ahyp="http://schemas.microsoft.com/office/drawing/2018/hyperlinkcolor" val="tx"/>
                              </a:ext>
                            </a:extLst>
                          </a:hlinkClick>
                        </a:rPr>
                        <a:t>I.431</a:t>
                      </a:r>
                      <a:r>
                        <a:rPr lang="sr-Latn-RS" sz="1600" dirty="0">
                          <a:solidFill>
                            <a:schemeClr val="bg1"/>
                          </a:solidFill>
                        </a:rPr>
                        <a:t>, </a:t>
                      </a:r>
                      <a:r>
                        <a:rPr lang="sr-Latn-RS" sz="1600" u="none" strike="noStrike" dirty="0">
                          <a:solidFill>
                            <a:schemeClr val="bg1"/>
                          </a:solidFill>
                          <a:effectLst/>
                          <a:hlinkClick r:id="rId68" tooltip="T1(Networking) (страница не постоји)">
                            <a:extLst>
                              <a:ext uri="{A12FA001-AC4F-418D-AE19-62706E023703}">
                                <ahyp:hlinkClr xmlns:ahyp="http://schemas.microsoft.com/office/drawing/2018/hyperlinkcolor" val="tx"/>
                              </a:ext>
                            </a:extLst>
                          </a:hlinkClick>
                        </a:rPr>
                        <a:t>T1</a:t>
                      </a:r>
                      <a:r>
                        <a:rPr lang="sr-Latn-RS" sz="1600" dirty="0">
                          <a:solidFill>
                            <a:schemeClr val="bg1"/>
                          </a:solidFill>
                        </a:rPr>
                        <a:t>, </a:t>
                      </a:r>
                      <a:r>
                        <a:rPr lang="sr-Latn-RS" sz="1600" u="none" strike="noStrike" dirty="0">
                          <a:solidFill>
                            <a:schemeClr val="bg1"/>
                          </a:solidFill>
                          <a:effectLst/>
                          <a:hlinkClick r:id="rId69" tooltip="E-carrier (страница не постоји)">
                            <a:extLst>
                              <a:ext uri="{A12FA001-AC4F-418D-AE19-62706E023703}">
                                <ahyp:hlinkClr xmlns:ahyp="http://schemas.microsoft.com/office/drawing/2018/hyperlinkcolor" val="tx"/>
                              </a:ext>
                            </a:extLst>
                          </a:hlinkClick>
                        </a:rPr>
                        <a:t>E1</a:t>
                      </a:r>
                      <a:r>
                        <a:rPr lang="sr-Latn-RS" sz="1600" dirty="0">
                          <a:solidFill>
                            <a:schemeClr val="bg1"/>
                          </a:solidFill>
                        </a:rPr>
                        <a:t>, </a:t>
                      </a:r>
                      <a:r>
                        <a:rPr lang="sr-Latn-RS" sz="1600" u="none" strike="noStrike" dirty="0" err="1">
                          <a:solidFill>
                            <a:schemeClr val="bg1"/>
                          </a:solidFill>
                          <a:effectLst/>
                          <a:hlinkClick r:id="rId70" tooltip="Plain old telephone service (страница не постоји)">
                            <a:extLst>
                              <a:ext uri="{A12FA001-AC4F-418D-AE19-62706E023703}">
                                <ahyp:hlinkClr xmlns:ahyp="http://schemas.microsoft.com/office/drawing/2018/hyperlinkcolor" val="tx"/>
                              </a:ext>
                            </a:extLst>
                          </a:hlinkClick>
                        </a:rPr>
                        <a:t>POTS</a:t>
                      </a:r>
                      <a:r>
                        <a:rPr lang="sr-Latn-RS" sz="1600" dirty="0">
                          <a:solidFill>
                            <a:schemeClr val="bg1"/>
                          </a:solidFill>
                        </a:rPr>
                        <a:t>, </a:t>
                      </a:r>
                      <a:r>
                        <a:rPr lang="sr-Latn-RS" sz="1600" u="none" strike="noStrike" dirty="0">
                          <a:solidFill>
                            <a:schemeClr val="bg1"/>
                          </a:solidFill>
                          <a:effectLst/>
                          <a:hlinkClick r:id="rId71" tooltip="SONET/SDH (страница не постоји)">
                            <a:extLst>
                              <a:ext uri="{A12FA001-AC4F-418D-AE19-62706E023703}">
                                <ahyp:hlinkClr xmlns:ahyp="http://schemas.microsoft.com/office/drawing/2018/hyperlinkcolor" val="tx"/>
                              </a:ext>
                            </a:extLst>
                          </a:hlinkClick>
                        </a:rPr>
                        <a:t>SONET/</a:t>
                      </a:r>
                      <a:r>
                        <a:rPr lang="sr-Latn-RS" sz="1600" u="none" strike="noStrike" dirty="0" err="1">
                          <a:solidFill>
                            <a:schemeClr val="bg1"/>
                          </a:solidFill>
                          <a:effectLst/>
                          <a:hlinkClick r:id="rId71" tooltip="SONET/SDH (страница не постоји)">
                            <a:extLst>
                              <a:ext uri="{A12FA001-AC4F-418D-AE19-62706E023703}">
                                <ahyp:hlinkClr xmlns:ahyp="http://schemas.microsoft.com/office/drawing/2018/hyperlinkcolor" val="tx"/>
                              </a:ext>
                            </a:extLst>
                          </a:hlinkClick>
                        </a:rPr>
                        <a:t>SDH</a:t>
                      </a:r>
                      <a:r>
                        <a:rPr lang="sr-Latn-RS" sz="1600" dirty="0">
                          <a:solidFill>
                            <a:schemeClr val="bg1"/>
                          </a:solidFill>
                        </a:rPr>
                        <a:t>, </a:t>
                      </a:r>
                      <a:r>
                        <a:rPr lang="sr-Latn-RS" sz="1600" u="none" strike="noStrike" dirty="0" err="1">
                          <a:solidFill>
                            <a:schemeClr val="bg1"/>
                          </a:solidFill>
                          <a:effectLst/>
                          <a:hlinkClick r:id="rId72" tooltip="Optical Transport Network (страница не постоји)">
                            <a:extLst>
                              <a:ext uri="{A12FA001-AC4F-418D-AE19-62706E023703}">
                                <ahyp:hlinkClr xmlns:ahyp="http://schemas.microsoft.com/office/drawing/2018/hyperlinkcolor" val="tx"/>
                              </a:ext>
                            </a:extLst>
                          </a:hlinkClick>
                        </a:rPr>
                        <a:t>OTN</a:t>
                      </a:r>
                      <a:r>
                        <a:rPr lang="sr-Latn-RS" sz="1600" dirty="0">
                          <a:solidFill>
                            <a:schemeClr val="bg1"/>
                          </a:solidFill>
                        </a:rPr>
                        <a:t>, </a:t>
                      </a:r>
                      <a:r>
                        <a:rPr lang="sr-Latn-RS" sz="1600" u="none" strike="noStrike" dirty="0" err="1">
                          <a:solidFill>
                            <a:schemeClr val="bg1"/>
                          </a:solidFill>
                          <a:effectLst/>
                          <a:hlinkClick r:id="rId73" tooltip="DSL">
                            <a:extLst>
                              <a:ext uri="{A12FA001-AC4F-418D-AE19-62706E023703}">
                                <ahyp:hlinkClr xmlns:ahyp="http://schemas.microsoft.com/office/drawing/2018/hyperlinkcolor" val="tx"/>
                              </a:ext>
                            </a:extLst>
                          </a:hlinkClick>
                        </a:rPr>
                        <a:t>DSL</a:t>
                      </a:r>
                      <a:r>
                        <a:rPr lang="sr-Latn-RS" sz="1600" dirty="0">
                          <a:solidFill>
                            <a:schemeClr val="bg1"/>
                          </a:solidFill>
                        </a:rPr>
                        <a:t>, </a:t>
                      </a:r>
                      <a:r>
                        <a:rPr lang="sr-Latn-RS" sz="1600" u="none" strike="noStrike" dirty="0">
                          <a:solidFill>
                            <a:schemeClr val="bg1"/>
                          </a:solidFill>
                          <a:effectLst/>
                          <a:hlinkClick r:id="rId74" tooltip="IEEE 802.11 (страница не постоји)">
                            <a:extLst>
                              <a:ext uri="{A12FA001-AC4F-418D-AE19-62706E023703}">
                                <ahyp:hlinkClr xmlns:ahyp="http://schemas.microsoft.com/office/drawing/2018/hyperlinkcolor" val="tx"/>
                              </a:ext>
                            </a:extLst>
                          </a:hlinkClick>
                        </a:rPr>
                        <a:t>802.11a/b/g/n </a:t>
                      </a:r>
                      <a:r>
                        <a:rPr lang="sr-Latn-RS" sz="1600" u="none" strike="noStrike" dirty="0" err="1">
                          <a:solidFill>
                            <a:schemeClr val="bg1"/>
                          </a:solidFill>
                          <a:effectLst/>
                          <a:hlinkClick r:id="rId74" tooltip="IEEE 802.11 (страница не постоји)">
                            <a:extLst>
                              <a:ext uri="{A12FA001-AC4F-418D-AE19-62706E023703}">
                                <ahyp:hlinkClr xmlns:ahyp="http://schemas.microsoft.com/office/drawing/2018/hyperlinkcolor" val="tx"/>
                              </a:ext>
                            </a:extLst>
                          </a:hlinkClick>
                        </a:rPr>
                        <a:t>PHY</a:t>
                      </a:r>
                      <a:r>
                        <a:rPr lang="sr-Latn-RS" sz="1600" dirty="0">
                          <a:solidFill>
                            <a:schemeClr val="bg1"/>
                          </a:solidFill>
                        </a:rPr>
                        <a:t>, </a:t>
                      </a:r>
                      <a:r>
                        <a:rPr lang="sr-Latn-RS" sz="1600" u="none" strike="noStrike" dirty="0">
                          <a:solidFill>
                            <a:schemeClr val="bg1"/>
                          </a:solidFill>
                          <a:effectLst/>
                          <a:hlinkClick r:id="rId75" tooltip="IEEE 802.15 (страница не постоји)">
                            <a:extLst>
                              <a:ext uri="{A12FA001-AC4F-418D-AE19-62706E023703}">
                                <ahyp:hlinkClr xmlns:ahyp="http://schemas.microsoft.com/office/drawing/2018/hyperlinkcolor" val="tx"/>
                              </a:ext>
                            </a:extLst>
                          </a:hlinkClick>
                        </a:rPr>
                        <a:t>802.15.x </a:t>
                      </a:r>
                      <a:r>
                        <a:rPr lang="sr-Latn-RS" sz="1600" u="none" strike="noStrike" dirty="0" err="1">
                          <a:solidFill>
                            <a:schemeClr val="bg1"/>
                          </a:solidFill>
                          <a:effectLst/>
                          <a:hlinkClick r:id="rId75" tooltip="IEEE 802.15 (страница не постоји)">
                            <a:extLst>
                              <a:ext uri="{A12FA001-AC4F-418D-AE19-62706E023703}">
                                <ahyp:hlinkClr xmlns:ahyp="http://schemas.microsoft.com/office/drawing/2018/hyperlinkcolor" val="tx"/>
                              </a:ext>
                            </a:extLst>
                          </a:hlinkClick>
                        </a:rPr>
                        <a:t>PHY</a:t>
                      </a:r>
                      <a:r>
                        <a:rPr lang="sr-Latn-RS" sz="1600" dirty="0">
                          <a:solidFill>
                            <a:schemeClr val="bg1"/>
                          </a:solidFill>
                        </a:rPr>
                        <a:t>, </a:t>
                      </a:r>
                      <a:r>
                        <a:rPr lang="sr-Latn-RS" sz="1600" u="none" strike="noStrike" dirty="0" err="1">
                          <a:solidFill>
                            <a:schemeClr val="bg1"/>
                          </a:solidFill>
                          <a:effectLst/>
                          <a:hlinkClick r:id="rId59" tooltip="G.hn (страница не постоји)">
                            <a:extLst>
                              <a:ext uri="{A12FA001-AC4F-418D-AE19-62706E023703}">
                                <ahyp:hlinkClr xmlns:ahyp="http://schemas.microsoft.com/office/drawing/2018/hyperlinkcolor" val="tx"/>
                              </a:ext>
                            </a:extLst>
                          </a:hlinkClick>
                        </a:rPr>
                        <a:t>ITU</a:t>
                      </a:r>
                      <a:r>
                        <a:rPr lang="sr-Latn-RS" sz="1600" u="none" strike="noStrike" dirty="0">
                          <a:solidFill>
                            <a:schemeClr val="bg1"/>
                          </a:solidFill>
                          <a:effectLst/>
                          <a:hlinkClick r:id="rId59" tooltip="G.hn (страница не постоји)">
                            <a:extLst>
                              <a:ext uri="{A12FA001-AC4F-418D-AE19-62706E023703}">
                                <ahyp:hlinkClr xmlns:ahyp="http://schemas.microsoft.com/office/drawing/2018/hyperlinkcolor" val="tx"/>
                              </a:ext>
                            </a:extLst>
                          </a:hlinkClick>
                        </a:rPr>
                        <a:t>-T G.hn </a:t>
                      </a:r>
                      <a:r>
                        <a:rPr lang="sr-Latn-RS" sz="1600" u="none" strike="noStrike" dirty="0" err="1">
                          <a:solidFill>
                            <a:schemeClr val="bg1"/>
                          </a:solidFill>
                          <a:effectLst/>
                          <a:hlinkClick r:id="rId59" tooltip="G.hn (страница не постоји)">
                            <a:extLst>
                              <a:ext uri="{A12FA001-AC4F-418D-AE19-62706E023703}">
                                <ahyp:hlinkClr xmlns:ahyp="http://schemas.microsoft.com/office/drawing/2018/hyperlinkcolor" val="tx"/>
                              </a:ext>
                            </a:extLst>
                          </a:hlinkClick>
                        </a:rPr>
                        <a:t>PHY</a:t>
                      </a:r>
                      <a:r>
                        <a:rPr lang="sr-Latn-RS" sz="1600" dirty="0">
                          <a:solidFill>
                            <a:schemeClr val="bg1"/>
                          </a:solidFill>
                        </a:rPr>
                        <a:t>, </a:t>
                      </a:r>
                      <a:r>
                        <a:rPr lang="sr-Latn-RS" sz="1600" u="none" strike="noStrike" dirty="0" err="1">
                          <a:solidFill>
                            <a:schemeClr val="bg1"/>
                          </a:solidFill>
                          <a:effectLst/>
                          <a:hlinkClick r:id="rId76" tooltip="Ethernet">
                            <a:extLst>
                              <a:ext uri="{A12FA001-AC4F-418D-AE19-62706E023703}">
                                <ahyp:hlinkClr xmlns:ahyp="http://schemas.microsoft.com/office/drawing/2018/hyperlinkcolor" val="tx"/>
                              </a:ext>
                            </a:extLst>
                          </a:hlinkClick>
                        </a:rPr>
                        <a:t>Ethernet</a:t>
                      </a:r>
                      <a:r>
                        <a:rPr lang="sr-Latn-RS" sz="1600" dirty="0">
                          <a:solidFill>
                            <a:schemeClr val="bg1"/>
                          </a:solidFill>
                        </a:rPr>
                        <a:t>, </a:t>
                      </a:r>
                      <a:r>
                        <a:rPr lang="sr-Latn-RS" sz="1600" u="none" strike="noStrike" dirty="0">
                          <a:solidFill>
                            <a:schemeClr val="bg1"/>
                          </a:solidFill>
                          <a:effectLst/>
                          <a:hlinkClick r:id="rId77" tooltip="Universal Serial Bus">
                            <a:extLst>
                              <a:ext uri="{A12FA001-AC4F-418D-AE19-62706E023703}">
                                <ahyp:hlinkClr xmlns:ahyp="http://schemas.microsoft.com/office/drawing/2018/hyperlinkcolor" val="tx"/>
                              </a:ext>
                            </a:extLst>
                          </a:hlinkClick>
                        </a:rPr>
                        <a:t>USB</a:t>
                      </a:r>
                      <a:r>
                        <a:rPr lang="sr-Latn-RS" sz="1600" dirty="0">
                          <a:solidFill>
                            <a:schemeClr val="bg1"/>
                          </a:solidFill>
                        </a:rPr>
                        <a:t>, </a:t>
                      </a:r>
                      <a:r>
                        <a:rPr lang="sr-Latn-RS" sz="1600" u="none" strike="noStrike" dirty="0">
                          <a:solidFill>
                            <a:schemeClr val="bg1"/>
                          </a:solidFill>
                          <a:effectLst/>
                          <a:hlinkClick r:id="rId78" tooltip="Bluetooth">
                            <a:extLst>
                              <a:ext uri="{A12FA001-AC4F-418D-AE19-62706E023703}">
                                <ahyp:hlinkClr xmlns:ahyp="http://schemas.microsoft.com/office/drawing/2018/hyperlinkcolor" val="tx"/>
                              </a:ext>
                            </a:extLst>
                          </a:hlinkClick>
                        </a:rPr>
                        <a:t>Bluetooth</a:t>
                      </a:r>
                      <a:r>
                        <a:rPr lang="sr-Latn-RS" sz="1600" dirty="0">
                          <a:solidFill>
                            <a:schemeClr val="bg1"/>
                          </a:solidFill>
                        </a:rPr>
                        <a:t>, </a:t>
                      </a:r>
                      <a:r>
                        <a:rPr lang="sr-Latn-RS" sz="1600" u="none" strike="noStrike" dirty="0" err="1">
                          <a:solidFill>
                            <a:schemeClr val="bg1"/>
                          </a:solidFill>
                          <a:effectLst/>
                          <a:hlinkClick r:id="rId79" tooltip="Firewire (страница не постоји)">
                            <a:extLst>
                              <a:ext uri="{A12FA001-AC4F-418D-AE19-62706E023703}">
                                <ahyp:hlinkClr xmlns:ahyp="http://schemas.microsoft.com/office/drawing/2018/hyperlinkcolor" val="tx"/>
                              </a:ext>
                            </a:extLst>
                          </a:hlinkClick>
                        </a:rPr>
                        <a:t>Firewire</a:t>
                      </a:r>
                      <a:r>
                        <a:rPr lang="sr-Latn-RS" sz="1600" u="none" strike="noStrike" dirty="0">
                          <a:solidFill>
                            <a:schemeClr val="bg1"/>
                          </a:solidFill>
                          <a:effectLst/>
                          <a:hlinkClick r:id="rId79" tooltip="Firewire (страница не постоји)">
                            <a:extLst>
                              <a:ext uri="{A12FA001-AC4F-418D-AE19-62706E023703}">
                                <ahyp:hlinkClr xmlns:ahyp="http://schemas.microsoft.com/office/drawing/2018/hyperlinkcolor" val="tx"/>
                              </a:ext>
                            </a:extLst>
                          </a:hlinkClick>
                        </a:rPr>
                        <a:t> (</a:t>
                      </a:r>
                      <a:r>
                        <a:rPr lang="sr-Latn-RS" sz="1600" u="none" strike="noStrike" dirty="0" err="1">
                          <a:solidFill>
                            <a:schemeClr val="bg1"/>
                          </a:solidFill>
                          <a:effectLst/>
                          <a:hlinkClick r:id="rId79" tooltip="Firewire (страница не постоји)">
                            <a:extLst>
                              <a:ext uri="{A12FA001-AC4F-418D-AE19-62706E023703}">
                                <ahyp:hlinkClr xmlns:ahyp="http://schemas.microsoft.com/office/drawing/2018/hyperlinkcolor" val="tx"/>
                              </a:ext>
                            </a:extLst>
                          </a:hlinkClick>
                        </a:rPr>
                        <a:t>IEEE</a:t>
                      </a:r>
                      <a:r>
                        <a:rPr lang="sr-Latn-RS" sz="1600" u="none" strike="noStrike" dirty="0">
                          <a:solidFill>
                            <a:schemeClr val="bg1"/>
                          </a:solidFill>
                          <a:effectLst/>
                          <a:hlinkClick r:id="rId79" tooltip="Firewire (страница не постоји)">
                            <a:extLst>
                              <a:ext uri="{A12FA001-AC4F-418D-AE19-62706E023703}">
                                <ahyp:hlinkClr xmlns:ahyp="http://schemas.microsoft.com/office/drawing/2018/hyperlinkcolor" val="tx"/>
                              </a:ext>
                            </a:extLst>
                          </a:hlinkClick>
                        </a:rPr>
                        <a:t> 1394)</a:t>
                      </a:r>
                      <a:endParaRPr lang="sr-Latn-RS" sz="1600" dirty="0">
                        <a:solidFill>
                          <a:schemeClr val="bg1"/>
                        </a:solidFill>
                      </a:endParaRPr>
                    </a:p>
                  </a:txBody>
                  <a:tcPr anchor="ctr"/>
                </a:tc>
                <a:extLst>
                  <a:ext uri="{0D108BD9-81ED-4DB2-BD59-A6C34878D82A}">
                    <a16:rowId xmlns:a16="http://schemas.microsoft.com/office/drawing/2014/main" val="1413070097"/>
                  </a:ext>
                </a:extLst>
              </a:tr>
            </a:tbl>
          </a:graphicData>
        </a:graphic>
      </p:graphicFrame>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2" descr="TCP/IP vs OSI Model: What's the Difference?">
            <a:extLst>
              <a:ext uri="{FF2B5EF4-FFF2-40B4-BE49-F238E27FC236}">
                <a16:creationId xmlns:a16="http://schemas.microsoft.com/office/drawing/2014/main" id="{4A4FEDBC-9DF4-4435-BDD0-E293562B93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9426" y="62653"/>
            <a:ext cx="8267030" cy="667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9604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idx="1"/>
          </p:nvPr>
        </p:nvSpPr>
        <p:spPr>
          <a:xfrm>
            <a:off x="685800" y="2571750"/>
            <a:ext cx="7772400" cy="3524250"/>
          </a:xfrm>
        </p:spPr>
        <p:txBody>
          <a:bodyPr/>
          <a:lstStyle/>
          <a:p>
            <a:r>
              <a:rPr lang="sr-Cyrl-CS" altLang="sr-Latn-RS" sz="2800" dirty="0">
                <a:latin typeface="Arial" panose="020B0604020202020204" pitchFamily="34" charset="0"/>
              </a:rPr>
              <a:t>Чвршће прожимање, чвршћа интеракција корисника и мрежног рада</a:t>
            </a:r>
            <a:endParaRPr lang="en-US" altLang="sr-Latn-RS" sz="2800" dirty="0">
              <a:latin typeface="Arial" panose="020B0604020202020204" pitchFamily="34" charset="0"/>
            </a:endParaRPr>
          </a:p>
          <a:p>
            <a:r>
              <a:rPr lang="sr-Cyrl-CS" altLang="sr-Latn-RS" sz="2800" dirty="0">
                <a:latin typeface="Arial" panose="020B0604020202020204" pitchFamily="34" charset="0"/>
              </a:rPr>
              <a:t>Интеграција гласовних комуникација, видео комуникација и преноса података</a:t>
            </a:r>
            <a:endParaRPr lang="en-US" altLang="sr-Latn-RS" sz="2800" dirty="0">
              <a:latin typeface="Arial" panose="020B0604020202020204" pitchFamily="34" charset="0"/>
            </a:endParaRPr>
          </a:p>
          <a:p>
            <a:r>
              <a:rPr lang="sr-Cyrl-CS" altLang="sr-Latn-RS" sz="2800" dirty="0">
                <a:latin typeface="Arial" panose="020B0604020202020204" pitchFamily="34" charset="0"/>
              </a:rPr>
              <a:t>Нове информатичке услуге</a:t>
            </a:r>
            <a:endParaRPr lang="en-US" altLang="sr-Latn-RS" sz="2800" dirty="0">
              <a:latin typeface="Arial" panose="020B0604020202020204" pitchFamily="34" charset="0"/>
            </a:endParaRPr>
          </a:p>
        </p:txBody>
      </p:sp>
      <p:sp>
        <p:nvSpPr>
          <p:cNvPr id="49154" name="Rectangle 2"/>
          <p:cNvSpPr>
            <a:spLocks noGrp="1" noChangeArrowheads="1"/>
          </p:cNvSpPr>
          <p:nvPr>
            <p:ph type="title"/>
          </p:nvPr>
        </p:nvSpPr>
        <p:spPr/>
        <p:txBody>
          <a:bodyPr/>
          <a:lstStyle/>
          <a:p>
            <a:pPr>
              <a:defRPr/>
            </a:pPr>
            <a:r>
              <a:rPr lang="sr-Cyrl-CS" sz="4000" b="1" dirty="0">
                <a:latin typeface="Resavska BG" panose="02000603060000020004" pitchFamily="50" charset="-18"/>
              </a:rPr>
              <a:t>Будући трендови</a:t>
            </a:r>
            <a:endParaRPr lang="en-US" sz="4000" b="1" dirty="0">
              <a:latin typeface="Resavska BG" panose="02000603060000020004" pitchFamily="50" charset="-18"/>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idx="1"/>
          </p:nvPr>
        </p:nvSpPr>
        <p:spPr>
          <a:xfrm>
            <a:off x="685800" y="1981200"/>
            <a:ext cx="8062664" cy="4114800"/>
          </a:xfrm>
        </p:spPr>
        <p:txBody>
          <a:bodyPr/>
          <a:lstStyle/>
          <a:p>
            <a:r>
              <a:rPr lang="sr-Cyrl-CS" altLang="sr-Latn-RS" sz="2800" dirty="0">
                <a:latin typeface="Arial" panose="020B0604020202020204" pitchFamily="34" charset="0"/>
              </a:rPr>
              <a:t>Ширење комуникационих мрежа</a:t>
            </a:r>
            <a:endParaRPr lang="en-US" altLang="sr-Latn-RS" sz="2800" dirty="0">
              <a:latin typeface="Arial" panose="020B0604020202020204" pitchFamily="34" charset="0"/>
            </a:endParaRPr>
          </a:p>
          <a:p>
            <a:r>
              <a:rPr lang="sr-Cyrl-CS" altLang="sr-Latn-RS" sz="2800" dirty="0">
                <a:latin typeface="Arial" panose="020B0604020202020204" pitchFamily="34" charset="0"/>
              </a:rPr>
              <a:t>Ширење бежичног умрежавања</a:t>
            </a:r>
            <a:endParaRPr lang="en-US" altLang="sr-Latn-RS" sz="2800" dirty="0">
              <a:latin typeface="Arial" panose="020B0604020202020204" pitchFamily="34" charset="0"/>
            </a:endParaRPr>
          </a:p>
          <a:p>
            <a:r>
              <a:rPr lang="sr-Cyrl-CS" altLang="sr-Latn-RS" sz="2800" dirty="0" err="1">
                <a:latin typeface="Arial" panose="020B0604020202020204" pitchFamily="34" charset="0"/>
              </a:rPr>
              <a:t>Телеконференције</a:t>
            </a:r>
            <a:r>
              <a:rPr lang="sr-Cyrl-CS" altLang="sr-Latn-RS" sz="2800" dirty="0">
                <a:latin typeface="Arial" panose="020B0604020202020204" pitchFamily="34" charset="0"/>
              </a:rPr>
              <a:t> </a:t>
            </a:r>
            <a:endParaRPr lang="en-US" altLang="sr-Latn-RS" sz="2800" dirty="0">
              <a:latin typeface="Arial" panose="020B0604020202020204" pitchFamily="34" charset="0"/>
            </a:endParaRPr>
          </a:p>
          <a:p>
            <a:r>
              <a:rPr lang="sr-Cyrl-CS" altLang="sr-Latn-RS" sz="2800" b="1" dirty="0">
                <a:solidFill>
                  <a:srgbClr val="FFFF00"/>
                </a:solidFill>
                <a:latin typeface="Arial" panose="020B0604020202020204" pitchFamily="34" charset="0"/>
              </a:rPr>
              <a:t>Рад на даљину </a:t>
            </a:r>
            <a:r>
              <a:rPr lang="sr-Cyrl-CS" altLang="sr-Latn-RS" sz="2800" dirty="0">
                <a:latin typeface="Arial" panose="020B0604020202020204" pitchFamily="34" charset="0"/>
              </a:rPr>
              <a:t>(енгл. Е</a:t>
            </a:r>
            <a:r>
              <a:rPr lang="en-US" altLang="sr-Latn-RS" sz="2800" dirty="0">
                <a:latin typeface="Arial" panose="020B0604020202020204" pitchFamily="34" charset="0"/>
              </a:rPr>
              <a:t>-work</a:t>
            </a:r>
            <a:r>
              <a:rPr lang="sr-Latn-RS" altLang="sr-Latn-RS" sz="2800" dirty="0">
                <a:latin typeface="Arial" panose="020B0604020202020204" pitchFamily="34" charset="0"/>
              </a:rPr>
              <a:t>, </a:t>
            </a:r>
            <a:r>
              <a:rPr lang="sr-Latn-RS" altLang="sr-Latn-RS" sz="2800" dirty="0" err="1">
                <a:latin typeface="Arial" panose="020B0604020202020204" pitchFamily="34" charset="0"/>
              </a:rPr>
              <a:t>remote</a:t>
            </a:r>
            <a:r>
              <a:rPr lang="sr-Latn-RS" altLang="sr-Latn-RS" sz="2800" dirty="0">
                <a:latin typeface="Arial" panose="020B0604020202020204" pitchFamily="34" charset="0"/>
              </a:rPr>
              <a:t> </a:t>
            </a:r>
            <a:r>
              <a:rPr lang="sr-Latn-RS" altLang="sr-Latn-RS" sz="2800" dirty="0" err="1">
                <a:latin typeface="Arial" panose="020B0604020202020204" pitchFamily="34" charset="0"/>
              </a:rPr>
              <a:t>work</a:t>
            </a:r>
            <a:r>
              <a:rPr lang="en-US" altLang="sr-Latn-RS" sz="2800" dirty="0">
                <a:latin typeface="Arial" panose="020B0604020202020204" pitchFamily="34" charset="0"/>
              </a:rPr>
              <a:t>)</a:t>
            </a:r>
          </a:p>
          <a:p>
            <a:r>
              <a:rPr lang="sr-Cyrl-CS" altLang="sr-Latn-RS" sz="2800" dirty="0">
                <a:latin typeface="Arial" panose="020B0604020202020204" pitchFamily="34" charset="0"/>
              </a:rPr>
              <a:t>Електронско пословање</a:t>
            </a:r>
            <a:endParaRPr lang="en-US" altLang="sr-Latn-RS" sz="2800" dirty="0">
              <a:latin typeface="Arial" panose="020B0604020202020204" pitchFamily="34" charset="0"/>
            </a:endParaRPr>
          </a:p>
          <a:p>
            <a:r>
              <a:rPr lang="sr-Cyrl-CS" altLang="sr-Latn-RS" sz="2800" dirty="0">
                <a:latin typeface="Arial" panose="020B0604020202020204" pitchFamily="34" charset="0"/>
              </a:rPr>
              <a:t>Даља глобализација у преносу података (</a:t>
            </a:r>
            <a:r>
              <a:rPr lang="en-US" altLang="sr-Latn-RS" sz="2800" dirty="0">
                <a:latin typeface="Arial" panose="020B0604020202020204" pitchFamily="34" charset="0"/>
              </a:rPr>
              <a:t>TBDF</a:t>
            </a:r>
            <a:r>
              <a:rPr lang="sr-Cyrl-CS" altLang="sr-Latn-RS" sz="2800" dirty="0">
                <a:latin typeface="Arial" panose="020B0604020202020204" pitchFamily="34" charset="0"/>
              </a:rPr>
              <a:t> - </a:t>
            </a:r>
            <a:r>
              <a:rPr lang="en-US" altLang="sr-Latn-RS" sz="2800" dirty="0">
                <a:latin typeface="Arial" panose="020B0604020202020204" pitchFamily="34" charset="0"/>
              </a:rPr>
              <a:t>Transborder Data Flow)</a:t>
            </a:r>
          </a:p>
        </p:txBody>
      </p:sp>
      <p:sp>
        <p:nvSpPr>
          <p:cNvPr id="65538" name="Rectangle 2"/>
          <p:cNvSpPr>
            <a:spLocks noGrp="1" noChangeArrowheads="1"/>
          </p:cNvSpPr>
          <p:nvPr>
            <p:ph type="title"/>
          </p:nvPr>
        </p:nvSpPr>
        <p:spPr>
          <a:xfrm>
            <a:off x="1214438" y="476250"/>
            <a:ext cx="7643812" cy="1276350"/>
          </a:xfrm>
        </p:spPr>
        <p:txBody>
          <a:bodyPr/>
          <a:lstStyle/>
          <a:p>
            <a:pPr>
              <a:defRPr/>
            </a:pPr>
            <a:r>
              <a:rPr lang="sr-Cyrl-CS" sz="4000" dirty="0">
                <a:latin typeface="Resavska BG" panose="02000603060000020004" pitchFamily="50" charset="-18"/>
              </a:rPr>
              <a:t>Интеракција корисника и мрежа</a:t>
            </a:r>
            <a:endParaRPr lang="en-US" sz="4000" dirty="0">
              <a:latin typeface="Resavska BG" panose="02000603060000020004" pitchFamily="50" charset="-18"/>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idx="1"/>
          </p:nvPr>
        </p:nvSpPr>
        <p:spPr>
          <a:xfrm>
            <a:off x="214313" y="1500188"/>
            <a:ext cx="8715375" cy="4929187"/>
          </a:xfrm>
        </p:spPr>
        <p:txBody>
          <a:bodyPr/>
          <a:lstStyle/>
          <a:p>
            <a:r>
              <a:rPr lang="en-US" altLang="sr-Latn-RS" sz="2800" dirty="0">
                <a:latin typeface="Arial" panose="020B0604020202020204" pitchFamily="34" charset="0"/>
              </a:rPr>
              <a:t>Voice/Data Integration - </a:t>
            </a:r>
            <a:r>
              <a:rPr lang="sr-Cyrl-CS" altLang="sr-Latn-RS" sz="2800" dirty="0">
                <a:latin typeface="Arial" panose="020B0604020202020204" pitchFamily="34" charset="0"/>
              </a:rPr>
              <a:t>јефтиније</a:t>
            </a:r>
            <a:endParaRPr lang="en-US" altLang="sr-Latn-RS" sz="2800" dirty="0">
              <a:latin typeface="Arial" panose="020B0604020202020204" pitchFamily="34" charset="0"/>
            </a:endParaRPr>
          </a:p>
          <a:p>
            <a:r>
              <a:rPr lang="sr-Latn-RS" altLang="sr-Latn-RS" sz="2800" dirty="0">
                <a:latin typeface="Arial" panose="020B0604020202020204" pitchFamily="34" charset="0"/>
              </a:rPr>
              <a:t>Govorna pošta </a:t>
            </a:r>
            <a:endParaRPr lang="en-US" altLang="sr-Latn-RS" sz="2800" dirty="0">
              <a:latin typeface="Arial" panose="020B0604020202020204" pitchFamily="34" charset="0"/>
            </a:endParaRPr>
          </a:p>
          <a:p>
            <a:r>
              <a:rPr lang="en-US" altLang="sr-Latn-RS" sz="2800" dirty="0">
                <a:latin typeface="Arial" panose="020B0604020202020204" pitchFamily="34" charset="0"/>
              </a:rPr>
              <a:t>CATV (Cable TV) – </a:t>
            </a:r>
            <a:r>
              <a:rPr lang="sr-Cyrl-CS" altLang="sr-Latn-RS" sz="2800" dirty="0">
                <a:latin typeface="Arial" panose="020B0604020202020204" pitchFamily="34" charset="0"/>
              </a:rPr>
              <a:t>двосмерна комуникација</a:t>
            </a:r>
            <a:endParaRPr lang="en-US" altLang="sr-Latn-RS" sz="2800" dirty="0">
              <a:latin typeface="Arial" panose="020B0604020202020204" pitchFamily="34" charset="0"/>
            </a:endParaRPr>
          </a:p>
          <a:p>
            <a:r>
              <a:rPr lang="sr-Cyrl-CS" altLang="sr-Latn-RS" sz="2800" dirty="0">
                <a:latin typeface="Arial" panose="020B0604020202020204" pitchFamily="34" charset="0"/>
              </a:rPr>
              <a:t>Сателитска</a:t>
            </a:r>
            <a:r>
              <a:rPr lang="en-US" altLang="sr-Latn-RS" sz="2800" dirty="0">
                <a:latin typeface="Arial" panose="020B0604020202020204" pitchFamily="34" charset="0"/>
              </a:rPr>
              <a:t> TV – real-time </a:t>
            </a:r>
            <a:r>
              <a:rPr lang="sr-Cyrl-CS" altLang="sr-Latn-RS" sz="2800" dirty="0">
                <a:latin typeface="Arial" panose="020B0604020202020204" pitchFamily="34" charset="0"/>
              </a:rPr>
              <a:t>дигитални преноси</a:t>
            </a:r>
            <a:endParaRPr lang="en-US" altLang="sr-Latn-RS" sz="2800" dirty="0">
              <a:latin typeface="Arial" panose="020B0604020202020204" pitchFamily="34" charset="0"/>
            </a:endParaRPr>
          </a:p>
          <a:p>
            <a:r>
              <a:rPr lang="en-US" altLang="sr-Latn-RS" sz="2800" dirty="0" err="1">
                <a:latin typeface="Arial" panose="020B0604020202020204" pitchFamily="34" charset="0"/>
              </a:rPr>
              <a:t>Videotex</a:t>
            </a:r>
            <a:r>
              <a:rPr lang="en-US" altLang="sr-Latn-RS" sz="2800" dirty="0">
                <a:latin typeface="Arial" panose="020B0604020202020204" pitchFamily="34" charset="0"/>
              </a:rPr>
              <a:t> – </a:t>
            </a:r>
            <a:r>
              <a:rPr lang="sr-Cyrl-CS" altLang="sr-Latn-RS" sz="2400" dirty="0">
                <a:latin typeface="Arial" panose="020B0604020202020204" pitchFamily="34" charset="0"/>
              </a:rPr>
              <a:t>Употреба</a:t>
            </a:r>
            <a:r>
              <a:rPr lang="en-US" altLang="sr-Latn-RS" sz="2400" dirty="0">
                <a:latin typeface="Arial" panose="020B0604020202020204" pitchFamily="34" charset="0"/>
              </a:rPr>
              <a:t> TV</a:t>
            </a:r>
            <a:r>
              <a:rPr lang="sr-Cyrl-CS" altLang="sr-Latn-RS" sz="2400" dirty="0">
                <a:latin typeface="Arial" panose="020B0604020202020204" pitchFamily="34" charset="0"/>
              </a:rPr>
              <a:t>, меморијске кутије, тастатуре  и телефонских линија за добијање разних информација</a:t>
            </a:r>
            <a:r>
              <a:rPr lang="sr-Cyrl-CS" altLang="sr-Latn-RS" sz="2800" dirty="0">
                <a:latin typeface="Arial" panose="020B0604020202020204" pitchFamily="34" charset="0"/>
              </a:rPr>
              <a:t> – двосмерни пренос података</a:t>
            </a:r>
            <a:endParaRPr lang="en-US" altLang="sr-Latn-RS" sz="2800" dirty="0">
              <a:latin typeface="Arial" panose="020B0604020202020204" pitchFamily="34" charset="0"/>
            </a:endParaRPr>
          </a:p>
          <a:p>
            <a:pPr algn="just"/>
            <a:r>
              <a:rPr lang="en-US" altLang="sr-Latn-RS" sz="2800" dirty="0" err="1">
                <a:latin typeface="Arial" panose="020B0604020202020204" pitchFamily="34" charset="0"/>
              </a:rPr>
              <a:t>Audiotex</a:t>
            </a:r>
            <a:r>
              <a:rPr lang="en-US" altLang="sr-Latn-RS" sz="2800" dirty="0">
                <a:latin typeface="Arial" panose="020B0604020202020204" pitchFamily="34" charset="0"/>
              </a:rPr>
              <a:t> – </a:t>
            </a:r>
            <a:r>
              <a:rPr lang="sr-Cyrl-CS" altLang="sr-Latn-RS" sz="2800" dirty="0">
                <a:latin typeface="Arial" panose="020B0604020202020204" pitchFamily="34" charset="0"/>
              </a:rPr>
              <a:t>говорни системи за добијање информације телефоном</a:t>
            </a:r>
            <a:endParaRPr lang="en-US" altLang="sr-Latn-RS" sz="2800" dirty="0">
              <a:latin typeface="Arial" panose="020B0604020202020204" pitchFamily="34" charset="0"/>
            </a:endParaRPr>
          </a:p>
          <a:p>
            <a:r>
              <a:rPr lang="sr-Cyrl-CS" altLang="sr-Latn-RS" sz="2800" b="1" dirty="0">
                <a:solidFill>
                  <a:srgbClr val="FFFF00"/>
                </a:solidFill>
                <a:latin typeface="Arial" panose="020B0604020202020204" pitchFamily="34" charset="0"/>
              </a:rPr>
              <a:t>Учење на даљину </a:t>
            </a:r>
            <a:r>
              <a:rPr lang="en-US" altLang="sr-Latn-RS" sz="2800" dirty="0">
                <a:latin typeface="Arial" panose="020B0604020202020204" pitchFamily="34" charset="0"/>
              </a:rPr>
              <a:t>– </a:t>
            </a:r>
            <a:r>
              <a:rPr lang="sr-Cyrl-CS" altLang="sr-Latn-RS" sz="2800" dirty="0">
                <a:latin typeface="Arial" panose="020B0604020202020204" pitchFamily="34" charset="0"/>
              </a:rPr>
              <a:t>двосмерна комуникација</a:t>
            </a:r>
            <a:endParaRPr lang="en-US" altLang="sr-Latn-RS" sz="2800" dirty="0">
              <a:latin typeface="Arial" panose="020B0604020202020204" pitchFamily="34" charset="0"/>
            </a:endParaRPr>
          </a:p>
        </p:txBody>
      </p:sp>
      <p:sp>
        <p:nvSpPr>
          <p:cNvPr id="50178" name="Rectangle 2"/>
          <p:cNvSpPr>
            <a:spLocks noGrp="1" noChangeArrowheads="1"/>
          </p:cNvSpPr>
          <p:nvPr>
            <p:ph type="title"/>
          </p:nvPr>
        </p:nvSpPr>
        <p:spPr/>
        <p:txBody>
          <a:bodyPr/>
          <a:lstStyle/>
          <a:p>
            <a:pPr>
              <a:defRPr/>
            </a:pPr>
            <a:r>
              <a:rPr lang="sr-Cyrl-CS" sz="4000" b="1" dirty="0">
                <a:latin typeface="Resavska BG" panose="02000603060000020004" pitchFamily="50" charset="-18"/>
              </a:rPr>
              <a:t>Интеграциони трендови</a:t>
            </a:r>
            <a:endParaRPr lang="en-US" b="1" dirty="0">
              <a:latin typeface="Resavska BG" panose="02000603060000020004" pitchFamily="50" charset="-18"/>
            </a:endParaRP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idx="1"/>
          </p:nvPr>
        </p:nvSpPr>
        <p:spPr>
          <a:xfrm>
            <a:off x="685800" y="1752600"/>
            <a:ext cx="7772400" cy="4572000"/>
          </a:xfrm>
        </p:spPr>
        <p:txBody>
          <a:bodyPr/>
          <a:lstStyle/>
          <a:p>
            <a:r>
              <a:rPr lang="sr-Cyrl-CS" altLang="sr-Latn-RS" sz="2800" dirty="0">
                <a:latin typeface="Arial" panose="020B0604020202020204" pitchFamily="34" charset="0"/>
              </a:rPr>
              <a:t>Интернет ствари</a:t>
            </a:r>
            <a:endParaRPr lang="en-US" altLang="sr-Latn-RS" sz="2800" dirty="0">
              <a:latin typeface="Arial" panose="020B0604020202020204" pitchFamily="34" charset="0"/>
            </a:endParaRPr>
          </a:p>
          <a:p>
            <a:r>
              <a:rPr lang="sr-Cyrl-CS" altLang="sr-Latn-RS" sz="2800" dirty="0">
                <a:latin typeface="Arial" panose="020B0604020202020204" pitchFamily="34" charset="0"/>
              </a:rPr>
              <a:t>Информације о било ком предмету</a:t>
            </a:r>
            <a:r>
              <a:rPr lang="en-US" altLang="sr-Latn-RS" sz="2800" dirty="0">
                <a:latin typeface="Arial" panose="020B0604020202020204" pitchFamily="34" charset="0"/>
              </a:rPr>
              <a:t> </a:t>
            </a:r>
          </a:p>
          <a:p>
            <a:r>
              <a:rPr lang="sr-Cyrl-CS" altLang="sr-Latn-RS" sz="2800" dirty="0">
                <a:latin typeface="Arial" panose="020B0604020202020204" pitchFamily="34" charset="0"/>
              </a:rPr>
              <a:t>Информације о роби и услугама</a:t>
            </a:r>
            <a:endParaRPr lang="en-US" altLang="sr-Latn-RS" sz="2800" dirty="0">
              <a:latin typeface="Arial" panose="020B0604020202020204" pitchFamily="34" charset="0"/>
            </a:endParaRPr>
          </a:p>
          <a:p>
            <a:endParaRPr lang="en-US" altLang="sr-Latn-RS" sz="2800" dirty="0">
              <a:latin typeface="Arial" panose="020B0604020202020204" pitchFamily="34" charset="0"/>
            </a:endParaRPr>
          </a:p>
          <a:p>
            <a:r>
              <a:rPr lang="sr-Cyrl-CS" altLang="sr-Latn-RS" sz="2800" dirty="0">
                <a:latin typeface="Arial" panose="020B0604020202020204" pitchFamily="34" charset="0"/>
              </a:rPr>
              <a:t>ПРОБЛЕМИ</a:t>
            </a:r>
            <a:r>
              <a:rPr lang="en-US" altLang="sr-Latn-RS" sz="2800" dirty="0">
                <a:latin typeface="Arial" panose="020B0604020202020204" pitchFamily="34" charset="0"/>
              </a:rPr>
              <a:t>:  </a:t>
            </a:r>
          </a:p>
          <a:p>
            <a:pPr lvl="1"/>
            <a:r>
              <a:rPr lang="sr-Cyrl-CS" altLang="sr-Latn-RS" sz="2400" dirty="0">
                <a:latin typeface="Arial" panose="020B0604020202020204" pitchFamily="34" charset="0"/>
              </a:rPr>
              <a:t>Сигурност</a:t>
            </a:r>
            <a:endParaRPr lang="en-US" altLang="sr-Latn-RS" sz="2400" dirty="0">
              <a:latin typeface="Arial" panose="020B0604020202020204" pitchFamily="34" charset="0"/>
            </a:endParaRPr>
          </a:p>
          <a:p>
            <a:pPr lvl="1"/>
            <a:r>
              <a:rPr lang="sr-Cyrl-CS" altLang="sr-Latn-RS" sz="2400" dirty="0">
                <a:latin typeface="Arial" panose="020B0604020202020204" pitchFamily="34" charset="0"/>
              </a:rPr>
              <a:t>Вишак информација</a:t>
            </a:r>
            <a:endParaRPr lang="en-US" altLang="sr-Latn-RS" sz="2400" dirty="0">
              <a:latin typeface="Arial" panose="020B0604020202020204" pitchFamily="34" charset="0"/>
            </a:endParaRPr>
          </a:p>
          <a:p>
            <a:pPr lvl="1"/>
            <a:r>
              <a:rPr lang="sr-Cyrl-CS" altLang="sr-Latn-RS" sz="2400" dirty="0">
                <a:latin typeface="Arial" panose="020B0604020202020204" pitchFamily="34" charset="0"/>
              </a:rPr>
              <a:t>Квалитет услуга</a:t>
            </a:r>
            <a:endParaRPr lang="en-US" altLang="sr-Latn-RS" sz="2400" dirty="0">
              <a:latin typeface="Arial" panose="020B0604020202020204" pitchFamily="34" charset="0"/>
            </a:endParaRPr>
          </a:p>
          <a:p>
            <a:pPr lvl="2"/>
            <a:r>
              <a:rPr lang="sr-Cyrl-CS" altLang="sr-Latn-RS" sz="2000" dirty="0">
                <a:latin typeface="Arial" panose="020B0604020202020204" pitchFamily="34" charset="0"/>
              </a:rPr>
              <a:t>загушење и брзина</a:t>
            </a:r>
            <a:endParaRPr lang="en-US" altLang="sr-Latn-RS" sz="2000" dirty="0">
              <a:latin typeface="Arial" panose="020B0604020202020204" pitchFamily="34" charset="0"/>
            </a:endParaRPr>
          </a:p>
          <a:p>
            <a:pPr lvl="2"/>
            <a:r>
              <a:rPr lang="sr-Cyrl-CS" altLang="sr-Latn-RS" sz="2000" dirty="0">
                <a:latin typeface="Arial" panose="020B0604020202020204" pitchFamily="34" charset="0"/>
              </a:rPr>
              <a:t>поузданост</a:t>
            </a:r>
            <a:endParaRPr lang="en-US" altLang="sr-Latn-RS" sz="2000" dirty="0">
              <a:latin typeface="Arial" panose="020B0604020202020204" pitchFamily="34" charset="0"/>
            </a:endParaRPr>
          </a:p>
          <a:p>
            <a:endParaRPr lang="en-US" altLang="sr-Latn-RS" sz="2800" dirty="0">
              <a:latin typeface="Arial" panose="020B0604020202020204" pitchFamily="34" charset="0"/>
            </a:endParaRPr>
          </a:p>
          <a:p>
            <a:endParaRPr lang="en-US" altLang="sr-Latn-RS" sz="2800" dirty="0">
              <a:latin typeface="Arial" panose="020B0604020202020204" pitchFamily="34" charset="0"/>
            </a:endParaRPr>
          </a:p>
        </p:txBody>
      </p:sp>
      <p:sp>
        <p:nvSpPr>
          <p:cNvPr id="67586" name="Rectangle 2"/>
          <p:cNvSpPr>
            <a:spLocks noGrp="1" noChangeArrowheads="1"/>
          </p:cNvSpPr>
          <p:nvPr>
            <p:ph type="title"/>
          </p:nvPr>
        </p:nvSpPr>
        <p:spPr>
          <a:xfrm>
            <a:off x="1071563" y="476250"/>
            <a:ext cx="8072437" cy="1276350"/>
          </a:xfrm>
        </p:spPr>
        <p:txBody>
          <a:bodyPr/>
          <a:lstStyle/>
          <a:p>
            <a:pPr>
              <a:defRPr/>
            </a:pPr>
            <a:r>
              <a:rPr lang="sr-Cyrl-CS" sz="4000" b="1" dirty="0">
                <a:latin typeface="Resavska BG" panose="02000603060000020004" pitchFamily="50" charset="-18"/>
              </a:rPr>
              <a:t>Нови информатички трендови</a:t>
            </a:r>
            <a:endParaRPr lang="en-US" sz="4000" b="1" dirty="0">
              <a:latin typeface="Resavska BG" panose="02000603060000020004" pitchFamily="50" charset="-18"/>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idx="1"/>
          </p:nvPr>
        </p:nvSpPr>
        <p:spPr>
          <a:xfrm>
            <a:off x="214313" y="1981200"/>
            <a:ext cx="8715375" cy="4114800"/>
          </a:xfrm>
        </p:spPr>
        <p:txBody>
          <a:bodyPr/>
          <a:lstStyle/>
          <a:p>
            <a:pPr>
              <a:buFont typeface="Monotype Sorts" pitchFamily="2" charset="2"/>
              <a:buNone/>
            </a:pPr>
            <a:r>
              <a:rPr lang="sr-Cyrl-CS" altLang="sr-Latn-RS" sz="2800" dirty="0">
                <a:latin typeface="Arial" panose="020B0604020202020204" pitchFamily="34" charset="0"/>
              </a:rPr>
              <a:t>Подела рачунарских мрежа према површини коју мрежа покрива:</a:t>
            </a:r>
          </a:p>
          <a:p>
            <a:r>
              <a:rPr lang="sr-Cyrl-CS" altLang="sr-Latn-RS" sz="2800" b="1" dirty="0">
                <a:solidFill>
                  <a:srgbClr val="FFFF00"/>
                </a:solidFill>
                <a:latin typeface="Arial" panose="020B0604020202020204" pitchFamily="34" charset="0"/>
              </a:rPr>
              <a:t>Личне рачунарске мреже</a:t>
            </a:r>
            <a:r>
              <a:rPr lang="sr-Latn-CS" altLang="sr-Latn-RS" sz="2800" b="1" dirty="0">
                <a:solidFill>
                  <a:srgbClr val="FFFF00"/>
                </a:solidFill>
                <a:latin typeface="Arial" panose="020B0604020202020204" pitchFamily="34" charset="0"/>
              </a:rPr>
              <a:t>;</a:t>
            </a:r>
            <a:endParaRPr lang="sr-Cyrl-CS" altLang="sr-Latn-RS" sz="2800" b="1" dirty="0">
              <a:solidFill>
                <a:srgbClr val="FFFF00"/>
              </a:solidFill>
              <a:latin typeface="Arial" panose="020B0604020202020204" pitchFamily="34" charset="0"/>
            </a:endParaRPr>
          </a:p>
          <a:p>
            <a:r>
              <a:rPr lang="sr-Cyrl-CS" altLang="sr-Latn-RS" sz="2800" b="1" dirty="0">
                <a:solidFill>
                  <a:srgbClr val="FFFF00"/>
                </a:solidFill>
                <a:latin typeface="Arial" panose="020B0604020202020204" pitchFamily="34" charset="0"/>
              </a:rPr>
              <a:t>Локалне рачунарске мреже,</a:t>
            </a:r>
            <a:endParaRPr lang="en-US" altLang="sr-Latn-RS" sz="2800" b="1" dirty="0">
              <a:solidFill>
                <a:srgbClr val="FFFF00"/>
              </a:solidFill>
              <a:latin typeface="Arial" panose="020B0604020202020204" pitchFamily="34" charset="0"/>
            </a:endParaRPr>
          </a:p>
          <a:p>
            <a:r>
              <a:rPr lang="sr-Cyrl-CS" altLang="sr-Latn-RS" sz="2800" b="1" dirty="0">
                <a:solidFill>
                  <a:srgbClr val="FFFF00"/>
                </a:solidFill>
                <a:latin typeface="Arial" panose="020B0604020202020204" pitchFamily="34" charset="0"/>
              </a:rPr>
              <a:t>Кампус рачунарске мреже</a:t>
            </a:r>
          </a:p>
          <a:p>
            <a:r>
              <a:rPr lang="sr-Cyrl-CS" altLang="sr-Latn-RS" sz="2800" b="1" dirty="0">
                <a:solidFill>
                  <a:srgbClr val="FFFF00"/>
                </a:solidFill>
                <a:latin typeface="Arial" panose="020B0604020202020204" pitchFamily="34" charset="0"/>
              </a:rPr>
              <a:t>Градске рачунарске мреже;</a:t>
            </a:r>
          </a:p>
          <a:p>
            <a:r>
              <a:rPr lang="sr-Cyrl-CS" altLang="sr-Latn-RS" sz="2800" b="1" dirty="0">
                <a:solidFill>
                  <a:srgbClr val="FFFF00"/>
                </a:solidFill>
                <a:latin typeface="Arial" panose="020B0604020202020204" pitchFamily="34" charset="0"/>
              </a:rPr>
              <a:t>Мреже на великом подручју;</a:t>
            </a:r>
          </a:p>
          <a:p>
            <a:r>
              <a:rPr lang="sr-Cyrl-CS" altLang="sr-Latn-RS" sz="2800" b="1" dirty="0">
                <a:solidFill>
                  <a:srgbClr val="FFFF00"/>
                </a:solidFill>
                <a:latin typeface="Arial" panose="020B0604020202020204" pitchFamily="34" charset="0"/>
              </a:rPr>
              <a:t>Глобалне рачунарске мреже.</a:t>
            </a:r>
            <a:endParaRPr lang="en-US" altLang="sr-Latn-RS" sz="2800" b="1" dirty="0">
              <a:solidFill>
                <a:srgbClr val="FFFF00"/>
              </a:solidFill>
              <a:latin typeface="Arial" panose="020B0604020202020204" pitchFamily="34" charset="0"/>
            </a:endParaRPr>
          </a:p>
        </p:txBody>
      </p:sp>
      <p:sp>
        <p:nvSpPr>
          <p:cNvPr id="32770" name="Rectangle 2"/>
          <p:cNvSpPr>
            <a:spLocks noGrp="1" noChangeArrowheads="1"/>
          </p:cNvSpPr>
          <p:nvPr>
            <p:ph type="title"/>
          </p:nvPr>
        </p:nvSpPr>
        <p:spPr>
          <a:xfrm>
            <a:off x="1371600" y="476250"/>
            <a:ext cx="7086600" cy="809625"/>
          </a:xfrm>
        </p:spPr>
        <p:txBody>
          <a:bodyPr/>
          <a:lstStyle/>
          <a:p>
            <a:pPr>
              <a:defRPr/>
            </a:pPr>
            <a:r>
              <a:rPr lang="sr-Cyrl-CS" sz="4000" b="1" dirty="0">
                <a:latin typeface="Resavska BG" panose="02000603060000020004" pitchFamily="50" charset="-18"/>
              </a:rPr>
              <a:t>Типови мрежа</a:t>
            </a:r>
            <a:endParaRPr lang="en-US" sz="4000" b="1" dirty="0">
              <a:latin typeface="Resavska BG" panose="02000603060000020004" pitchFamily="50" charset="-18"/>
            </a:endParaRP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idx="1"/>
          </p:nvPr>
        </p:nvSpPr>
        <p:spPr>
          <a:xfrm>
            <a:off x="5076056" y="188640"/>
            <a:ext cx="3853632" cy="6552728"/>
          </a:xfrm>
        </p:spPr>
        <p:txBody>
          <a:bodyPr numCol="1"/>
          <a:lstStyle/>
          <a:p>
            <a:pPr>
              <a:buNone/>
            </a:pPr>
            <a:r>
              <a:rPr lang="sr-Latn-RS" sz="2200" dirty="0" err="1">
                <a:solidFill>
                  <a:srgbClr val="0B0080"/>
                </a:solidFill>
                <a:latin typeface="Arial" panose="020B0604020202020204" pitchFamily="34" charset="0"/>
                <a:hlinkClick r:id="rId3" tooltip="Nanonetwork"/>
              </a:rPr>
              <a:t>Nanoscale</a:t>
            </a:r>
            <a:endParaRPr lang="sr-Cyrl-RS" sz="2200" dirty="0">
              <a:solidFill>
                <a:srgbClr val="0B0080"/>
              </a:solidFill>
              <a:latin typeface="Arial" panose="020B0604020202020204" pitchFamily="34" charset="0"/>
            </a:endParaRPr>
          </a:p>
          <a:p>
            <a:pPr>
              <a:buNone/>
            </a:pPr>
            <a:r>
              <a:rPr lang="sr-Latn-RS" sz="2200" dirty="0" err="1">
                <a:solidFill>
                  <a:srgbClr val="0B0080"/>
                </a:solidFill>
                <a:latin typeface="Arial" panose="020B0604020202020204" pitchFamily="34" charset="0"/>
                <a:hlinkClick r:id="rId4" tooltip="Near-field communication"/>
              </a:rPr>
              <a:t>Near-field</a:t>
            </a:r>
            <a:r>
              <a:rPr lang="sr-Latn-RS" sz="2200" dirty="0">
                <a:solidFill>
                  <a:srgbClr val="0B0080"/>
                </a:solidFill>
                <a:latin typeface="Arial" panose="020B0604020202020204" pitchFamily="34" charset="0"/>
                <a:hlinkClick r:id="rId4" tooltip="Near-field communication"/>
              </a:rPr>
              <a:t> (</a:t>
            </a:r>
            <a:r>
              <a:rPr lang="sr-Latn-RS" sz="2200" dirty="0" err="1">
                <a:solidFill>
                  <a:srgbClr val="0B0080"/>
                </a:solidFill>
                <a:latin typeface="Arial" panose="020B0604020202020204" pitchFamily="34" charset="0"/>
                <a:hlinkClick r:id="rId4" tooltip="Near-field communication"/>
              </a:rPr>
              <a:t>NFC</a:t>
            </a:r>
            <a:r>
              <a:rPr lang="sr-Latn-RS" sz="2200" dirty="0">
                <a:solidFill>
                  <a:srgbClr val="0B0080"/>
                </a:solidFill>
                <a:latin typeface="Arial" panose="020B0604020202020204" pitchFamily="34" charset="0"/>
                <a:hlinkClick r:id="rId4" tooltip="Near-field communication"/>
              </a:rPr>
              <a:t>)</a:t>
            </a:r>
            <a:endParaRPr lang="sr-Cyrl-RS" sz="2200" dirty="0">
              <a:solidFill>
                <a:srgbClr val="202122"/>
              </a:solidFill>
              <a:latin typeface="Arial" panose="020B0604020202020204" pitchFamily="34" charset="0"/>
            </a:endParaRPr>
          </a:p>
          <a:p>
            <a:pPr>
              <a:buNone/>
            </a:pPr>
            <a:r>
              <a:rPr lang="sr-Latn-RS" sz="2200" dirty="0" err="1">
                <a:solidFill>
                  <a:srgbClr val="0B0080"/>
                </a:solidFill>
                <a:latin typeface="Arial" panose="020B0604020202020204" pitchFamily="34" charset="0"/>
                <a:hlinkClick r:id="rId5" tooltip="Body area network"/>
              </a:rPr>
              <a:t>Body</a:t>
            </a:r>
            <a:r>
              <a:rPr lang="sr-Latn-RS" sz="2200" dirty="0">
                <a:solidFill>
                  <a:srgbClr val="0B0080"/>
                </a:solidFill>
                <a:latin typeface="Arial" panose="020B0604020202020204" pitchFamily="34" charset="0"/>
                <a:hlinkClick r:id="rId5" tooltip="Body area network"/>
              </a:rPr>
              <a:t> (BAN)</a:t>
            </a:r>
            <a:endParaRPr lang="sr-Cyrl-RS" sz="2200" dirty="0">
              <a:solidFill>
                <a:srgbClr val="202122"/>
              </a:solidFill>
              <a:latin typeface="Arial" panose="020B0604020202020204" pitchFamily="34" charset="0"/>
            </a:endParaRPr>
          </a:p>
          <a:p>
            <a:pPr>
              <a:buNone/>
            </a:pPr>
            <a:r>
              <a:rPr lang="sr-Latn-RS" sz="2200" dirty="0">
                <a:solidFill>
                  <a:srgbClr val="0B0080"/>
                </a:solidFill>
                <a:latin typeface="Arial" panose="020B0604020202020204" pitchFamily="34" charset="0"/>
                <a:hlinkClick r:id="rId6" tooltip="Personal area network"/>
              </a:rPr>
              <a:t>Personal (PAN)</a:t>
            </a:r>
            <a:endParaRPr lang="sr-Cyrl-RS" sz="2200" dirty="0">
              <a:solidFill>
                <a:srgbClr val="202122"/>
              </a:solidFill>
              <a:latin typeface="Arial" panose="020B0604020202020204" pitchFamily="34" charset="0"/>
            </a:endParaRPr>
          </a:p>
          <a:p>
            <a:pPr>
              <a:buNone/>
            </a:pPr>
            <a:r>
              <a:rPr lang="sr-Latn-RS" sz="2200" dirty="0" err="1">
                <a:solidFill>
                  <a:srgbClr val="0B0080"/>
                </a:solidFill>
                <a:latin typeface="Arial" panose="020B0604020202020204" pitchFamily="34" charset="0"/>
                <a:hlinkClick r:id="rId7" tooltip="Near-me area network"/>
              </a:rPr>
              <a:t>Near</a:t>
            </a:r>
            <a:r>
              <a:rPr lang="sr-Latn-RS" sz="2200" dirty="0">
                <a:solidFill>
                  <a:srgbClr val="0B0080"/>
                </a:solidFill>
                <a:latin typeface="Arial" panose="020B0604020202020204" pitchFamily="34" charset="0"/>
                <a:hlinkClick r:id="rId7" tooltip="Near-me area network"/>
              </a:rPr>
              <a:t>-me (</a:t>
            </a:r>
            <a:r>
              <a:rPr lang="sr-Latn-RS" sz="2200" dirty="0" err="1">
                <a:solidFill>
                  <a:srgbClr val="0B0080"/>
                </a:solidFill>
                <a:latin typeface="Arial" panose="020B0604020202020204" pitchFamily="34" charset="0"/>
                <a:hlinkClick r:id="rId7" tooltip="Near-me area network"/>
              </a:rPr>
              <a:t>NAN</a:t>
            </a:r>
            <a:r>
              <a:rPr lang="sr-Latn-RS" sz="2200" dirty="0">
                <a:solidFill>
                  <a:srgbClr val="0B0080"/>
                </a:solidFill>
                <a:latin typeface="Arial" panose="020B0604020202020204" pitchFamily="34" charset="0"/>
                <a:hlinkClick r:id="rId7" tooltip="Near-me area network"/>
              </a:rPr>
              <a:t>)</a:t>
            </a:r>
            <a:endParaRPr lang="sr-Cyrl-RS" sz="2200" dirty="0">
              <a:solidFill>
                <a:srgbClr val="202122"/>
              </a:solidFill>
              <a:latin typeface="Arial" panose="020B0604020202020204" pitchFamily="34" charset="0"/>
            </a:endParaRPr>
          </a:p>
          <a:p>
            <a:pPr>
              <a:buNone/>
            </a:pPr>
            <a:r>
              <a:rPr lang="sr-Latn-RS" sz="2200" dirty="0" err="1">
                <a:solidFill>
                  <a:srgbClr val="0B0080"/>
                </a:solidFill>
                <a:latin typeface="Arial" panose="020B0604020202020204" pitchFamily="34" charset="0"/>
                <a:hlinkClick r:id="rId8" tooltip="Local area network"/>
              </a:rPr>
              <a:t>Local</a:t>
            </a:r>
            <a:r>
              <a:rPr lang="sr-Latn-RS" sz="2200" dirty="0">
                <a:solidFill>
                  <a:srgbClr val="0B0080"/>
                </a:solidFill>
                <a:latin typeface="Arial" panose="020B0604020202020204" pitchFamily="34" charset="0"/>
                <a:hlinkClick r:id="rId8" tooltip="Local area network"/>
              </a:rPr>
              <a:t> (LAN)</a:t>
            </a:r>
            <a:br>
              <a:rPr lang="sr-Latn-RS" sz="2200" dirty="0">
                <a:solidFill>
                  <a:srgbClr val="202122"/>
                </a:solidFill>
                <a:latin typeface="Arial" panose="020B0604020202020204" pitchFamily="34" charset="0"/>
              </a:rPr>
            </a:br>
            <a:r>
              <a:rPr lang="sr-Latn-RS" sz="2200" dirty="0" err="1">
                <a:solidFill>
                  <a:srgbClr val="0B0080"/>
                </a:solidFill>
                <a:latin typeface="Arial" panose="020B0604020202020204" pitchFamily="34" charset="0"/>
                <a:hlinkClick r:id="rId9" tooltip="Home network"/>
              </a:rPr>
              <a:t>Home</a:t>
            </a:r>
            <a:r>
              <a:rPr lang="sr-Latn-RS" sz="2200" dirty="0">
                <a:solidFill>
                  <a:srgbClr val="0B0080"/>
                </a:solidFill>
                <a:latin typeface="Arial" panose="020B0604020202020204" pitchFamily="34" charset="0"/>
                <a:hlinkClick r:id="rId9" tooltip="Home network"/>
              </a:rPr>
              <a:t> (HAN)</a:t>
            </a:r>
            <a:br>
              <a:rPr lang="sr-Latn-RS" sz="2200" dirty="0">
                <a:solidFill>
                  <a:srgbClr val="202122"/>
                </a:solidFill>
                <a:latin typeface="Arial" panose="020B0604020202020204" pitchFamily="34" charset="0"/>
              </a:rPr>
            </a:br>
            <a:r>
              <a:rPr lang="sr-Latn-RS" sz="2200" dirty="0" err="1">
                <a:solidFill>
                  <a:srgbClr val="0B0080"/>
                </a:solidFill>
                <a:latin typeface="Arial" panose="020B0604020202020204" pitchFamily="34" charset="0"/>
                <a:hlinkClick r:id="rId10" tooltip="Storage area network"/>
              </a:rPr>
              <a:t>Storage</a:t>
            </a:r>
            <a:r>
              <a:rPr lang="sr-Latn-RS" sz="2200" dirty="0">
                <a:solidFill>
                  <a:srgbClr val="0B0080"/>
                </a:solidFill>
                <a:latin typeface="Arial" panose="020B0604020202020204" pitchFamily="34" charset="0"/>
                <a:hlinkClick r:id="rId10" tooltip="Storage area network"/>
              </a:rPr>
              <a:t> (SAN)</a:t>
            </a:r>
            <a:br>
              <a:rPr lang="sr-Latn-RS" sz="2200" dirty="0">
                <a:solidFill>
                  <a:srgbClr val="202122"/>
                </a:solidFill>
                <a:latin typeface="Arial" panose="020B0604020202020204" pitchFamily="34" charset="0"/>
              </a:rPr>
            </a:br>
            <a:r>
              <a:rPr lang="sr-Latn-RS" sz="2200" dirty="0" err="1">
                <a:solidFill>
                  <a:srgbClr val="0B0080"/>
                </a:solidFill>
                <a:latin typeface="Arial" panose="020B0604020202020204" pitchFamily="34" charset="0"/>
                <a:hlinkClick r:id="rId11" tooltip="Wireless LAN"/>
              </a:rPr>
              <a:t>Wireless</a:t>
            </a:r>
            <a:r>
              <a:rPr lang="sr-Latn-RS" sz="2200" dirty="0">
                <a:solidFill>
                  <a:srgbClr val="0B0080"/>
                </a:solidFill>
                <a:latin typeface="Arial" panose="020B0604020202020204" pitchFamily="34" charset="0"/>
                <a:hlinkClick r:id="rId11" tooltip="Wireless LAN"/>
              </a:rPr>
              <a:t> (</a:t>
            </a:r>
            <a:r>
              <a:rPr lang="sr-Latn-RS" sz="2200" dirty="0" err="1">
                <a:solidFill>
                  <a:srgbClr val="0B0080"/>
                </a:solidFill>
                <a:latin typeface="Arial" panose="020B0604020202020204" pitchFamily="34" charset="0"/>
                <a:hlinkClick r:id="rId11" tooltip="Wireless LAN"/>
              </a:rPr>
              <a:t>WLAN</a:t>
            </a:r>
            <a:r>
              <a:rPr lang="sr-Latn-RS" sz="2200" dirty="0">
                <a:solidFill>
                  <a:srgbClr val="0B0080"/>
                </a:solidFill>
                <a:latin typeface="Arial" panose="020B0604020202020204" pitchFamily="34" charset="0"/>
                <a:hlinkClick r:id="rId11" tooltip="Wireless LAN"/>
              </a:rPr>
              <a:t>)</a:t>
            </a:r>
            <a:endParaRPr lang="sr-Cyrl-RS" sz="2200" dirty="0">
              <a:solidFill>
                <a:srgbClr val="202122"/>
              </a:solidFill>
              <a:latin typeface="Arial" panose="020B0604020202020204" pitchFamily="34" charset="0"/>
            </a:endParaRPr>
          </a:p>
          <a:p>
            <a:pPr>
              <a:buNone/>
            </a:pPr>
            <a:r>
              <a:rPr lang="sr-Latn-RS" sz="2200" dirty="0" err="1">
                <a:solidFill>
                  <a:srgbClr val="0B0080"/>
                </a:solidFill>
                <a:latin typeface="Arial" panose="020B0604020202020204" pitchFamily="34" charset="0"/>
                <a:hlinkClick r:id="rId12" tooltip="Campus network"/>
              </a:rPr>
              <a:t>Campus</a:t>
            </a:r>
            <a:r>
              <a:rPr lang="sr-Latn-RS" sz="2200" dirty="0">
                <a:solidFill>
                  <a:srgbClr val="0B0080"/>
                </a:solidFill>
                <a:latin typeface="Arial" panose="020B0604020202020204" pitchFamily="34" charset="0"/>
                <a:hlinkClick r:id="rId12" tooltip="Campus network"/>
              </a:rPr>
              <a:t> (</a:t>
            </a:r>
            <a:r>
              <a:rPr lang="sr-Latn-RS" sz="2200" dirty="0" err="1">
                <a:solidFill>
                  <a:srgbClr val="0B0080"/>
                </a:solidFill>
                <a:latin typeface="Arial" panose="020B0604020202020204" pitchFamily="34" charset="0"/>
                <a:hlinkClick r:id="rId12" tooltip="Campus network"/>
              </a:rPr>
              <a:t>CAN</a:t>
            </a:r>
            <a:r>
              <a:rPr lang="sr-Latn-RS" sz="2200" dirty="0">
                <a:solidFill>
                  <a:srgbClr val="0B0080"/>
                </a:solidFill>
                <a:latin typeface="Arial" panose="020B0604020202020204" pitchFamily="34" charset="0"/>
                <a:hlinkClick r:id="rId12" tooltip="Campus network"/>
              </a:rPr>
              <a:t>)</a:t>
            </a:r>
            <a:endParaRPr lang="sr-Cyrl-RS" sz="2200" dirty="0">
              <a:solidFill>
                <a:srgbClr val="202122"/>
              </a:solidFill>
              <a:latin typeface="Arial" panose="020B0604020202020204" pitchFamily="34" charset="0"/>
            </a:endParaRPr>
          </a:p>
          <a:p>
            <a:pPr>
              <a:buNone/>
            </a:pPr>
            <a:r>
              <a:rPr lang="sr-Latn-RS" sz="2200" dirty="0" err="1">
                <a:solidFill>
                  <a:srgbClr val="0B0080"/>
                </a:solidFill>
                <a:latin typeface="Arial" panose="020B0604020202020204" pitchFamily="34" charset="0"/>
                <a:hlinkClick r:id="rId13" tooltip="Backbone network"/>
              </a:rPr>
              <a:t>Backbone</a:t>
            </a:r>
            <a:endParaRPr lang="sr-Cyrl-RS" sz="2200" dirty="0">
              <a:solidFill>
                <a:srgbClr val="202122"/>
              </a:solidFill>
              <a:latin typeface="Arial" panose="020B0604020202020204" pitchFamily="34" charset="0"/>
            </a:endParaRPr>
          </a:p>
          <a:p>
            <a:pPr>
              <a:buNone/>
            </a:pPr>
            <a:r>
              <a:rPr lang="sr-Latn-RS" sz="2200" dirty="0" err="1">
                <a:solidFill>
                  <a:srgbClr val="0B0080"/>
                </a:solidFill>
                <a:latin typeface="Arial" panose="020B0604020202020204" pitchFamily="34" charset="0"/>
                <a:hlinkClick r:id="rId14" tooltip="Metropolitan area network"/>
              </a:rPr>
              <a:t>Metropolitan</a:t>
            </a:r>
            <a:r>
              <a:rPr lang="sr-Latn-RS" sz="2200" dirty="0">
                <a:solidFill>
                  <a:srgbClr val="0B0080"/>
                </a:solidFill>
                <a:latin typeface="Arial" panose="020B0604020202020204" pitchFamily="34" charset="0"/>
                <a:hlinkClick r:id="rId14" tooltip="Metropolitan area network"/>
              </a:rPr>
              <a:t> (</a:t>
            </a:r>
            <a:r>
              <a:rPr lang="sr-Latn-RS" sz="2200" dirty="0" err="1">
                <a:solidFill>
                  <a:srgbClr val="0B0080"/>
                </a:solidFill>
                <a:latin typeface="Arial" panose="020B0604020202020204" pitchFamily="34" charset="0"/>
                <a:hlinkClick r:id="rId14" tooltip="Metropolitan area network"/>
              </a:rPr>
              <a:t>MAN</a:t>
            </a:r>
            <a:r>
              <a:rPr lang="sr-Latn-RS" sz="2200" dirty="0">
                <a:solidFill>
                  <a:srgbClr val="0B0080"/>
                </a:solidFill>
                <a:latin typeface="Arial" panose="020B0604020202020204" pitchFamily="34" charset="0"/>
                <a:hlinkClick r:id="rId14" tooltip="Metropolitan area network"/>
              </a:rPr>
              <a:t>)</a:t>
            </a:r>
            <a:br>
              <a:rPr lang="sr-Latn-RS" sz="2200" dirty="0">
                <a:solidFill>
                  <a:srgbClr val="202122"/>
                </a:solidFill>
                <a:latin typeface="Arial" panose="020B0604020202020204" pitchFamily="34" charset="0"/>
              </a:rPr>
            </a:br>
            <a:r>
              <a:rPr lang="sr-Latn-RS" sz="2200" dirty="0" err="1">
                <a:solidFill>
                  <a:srgbClr val="0B0080"/>
                </a:solidFill>
                <a:latin typeface="Arial" panose="020B0604020202020204" pitchFamily="34" charset="0"/>
                <a:hlinkClick r:id="rId15" tooltip="Municipal wireless network"/>
              </a:rPr>
              <a:t>Municipal</a:t>
            </a:r>
            <a:r>
              <a:rPr lang="sr-Latn-RS" sz="2200" dirty="0">
                <a:solidFill>
                  <a:srgbClr val="0B0080"/>
                </a:solidFill>
                <a:latin typeface="Arial" panose="020B0604020202020204" pitchFamily="34" charset="0"/>
                <a:hlinkClick r:id="rId15" tooltip="Municipal wireless network"/>
              </a:rPr>
              <a:t> </a:t>
            </a:r>
            <a:r>
              <a:rPr lang="sr-Latn-RS" sz="2200" dirty="0" err="1">
                <a:solidFill>
                  <a:srgbClr val="0B0080"/>
                </a:solidFill>
                <a:latin typeface="Arial" panose="020B0604020202020204" pitchFamily="34" charset="0"/>
                <a:hlinkClick r:id="rId15" tooltip="Municipal wireless network"/>
              </a:rPr>
              <a:t>wireless</a:t>
            </a:r>
            <a:r>
              <a:rPr lang="sr-Latn-RS" sz="2200" dirty="0">
                <a:solidFill>
                  <a:srgbClr val="0B0080"/>
                </a:solidFill>
                <a:latin typeface="Arial" panose="020B0604020202020204" pitchFamily="34" charset="0"/>
                <a:hlinkClick r:id="rId15" tooltip="Municipal wireless network"/>
              </a:rPr>
              <a:t> (</a:t>
            </a:r>
            <a:r>
              <a:rPr lang="sr-Latn-RS" sz="2200" dirty="0" err="1">
                <a:solidFill>
                  <a:srgbClr val="0B0080"/>
                </a:solidFill>
                <a:latin typeface="Arial" panose="020B0604020202020204" pitchFamily="34" charset="0"/>
                <a:hlinkClick r:id="rId15" tooltip="Municipal wireless network"/>
              </a:rPr>
              <a:t>MWN</a:t>
            </a:r>
            <a:r>
              <a:rPr lang="sr-Latn-RS" sz="2200" dirty="0">
                <a:solidFill>
                  <a:srgbClr val="0B0080"/>
                </a:solidFill>
                <a:latin typeface="Arial" panose="020B0604020202020204" pitchFamily="34" charset="0"/>
                <a:hlinkClick r:id="rId15" tooltip="Municipal wireless network"/>
              </a:rPr>
              <a:t>)</a:t>
            </a:r>
            <a:endParaRPr lang="sr-Cyrl-RS" sz="2200" dirty="0">
              <a:solidFill>
                <a:srgbClr val="202122"/>
              </a:solidFill>
              <a:latin typeface="Arial" panose="020B0604020202020204" pitchFamily="34" charset="0"/>
            </a:endParaRPr>
          </a:p>
          <a:p>
            <a:pPr>
              <a:buNone/>
            </a:pPr>
            <a:r>
              <a:rPr lang="sr-Latn-RS" sz="2200" dirty="0" err="1">
                <a:solidFill>
                  <a:srgbClr val="0B0080"/>
                </a:solidFill>
                <a:latin typeface="Arial" panose="020B0604020202020204" pitchFamily="34" charset="0"/>
                <a:hlinkClick r:id="rId16" tooltip="Wide area network"/>
              </a:rPr>
              <a:t>Wide</a:t>
            </a:r>
            <a:r>
              <a:rPr lang="sr-Latn-RS" sz="2200" dirty="0">
                <a:solidFill>
                  <a:srgbClr val="0B0080"/>
                </a:solidFill>
                <a:latin typeface="Arial" panose="020B0604020202020204" pitchFamily="34" charset="0"/>
                <a:hlinkClick r:id="rId16" tooltip="Wide area network"/>
              </a:rPr>
              <a:t> (</a:t>
            </a:r>
            <a:r>
              <a:rPr lang="sr-Latn-RS" sz="2200" dirty="0" err="1">
                <a:solidFill>
                  <a:srgbClr val="0B0080"/>
                </a:solidFill>
                <a:latin typeface="Arial" panose="020B0604020202020204" pitchFamily="34" charset="0"/>
                <a:hlinkClick r:id="rId16" tooltip="Wide area network"/>
              </a:rPr>
              <a:t>WAN</a:t>
            </a:r>
            <a:r>
              <a:rPr lang="sr-Latn-RS" sz="2200" dirty="0">
                <a:solidFill>
                  <a:srgbClr val="0B0080"/>
                </a:solidFill>
                <a:latin typeface="Arial" panose="020B0604020202020204" pitchFamily="34" charset="0"/>
                <a:hlinkClick r:id="rId16" tooltip="Wide area network"/>
              </a:rPr>
              <a:t>)</a:t>
            </a:r>
            <a:endParaRPr lang="sr-Cyrl-RS" sz="2200" dirty="0">
              <a:solidFill>
                <a:srgbClr val="202122"/>
              </a:solidFill>
              <a:latin typeface="Arial" panose="020B0604020202020204" pitchFamily="34" charset="0"/>
            </a:endParaRPr>
          </a:p>
          <a:p>
            <a:pPr>
              <a:buNone/>
            </a:pPr>
            <a:r>
              <a:rPr lang="sr-Latn-RS" sz="2200" dirty="0" err="1">
                <a:solidFill>
                  <a:srgbClr val="0B0080"/>
                </a:solidFill>
                <a:latin typeface="Arial" panose="020B0604020202020204" pitchFamily="34" charset="0"/>
                <a:hlinkClick r:id="rId17" tooltip="Internet area network"/>
              </a:rPr>
              <a:t>Cloud</a:t>
            </a:r>
            <a:r>
              <a:rPr lang="sr-Latn-RS" sz="2200" dirty="0">
                <a:solidFill>
                  <a:srgbClr val="0B0080"/>
                </a:solidFill>
                <a:latin typeface="Arial" panose="020B0604020202020204" pitchFamily="34" charset="0"/>
                <a:hlinkClick r:id="rId17" tooltip="Internet area network"/>
              </a:rPr>
              <a:t> (</a:t>
            </a:r>
            <a:r>
              <a:rPr lang="sr-Latn-RS" sz="2200" dirty="0" err="1">
                <a:solidFill>
                  <a:srgbClr val="0B0080"/>
                </a:solidFill>
                <a:latin typeface="Arial" panose="020B0604020202020204" pitchFamily="34" charset="0"/>
                <a:hlinkClick r:id="rId17" tooltip="Internet area network"/>
              </a:rPr>
              <a:t>IAN</a:t>
            </a:r>
            <a:r>
              <a:rPr lang="sr-Latn-RS" sz="2200" dirty="0">
                <a:solidFill>
                  <a:srgbClr val="0B0080"/>
                </a:solidFill>
                <a:latin typeface="Arial" panose="020B0604020202020204" pitchFamily="34" charset="0"/>
                <a:hlinkClick r:id="rId17" tooltip="Internet area network"/>
              </a:rPr>
              <a:t>)</a:t>
            </a:r>
            <a:endParaRPr lang="sr-Cyrl-RS" sz="2200" dirty="0">
              <a:solidFill>
                <a:srgbClr val="202122"/>
              </a:solidFill>
              <a:latin typeface="Arial" panose="020B0604020202020204" pitchFamily="34" charset="0"/>
            </a:endParaRPr>
          </a:p>
          <a:p>
            <a:pPr>
              <a:buNone/>
            </a:pPr>
            <a:r>
              <a:rPr lang="sr-Latn-RS" sz="2200" dirty="0">
                <a:solidFill>
                  <a:srgbClr val="0B0080"/>
                </a:solidFill>
                <a:latin typeface="Arial" panose="020B0604020202020204" pitchFamily="34" charset="0"/>
                <a:hlinkClick r:id="rId18" tooltip="Internet"/>
              </a:rPr>
              <a:t>Internet</a:t>
            </a:r>
            <a:endParaRPr lang="sr-Cyrl-RS" sz="2200" dirty="0">
              <a:solidFill>
                <a:srgbClr val="202122"/>
              </a:solidFill>
              <a:latin typeface="Arial" panose="020B0604020202020204" pitchFamily="34" charset="0"/>
            </a:endParaRPr>
          </a:p>
          <a:p>
            <a:pPr>
              <a:buNone/>
            </a:pPr>
            <a:r>
              <a:rPr lang="sr-Latn-RS" sz="2200" dirty="0" err="1">
                <a:solidFill>
                  <a:srgbClr val="0B0080"/>
                </a:solidFill>
                <a:latin typeface="Arial" panose="020B0604020202020204" pitchFamily="34" charset="0"/>
                <a:hlinkClick r:id="rId19" tooltip="Interplanetary Internet"/>
              </a:rPr>
              <a:t>Interplanetary</a:t>
            </a:r>
            <a:r>
              <a:rPr lang="sr-Latn-RS" sz="2200" dirty="0">
                <a:solidFill>
                  <a:srgbClr val="0B0080"/>
                </a:solidFill>
                <a:latin typeface="Arial" panose="020B0604020202020204" pitchFamily="34" charset="0"/>
                <a:hlinkClick r:id="rId19" tooltip="Interplanetary Internet"/>
              </a:rPr>
              <a:t> Internet</a:t>
            </a:r>
            <a:endParaRPr lang="sr-Latn-RS" sz="2200" dirty="0">
              <a:solidFill>
                <a:srgbClr val="202122"/>
              </a:solidFill>
              <a:latin typeface="Arial" panose="020B0604020202020204" pitchFamily="34" charset="0"/>
            </a:endParaRPr>
          </a:p>
          <a:p>
            <a:pPr>
              <a:buFont typeface="Monotype Sorts" pitchFamily="2" charset="2"/>
              <a:buNone/>
            </a:pPr>
            <a:endParaRPr lang="en-US" altLang="sr-Latn-RS" sz="2800" b="1" dirty="0">
              <a:solidFill>
                <a:srgbClr val="FFFF00"/>
              </a:solidFill>
              <a:latin typeface="Arial" panose="020B0604020202020204" pitchFamily="34" charset="0"/>
            </a:endParaRPr>
          </a:p>
        </p:txBody>
      </p:sp>
      <p:sp>
        <p:nvSpPr>
          <p:cNvPr id="32770" name="Rectangle 2"/>
          <p:cNvSpPr>
            <a:spLocks noGrp="1" noChangeArrowheads="1"/>
          </p:cNvSpPr>
          <p:nvPr>
            <p:ph type="title"/>
          </p:nvPr>
        </p:nvSpPr>
        <p:spPr>
          <a:xfrm>
            <a:off x="1371600" y="476251"/>
            <a:ext cx="7086600" cy="576486"/>
          </a:xfrm>
        </p:spPr>
        <p:txBody>
          <a:bodyPr/>
          <a:lstStyle/>
          <a:p>
            <a:pPr algn="l"/>
            <a:r>
              <a:rPr lang="sr-Cyrl-RS" sz="2800" b="0" i="0" dirty="0">
                <a:solidFill>
                  <a:schemeClr val="tx1"/>
                </a:solidFill>
                <a:effectLst/>
                <a:latin typeface="Arial" panose="020B0604020202020204" pitchFamily="34" charset="0"/>
              </a:rPr>
              <a:t>Још детаљније</a:t>
            </a:r>
            <a:endParaRPr lang="sr-Latn-RS" sz="2800" b="0" i="0" dirty="0">
              <a:solidFill>
                <a:schemeClr val="tx1"/>
              </a:solidFill>
              <a:effectLst/>
              <a:latin typeface="Arial" panose="020B0604020202020204" pitchFamily="34" charset="0"/>
            </a:endParaRPr>
          </a:p>
        </p:txBody>
      </p:sp>
      <p:pic>
        <p:nvPicPr>
          <p:cNvPr id="263170" name="Picture 2">
            <a:extLst>
              <a:ext uri="{FF2B5EF4-FFF2-40B4-BE49-F238E27FC236}">
                <a16:creationId xmlns:a16="http://schemas.microsoft.com/office/drawing/2014/main" id="{CFF84A42-0175-41DA-BEA8-347B0B3CA5A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7504" y="1481138"/>
            <a:ext cx="4968552" cy="4972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085193"/>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idx="1"/>
          </p:nvPr>
        </p:nvSpPr>
        <p:spPr>
          <a:xfrm>
            <a:off x="500063" y="1928813"/>
            <a:ext cx="8286750" cy="4114800"/>
          </a:xfrm>
        </p:spPr>
        <p:txBody>
          <a:bodyPr/>
          <a:lstStyle/>
          <a:p>
            <a:pPr marL="717550" indent="-717550">
              <a:buFont typeface="Monotype Sorts" pitchFamily="2" charset="2"/>
              <a:buNone/>
            </a:pPr>
            <a:r>
              <a:rPr lang="sr-Cyrl-CS" altLang="sr-Latn-RS" sz="2800" b="1">
                <a:solidFill>
                  <a:srgbClr val="FFFF00"/>
                </a:solidFill>
                <a:latin typeface="Arial" panose="020B0604020202020204" pitchFamily="34" charset="0"/>
              </a:rPr>
              <a:t>Личне рачунарске мреже </a:t>
            </a:r>
            <a:br>
              <a:rPr lang="sr-Cyrl-CS" altLang="sr-Latn-RS" sz="2800" b="1">
                <a:latin typeface="Arial" panose="020B0604020202020204" pitchFamily="34" charset="0"/>
              </a:rPr>
            </a:br>
            <a:r>
              <a:rPr lang="sr-Cyrl-CS" altLang="sr-Latn-RS" sz="2800" b="1">
                <a:latin typeface="Arial" panose="020B0604020202020204" pitchFamily="34" charset="0"/>
              </a:rPr>
              <a:t>(енг. </a:t>
            </a:r>
            <a:r>
              <a:rPr lang="sr-Latn-CS" altLang="sr-Latn-RS" sz="2800" b="1">
                <a:latin typeface="Arial" panose="020B0604020202020204" pitchFamily="34" charset="0"/>
              </a:rPr>
              <a:t>PAN – Personal Area Network); </a:t>
            </a:r>
            <a:endParaRPr lang="sr-Cyrl-CS" altLang="sr-Latn-RS" sz="2800" b="1">
              <a:latin typeface="Arial" panose="020B0604020202020204" pitchFamily="34" charset="0"/>
            </a:endParaRPr>
          </a:p>
          <a:p>
            <a:pPr marL="717550" indent="-717550" algn="just">
              <a:buFont typeface="Monotype Sorts" pitchFamily="2" charset="2"/>
              <a:buNone/>
            </a:pPr>
            <a:endParaRPr lang="sr-Cyrl-CS" altLang="sr-Latn-RS" sz="2800" b="1">
              <a:latin typeface="Arial" panose="020B0604020202020204" pitchFamily="34" charset="0"/>
            </a:endParaRPr>
          </a:p>
          <a:p>
            <a:pPr marL="717550" indent="-717550" algn="just">
              <a:buFont typeface="Monotype Sorts" pitchFamily="2" charset="2"/>
              <a:buNone/>
            </a:pPr>
            <a:r>
              <a:rPr lang="sr-Latn-CS" altLang="sr-Latn-RS" sz="2800" b="1">
                <a:latin typeface="Arial" panose="020B0604020202020204" pitchFamily="34" charset="0"/>
              </a:rPr>
              <a:t>PAN </a:t>
            </a:r>
            <a:r>
              <a:rPr lang="sr-Cyrl-CS" altLang="sr-Latn-RS" sz="2800" b="1">
                <a:latin typeface="Arial" panose="020B0604020202020204" pitchFamily="34" charset="0"/>
              </a:rPr>
              <a:t>је географски ограничена на само неколико метара раздаљине. </a:t>
            </a:r>
          </a:p>
          <a:p>
            <a:pPr marL="717550" indent="-717550" algn="just">
              <a:buFont typeface="Monotype Sorts" pitchFamily="2" charset="2"/>
              <a:buNone/>
            </a:pPr>
            <a:r>
              <a:rPr lang="sr-Cyrl-CS" altLang="sr-Latn-RS" sz="2800" b="1">
                <a:latin typeface="Arial" panose="020B0604020202020204" pitchFamily="34" charset="0"/>
              </a:rPr>
              <a:t>Најчешће се ради о комуникацији између мањих уређаја са рачунаром или између самих рачунара који су близу један другоме.</a:t>
            </a:r>
            <a:endParaRPr lang="en-US" altLang="sr-Latn-RS" sz="2800" b="1">
              <a:solidFill>
                <a:srgbClr val="FFFF00"/>
              </a:solidFill>
              <a:latin typeface="Arial" panose="020B0604020202020204" pitchFamily="34" charset="0"/>
            </a:endParaRPr>
          </a:p>
        </p:txBody>
      </p:sp>
      <p:sp>
        <p:nvSpPr>
          <p:cNvPr id="32770" name="Rectangle 2"/>
          <p:cNvSpPr>
            <a:spLocks noGrp="1" noChangeArrowheads="1"/>
          </p:cNvSpPr>
          <p:nvPr>
            <p:ph type="title"/>
          </p:nvPr>
        </p:nvSpPr>
        <p:spPr>
          <a:xfrm>
            <a:off x="1371600" y="476250"/>
            <a:ext cx="7086600" cy="809625"/>
          </a:xfrm>
        </p:spPr>
        <p:txBody>
          <a:bodyPr/>
          <a:lstStyle/>
          <a:p>
            <a:pPr>
              <a:defRPr/>
            </a:pPr>
            <a:r>
              <a:rPr lang="sr-Cyrl-CS" sz="4000" b="1" dirty="0"/>
              <a:t>Личне рачунарске мреже</a:t>
            </a:r>
            <a:endParaRPr lang="en-US" sz="4000" b="1" dirty="0"/>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idx="1"/>
          </p:nvPr>
        </p:nvSpPr>
        <p:spPr>
          <a:xfrm>
            <a:off x="285750" y="1714500"/>
            <a:ext cx="8715375" cy="4643438"/>
          </a:xfrm>
        </p:spPr>
        <p:txBody>
          <a:bodyPr/>
          <a:lstStyle/>
          <a:p>
            <a:pPr marL="717550" indent="-717550">
              <a:buFont typeface="Monotype Sorts" pitchFamily="2" charset="2"/>
              <a:buNone/>
            </a:pPr>
            <a:r>
              <a:rPr lang="sr-Cyrl-CS" altLang="sr-Latn-RS" sz="2800" b="1" dirty="0">
                <a:solidFill>
                  <a:srgbClr val="FFFF00"/>
                </a:solidFill>
                <a:latin typeface="Arial" panose="020B0604020202020204" pitchFamily="34" charset="0"/>
              </a:rPr>
              <a:t>Локалне рачунарске мреже </a:t>
            </a:r>
            <a:br>
              <a:rPr lang="sr-Cyrl-CS" altLang="sr-Latn-RS" sz="2800" b="1" dirty="0">
                <a:solidFill>
                  <a:srgbClr val="FFFF00"/>
                </a:solidFill>
                <a:latin typeface="Arial" panose="020B0604020202020204" pitchFamily="34" charset="0"/>
              </a:rPr>
            </a:br>
            <a:r>
              <a:rPr lang="sr-Cyrl-CS" altLang="sr-Latn-RS" sz="2800" b="1" dirty="0">
                <a:latin typeface="Arial" panose="020B0604020202020204" pitchFamily="34" charset="0"/>
              </a:rPr>
              <a:t>(енг. </a:t>
            </a:r>
            <a:r>
              <a:rPr lang="sr-Latn-CS" altLang="sr-Latn-RS" sz="2800" b="1" dirty="0">
                <a:latin typeface="Arial" panose="020B0604020202020204" pitchFamily="34" charset="0"/>
              </a:rPr>
              <a:t>LAN – </a:t>
            </a:r>
            <a:r>
              <a:rPr lang="sr-Latn-CS" altLang="sr-Latn-RS" sz="2800" b="1" dirty="0" err="1">
                <a:latin typeface="Arial" panose="020B0604020202020204" pitchFamily="34" charset="0"/>
              </a:rPr>
              <a:t>Local</a:t>
            </a:r>
            <a:r>
              <a:rPr lang="sr-Latn-CS" altLang="sr-Latn-RS" sz="2800" b="1" dirty="0">
                <a:latin typeface="Arial" panose="020B0604020202020204" pitchFamily="34" charset="0"/>
              </a:rPr>
              <a:t> Area </a:t>
            </a:r>
            <a:r>
              <a:rPr lang="sr-Latn-CS" altLang="sr-Latn-RS" sz="2800" b="1" dirty="0" err="1">
                <a:latin typeface="Arial" panose="020B0604020202020204" pitchFamily="34" charset="0"/>
              </a:rPr>
              <a:t>Network</a:t>
            </a:r>
            <a:r>
              <a:rPr lang="sr-Latn-CS" altLang="sr-Latn-RS" sz="2800" b="1" dirty="0">
                <a:latin typeface="Arial" panose="020B0604020202020204" pitchFamily="34" charset="0"/>
              </a:rPr>
              <a:t>); </a:t>
            </a:r>
            <a:endParaRPr lang="sr-Cyrl-CS" altLang="sr-Latn-RS" sz="2800" b="1" dirty="0">
              <a:latin typeface="Arial" panose="020B0604020202020204" pitchFamily="34" charset="0"/>
            </a:endParaRPr>
          </a:p>
          <a:p>
            <a:pPr marL="717550" indent="-717550" algn="just">
              <a:buFont typeface="Monotype Sorts" pitchFamily="2" charset="2"/>
              <a:buNone/>
            </a:pPr>
            <a:r>
              <a:rPr lang="sr-Latn-CS" altLang="sr-Latn-RS" sz="2800" b="1" dirty="0">
                <a:latin typeface="Arial" panose="020B0604020202020204" pitchFamily="34" charset="0"/>
              </a:rPr>
              <a:t>LAN </a:t>
            </a:r>
            <a:r>
              <a:rPr lang="sr-Cyrl-CS" altLang="sr-Latn-RS" sz="2800" b="1" dirty="0">
                <a:latin typeface="Arial" panose="020B0604020202020204" pitchFamily="34" charset="0"/>
              </a:rPr>
              <a:t>је мрежа високе брзине која покрива релативно малу географску површину и најчешће умрежава радне станице, рачунаре, штампаче, сервере и остале уређаје. </a:t>
            </a:r>
          </a:p>
          <a:p>
            <a:pPr marL="717550" indent="-717550" algn="just">
              <a:buFont typeface="Monotype Sorts" pitchFamily="2" charset="2"/>
              <a:buNone/>
            </a:pPr>
            <a:r>
              <a:rPr lang="sr-Cyrl-CS" altLang="sr-Latn-RS" sz="2800" b="1" dirty="0">
                <a:latin typeface="Arial" panose="020B0604020202020204" pitchFamily="34" charset="0"/>
              </a:rPr>
              <a:t>Најчешће мрежне технологије који се овде користе су </a:t>
            </a:r>
            <a:r>
              <a:rPr lang="sr-Latn-CS" altLang="sr-Latn-RS" sz="2800" b="1" dirty="0" err="1">
                <a:latin typeface="Arial" panose="020B0604020202020204" pitchFamily="34" charset="0"/>
              </a:rPr>
              <a:t>Ethernet</a:t>
            </a:r>
            <a:r>
              <a:rPr lang="sr-Latn-CS" altLang="sr-Latn-RS" sz="2800" b="1" dirty="0">
                <a:latin typeface="Arial" panose="020B0604020202020204" pitchFamily="34" charset="0"/>
              </a:rPr>
              <a:t>, </a:t>
            </a:r>
            <a:r>
              <a:rPr lang="sr-Latn-CS" altLang="sr-Latn-RS" sz="2800" b="1" dirty="0" err="1">
                <a:latin typeface="Arial" panose="020B0604020202020204" pitchFamily="34" charset="0"/>
              </a:rPr>
              <a:t>Token</a:t>
            </a:r>
            <a:r>
              <a:rPr lang="sr-Latn-CS" altLang="sr-Latn-RS" sz="2800" b="1" dirty="0">
                <a:latin typeface="Arial" panose="020B0604020202020204" pitchFamily="34" charset="0"/>
              </a:rPr>
              <a:t> Ring, </a:t>
            </a:r>
            <a:r>
              <a:rPr lang="sr-Latn-CS" altLang="sr-Latn-RS" sz="2800" b="1" dirty="0" err="1">
                <a:latin typeface="Arial" panose="020B0604020202020204" pitchFamily="34" charset="0"/>
              </a:rPr>
              <a:t>Frame</a:t>
            </a:r>
            <a:r>
              <a:rPr lang="sr-Latn-CS" altLang="sr-Latn-RS" sz="2800" b="1" dirty="0">
                <a:latin typeface="Arial" panose="020B0604020202020204" pitchFamily="34" charset="0"/>
              </a:rPr>
              <a:t> </a:t>
            </a:r>
            <a:r>
              <a:rPr lang="sr-Latn-CS" altLang="sr-Latn-RS" sz="2800" b="1" dirty="0" err="1">
                <a:latin typeface="Arial" panose="020B0604020202020204" pitchFamily="34" charset="0"/>
              </a:rPr>
              <a:t>Relay</a:t>
            </a:r>
            <a:r>
              <a:rPr lang="sr-Latn-CS" altLang="sr-Latn-RS" sz="2800" b="1" dirty="0">
                <a:latin typeface="Arial" panose="020B0604020202020204" pitchFamily="34" charset="0"/>
              </a:rPr>
              <a:t> </a:t>
            </a:r>
            <a:r>
              <a:rPr lang="sr-Cyrl-CS" altLang="sr-Latn-RS" sz="2800" b="1" dirty="0">
                <a:latin typeface="Arial" panose="020B0604020202020204" pitchFamily="34" charset="0"/>
              </a:rPr>
              <a:t>или </a:t>
            </a:r>
            <a:r>
              <a:rPr lang="sr-Latn-CS" altLang="sr-Latn-RS" sz="2800" b="1" dirty="0">
                <a:latin typeface="Arial" panose="020B0604020202020204" pitchFamily="34" charset="0"/>
              </a:rPr>
              <a:t>FDDI.</a:t>
            </a:r>
            <a:endParaRPr lang="en-US" altLang="sr-Latn-RS" sz="2800" b="1" dirty="0">
              <a:latin typeface="Arial" panose="020B0604020202020204" pitchFamily="34" charset="0"/>
            </a:endParaRPr>
          </a:p>
        </p:txBody>
      </p:sp>
      <p:sp>
        <p:nvSpPr>
          <p:cNvPr id="32770" name="Rectangle 2"/>
          <p:cNvSpPr>
            <a:spLocks noGrp="1" noChangeArrowheads="1"/>
          </p:cNvSpPr>
          <p:nvPr>
            <p:ph type="title"/>
          </p:nvPr>
        </p:nvSpPr>
        <p:spPr>
          <a:xfrm>
            <a:off x="1371600" y="476250"/>
            <a:ext cx="7086600" cy="809625"/>
          </a:xfrm>
        </p:spPr>
        <p:txBody>
          <a:bodyPr/>
          <a:lstStyle/>
          <a:p>
            <a:pPr>
              <a:defRPr/>
            </a:pPr>
            <a:r>
              <a:rPr lang="sr-Cyrl-CS" sz="4000" b="1" dirty="0"/>
              <a:t>Локалне рачунарске мреже </a:t>
            </a:r>
            <a:endParaRPr lang="en-US" sz="4000" b="1"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251520" y="1556792"/>
            <a:ext cx="8678738" cy="5040560"/>
          </a:xfrm>
        </p:spPr>
        <p:txBody>
          <a:bodyPr/>
          <a:lstStyle/>
          <a:p>
            <a:r>
              <a:rPr lang="en-US" altLang="sr-Latn-RS" sz="2800" dirty="0">
                <a:latin typeface="Arial" panose="020B0604020202020204" pitchFamily="34" charset="0"/>
              </a:rPr>
              <a:t>1980’s – </a:t>
            </a:r>
            <a:r>
              <a:rPr lang="sr-Cyrl-CS" altLang="sr-Latn-RS" sz="2800" dirty="0">
                <a:latin typeface="Arial" panose="020B0604020202020204" pitchFamily="34" charset="0"/>
              </a:rPr>
              <a:t>Раширена дигитална мрежа</a:t>
            </a:r>
            <a:endParaRPr lang="en-US" altLang="sr-Latn-RS" sz="2800" dirty="0">
              <a:latin typeface="Arial" panose="020B0604020202020204" pitchFamily="34" charset="0"/>
            </a:endParaRPr>
          </a:p>
          <a:p>
            <a:pPr lvl="1"/>
            <a:r>
              <a:rPr lang="sr-Cyrl-CS" altLang="sr-Latn-RS" sz="2400" dirty="0">
                <a:latin typeface="Arial" panose="020B0604020202020204" pitchFamily="34" charset="0"/>
              </a:rPr>
              <a:t>Глас, подаци и слике</a:t>
            </a:r>
            <a:endParaRPr lang="en-US" altLang="sr-Latn-RS" sz="2400" dirty="0">
              <a:latin typeface="Arial" panose="020B0604020202020204" pitchFamily="34" charset="0"/>
            </a:endParaRPr>
          </a:p>
          <a:p>
            <a:r>
              <a:rPr lang="en-US" altLang="sr-Latn-RS" sz="2800" dirty="0">
                <a:latin typeface="Arial" panose="020B0604020202020204" pitchFamily="34" charset="0"/>
              </a:rPr>
              <a:t>1996 – </a:t>
            </a:r>
            <a:r>
              <a:rPr lang="sr-Cyrl-CS" altLang="sr-Latn-RS" sz="2800" dirty="0">
                <a:latin typeface="Arial" panose="020B0604020202020204" pitchFamily="34" charset="0"/>
              </a:rPr>
              <a:t>Конкуренција у телекомуникацијама и </a:t>
            </a:r>
            <a:r>
              <a:rPr lang="en-US" altLang="sr-Latn-RS" sz="2800" dirty="0">
                <a:latin typeface="Arial" panose="020B0604020202020204" pitchFamily="34" charset="0"/>
              </a:rPr>
              <a:t>Deregulation Act </a:t>
            </a:r>
            <a:r>
              <a:rPr lang="sr-Cyrl-CS" altLang="sr-Latn-RS" sz="2800" dirty="0">
                <a:latin typeface="Arial" panose="020B0604020202020204" pitchFamily="34" charset="0"/>
              </a:rPr>
              <a:t>из</a:t>
            </a:r>
            <a:r>
              <a:rPr lang="en-US" altLang="sr-Latn-RS" sz="2800" dirty="0">
                <a:latin typeface="Arial" panose="020B0604020202020204" pitchFamily="34" charset="0"/>
              </a:rPr>
              <a:t> 1996</a:t>
            </a:r>
            <a:r>
              <a:rPr lang="sr-Cyrl-RS" altLang="sr-Latn-RS" sz="2800" dirty="0">
                <a:latin typeface="Arial" panose="020B0604020202020204" pitchFamily="34" charset="0"/>
              </a:rPr>
              <a:t> (први пут у регулативу укључен и Интернет)</a:t>
            </a:r>
            <a:endParaRPr lang="en-US" altLang="sr-Latn-RS" dirty="0"/>
          </a:p>
          <a:p>
            <a:r>
              <a:rPr lang="en-US" altLang="sr-Latn-RS" sz="2800" dirty="0">
                <a:latin typeface="Arial" panose="020B0604020202020204" pitchFamily="34" charset="0"/>
              </a:rPr>
              <a:t>1990</a:t>
            </a:r>
            <a:r>
              <a:rPr lang="sr-Cyrl-RS" altLang="sr-Latn-RS" sz="2800" dirty="0">
                <a:latin typeface="Arial" panose="020B0604020202020204" pitchFamily="34" charset="0"/>
              </a:rPr>
              <a:t>-их</a:t>
            </a:r>
            <a:r>
              <a:rPr lang="en-US" altLang="sr-Latn-RS" sz="2800" dirty="0">
                <a:latin typeface="Arial" panose="020B0604020202020204" pitchFamily="34" charset="0"/>
              </a:rPr>
              <a:t> – </a:t>
            </a:r>
            <a:r>
              <a:rPr lang="sr-Cyrl-CS" altLang="sr-Latn-RS" sz="2800" dirty="0">
                <a:latin typeface="Arial" panose="020B0604020202020204" pitchFamily="34" charset="0"/>
              </a:rPr>
              <a:t>Целуларни и дигитални телефони џепног формата</a:t>
            </a:r>
            <a:r>
              <a:rPr lang="en-US" altLang="sr-Latn-RS" sz="2800" dirty="0">
                <a:latin typeface="Arial" panose="020B0604020202020204" pitchFamily="34" charset="0"/>
              </a:rPr>
              <a:t> </a:t>
            </a:r>
          </a:p>
          <a:p>
            <a:r>
              <a:rPr lang="en-US" altLang="sr-Latn-RS" sz="2800" dirty="0">
                <a:latin typeface="Arial" panose="020B0604020202020204" pitchFamily="34" charset="0"/>
              </a:rPr>
              <a:t>1990</a:t>
            </a:r>
            <a:r>
              <a:rPr lang="sr-Cyrl-RS" altLang="sr-Latn-RS" sz="2800" dirty="0">
                <a:latin typeface="Arial" panose="020B0604020202020204" pitchFamily="34" charset="0"/>
              </a:rPr>
              <a:t>-их</a:t>
            </a:r>
            <a:r>
              <a:rPr lang="en-US" altLang="sr-Latn-RS" sz="2800" dirty="0">
                <a:latin typeface="Arial" panose="020B0604020202020204" pitchFamily="34" charset="0"/>
              </a:rPr>
              <a:t> – </a:t>
            </a:r>
            <a:r>
              <a:rPr lang="sr-Cyrl-CS" altLang="sr-Latn-RS" sz="2800" dirty="0">
                <a:latin typeface="Arial" panose="020B0604020202020204" pitchFamily="34" charset="0"/>
              </a:rPr>
              <a:t>Конкурентска борба обара цену</a:t>
            </a:r>
            <a:endParaRPr lang="en-US" altLang="sr-Latn-RS" sz="2800" dirty="0">
              <a:latin typeface="Arial" panose="020B0604020202020204" pitchFamily="34" charset="0"/>
            </a:endParaRPr>
          </a:p>
          <a:p>
            <a:r>
              <a:rPr lang="en-US" altLang="sr-Latn-RS" sz="2800" dirty="0">
                <a:latin typeface="Arial" panose="020B0604020202020204" pitchFamily="34" charset="0"/>
              </a:rPr>
              <a:t>1997 – 6</a:t>
            </a:r>
            <a:r>
              <a:rPr lang="sr-Latn-RS" altLang="sr-Latn-RS" sz="2800" dirty="0">
                <a:latin typeface="Arial" panose="020B0604020202020204" pitchFamily="34" charset="0"/>
              </a:rPr>
              <a:t>9</a:t>
            </a:r>
            <a:r>
              <a:rPr lang="en-US" altLang="sr-Latn-RS" sz="2800" dirty="0">
                <a:latin typeface="Arial" panose="020B0604020202020204" pitchFamily="34" charset="0"/>
              </a:rPr>
              <a:t> </a:t>
            </a:r>
            <a:r>
              <a:rPr lang="sr-Cyrl-CS" altLang="sr-Latn-RS" sz="2800" dirty="0">
                <a:latin typeface="Arial" panose="020B0604020202020204" pitchFamily="34" charset="0"/>
              </a:rPr>
              <a:t>држава потписује договор о конкуренцији у телекомуникацијама</a:t>
            </a:r>
            <a:endParaRPr lang="en-US" altLang="sr-Latn-RS" sz="2800" dirty="0">
              <a:latin typeface="Arial" panose="020B0604020202020204" pitchFamily="34" charset="0"/>
            </a:endParaRPr>
          </a:p>
        </p:txBody>
      </p:sp>
      <p:sp>
        <p:nvSpPr>
          <p:cNvPr id="10242" name="Rectangle 2"/>
          <p:cNvSpPr>
            <a:spLocks noGrp="1" noChangeArrowheads="1"/>
          </p:cNvSpPr>
          <p:nvPr>
            <p:ph type="title"/>
          </p:nvPr>
        </p:nvSpPr>
        <p:spPr/>
        <p:txBody>
          <a:bodyPr/>
          <a:lstStyle/>
          <a:p>
            <a:pPr>
              <a:defRPr/>
            </a:pPr>
            <a:r>
              <a:rPr lang="sr-Cyrl-CS" sz="4000" b="1" dirty="0"/>
              <a:t>Историја комуникација</a:t>
            </a:r>
            <a:endParaRPr lang="en-US" sz="4000" b="1" dirty="0"/>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defRPr/>
            </a:pPr>
            <a:r>
              <a:rPr lang="en-US" i="0">
                <a:latin typeface="Arial" charset="0"/>
              </a:rPr>
              <a:t>Local Area Network</a:t>
            </a:r>
          </a:p>
        </p:txBody>
      </p:sp>
      <p:sp>
        <p:nvSpPr>
          <p:cNvPr id="22537" name="Text Box 8"/>
          <p:cNvSpPr txBox="1">
            <a:spLocks noChangeArrowheads="1"/>
          </p:cNvSpPr>
          <p:nvPr/>
        </p:nvSpPr>
        <p:spPr bwMode="auto">
          <a:xfrm>
            <a:off x="683568" y="5183529"/>
            <a:ext cx="82192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square">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Cyrl-CS" altLang="sr-Latn-RS" dirty="0"/>
              <a:t>Група микрорачунара или других радних станица лоцирана на истој просторији и повезана заједничком везом.</a:t>
            </a:r>
            <a:endParaRPr lang="en-US" altLang="sr-Latn-RS" dirty="0"/>
          </a:p>
        </p:txBody>
      </p:sp>
      <p:grpSp>
        <p:nvGrpSpPr>
          <p:cNvPr id="22538" name="Group 30"/>
          <p:cNvGrpSpPr>
            <a:grpSpLocks/>
          </p:cNvGrpSpPr>
          <p:nvPr/>
        </p:nvGrpSpPr>
        <p:grpSpPr bwMode="auto">
          <a:xfrm>
            <a:off x="2267744" y="1676400"/>
            <a:ext cx="5029200" cy="2971800"/>
            <a:chOff x="1728" y="1056"/>
            <a:chExt cx="3168" cy="1872"/>
          </a:xfrm>
        </p:grpSpPr>
        <p:graphicFrame>
          <p:nvGraphicFramePr>
            <p:cNvPr id="22530" name="Object 6"/>
            <p:cNvGraphicFramePr>
              <a:graphicFrameLocks noChangeAspect="1"/>
            </p:cNvGraphicFramePr>
            <p:nvPr/>
          </p:nvGraphicFramePr>
          <p:xfrm>
            <a:off x="4272" y="1104"/>
            <a:ext cx="462" cy="505"/>
          </p:xfrm>
          <a:graphic>
            <a:graphicData uri="http://schemas.openxmlformats.org/presentationml/2006/ole">
              <mc:AlternateContent xmlns:mc="http://schemas.openxmlformats.org/markup-compatibility/2006">
                <mc:Choice xmlns:v="urn:schemas-microsoft-com:vml" Requires="v">
                  <p:oleObj spid="_x0000_s263293" name="Clip" r:id="rId4" imgW="3170160" imgH="3468960" progId="MS_ClipArt_Gallery.5">
                    <p:embed/>
                  </p:oleObj>
                </mc:Choice>
                <mc:Fallback>
                  <p:oleObj name="Clip" r:id="rId4" imgW="3170160" imgH="3468960" progId="MS_ClipArt_Gallery.5">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2" y="1104"/>
                          <a:ext cx="462" cy="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1" name="Object 7"/>
            <p:cNvGraphicFramePr>
              <a:graphicFrameLocks noChangeAspect="1"/>
            </p:cNvGraphicFramePr>
            <p:nvPr/>
          </p:nvGraphicFramePr>
          <p:xfrm>
            <a:off x="1920" y="1056"/>
            <a:ext cx="526" cy="576"/>
          </p:xfrm>
          <a:graphic>
            <a:graphicData uri="http://schemas.openxmlformats.org/presentationml/2006/ole">
              <mc:AlternateContent xmlns:mc="http://schemas.openxmlformats.org/markup-compatibility/2006">
                <mc:Choice xmlns:v="urn:schemas-microsoft-com:vml" Requires="v">
                  <p:oleObj spid="_x0000_s263294" name="Clip" r:id="rId6" imgW="3170160" imgH="3468960" progId="MS_ClipArt_Gallery.5">
                    <p:embed/>
                  </p:oleObj>
                </mc:Choice>
                <mc:Fallback>
                  <p:oleObj name="Clip" r:id="rId6" imgW="3170160" imgH="3468960" progId="MS_ClipArt_Gallery.5">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1056"/>
                          <a:ext cx="526" cy="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2" name="Object 9"/>
            <p:cNvGraphicFramePr>
              <a:graphicFrameLocks noChangeAspect="1"/>
            </p:cNvGraphicFramePr>
            <p:nvPr/>
          </p:nvGraphicFramePr>
          <p:xfrm>
            <a:off x="3120" y="2352"/>
            <a:ext cx="526" cy="576"/>
          </p:xfrm>
          <a:graphic>
            <a:graphicData uri="http://schemas.openxmlformats.org/presentationml/2006/ole">
              <mc:AlternateContent xmlns:mc="http://schemas.openxmlformats.org/markup-compatibility/2006">
                <mc:Choice xmlns:v="urn:schemas-microsoft-com:vml" Requires="v">
                  <p:oleObj spid="_x0000_s263295" name="Clip" r:id="rId7" imgW="3170160" imgH="3468960" progId="MS_ClipArt_Gallery.5">
                    <p:embed/>
                  </p:oleObj>
                </mc:Choice>
                <mc:Fallback>
                  <p:oleObj name="Clip" r:id="rId7" imgW="3170160" imgH="3468960" progId="MS_ClipArt_Gallery.5">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2352"/>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3" name="Object 10"/>
            <p:cNvGraphicFramePr>
              <a:graphicFrameLocks noChangeAspect="1"/>
            </p:cNvGraphicFramePr>
            <p:nvPr/>
          </p:nvGraphicFramePr>
          <p:xfrm>
            <a:off x="1920" y="2304"/>
            <a:ext cx="526" cy="576"/>
          </p:xfrm>
          <a:graphic>
            <a:graphicData uri="http://schemas.openxmlformats.org/presentationml/2006/ole">
              <mc:AlternateContent xmlns:mc="http://schemas.openxmlformats.org/markup-compatibility/2006">
                <mc:Choice xmlns:v="urn:schemas-microsoft-com:vml" Requires="v">
                  <p:oleObj spid="_x0000_s263296" name="Clip" r:id="rId8" imgW="3170160" imgH="3468960" progId="MS_ClipArt_Gallery.5">
                    <p:embed/>
                  </p:oleObj>
                </mc:Choice>
                <mc:Fallback>
                  <p:oleObj name="Clip" r:id="rId8" imgW="3170160" imgH="3468960" progId="MS_ClipArt_Gallery.5">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2304"/>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4" name="Object 11"/>
            <p:cNvGraphicFramePr>
              <a:graphicFrameLocks noChangeAspect="1"/>
            </p:cNvGraphicFramePr>
            <p:nvPr/>
          </p:nvGraphicFramePr>
          <p:xfrm>
            <a:off x="3072" y="1056"/>
            <a:ext cx="526" cy="576"/>
          </p:xfrm>
          <a:graphic>
            <a:graphicData uri="http://schemas.openxmlformats.org/presentationml/2006/ole">
              <mc:AlternateContent xmlns:mc="http://schemas.openxmlformats.org/markup-compatibility/2006">
                <mc:Choice xmlns:v="urn:schemas-microsoft-com:vml" Requires="v">
                  <p:oleObj spid="_x0000_s263297" name="Clip" r:id="rId9" imgW="3170160" imgH="3468960" progId="MS_ClipArt_Gallery.5">
                    <p:embed/>
                  </p:oleObj>
                </mc:Choice>
                <mc:Fallback>
                  <p:oleObj name="Clip" r:id="rId9" imgW="3170160" imgH="3468960" progId="MS_ClipArt_Gallery.5">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2" y="1056"/>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5" name="Object 13"/>
            <p:cNvGraphicFramePr>
              <a:graphicFrameLocks noChangeAspect="1"/>
            </p:cNvGraphicFramePr>
            <p:nvPr/>
          </p:nvGraphicFramePr>
          <p:xfrm>
            <a:off x="4320" y="2304"/>
            <a:ext cx="526" cy="576"/>
          </p:xfrm>
          <a:graphic>
            <a:graphicData uri="http://schemas.openxmlformats.org/presentationml/2006/ole">
              <mc:AlternateContent xmlns:mc="http://schemas.openxmlformats.org/markup-compatibility/2006">
                <mc:Choice xmlns:v="urn:schemas-microsoft-com:vml" Requires="v">
                  <p:oleObj spid="_x0000_s263298" name="Clip" r:id="rId10" imgW="3170160" imgH="3468960" progId="MS_ClipArt_Gallery.5">
                    <p:embed/>
                  </p:oleObj>
                </mc:Choice>
                <mc:Fallback>
                  <p:oleObj name="Clip" r:id="rId10" imgW="3170160" imgH="3468960" progId="MS_ClipArt_Gallery.5">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0" y="2304"/>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9" name="Line 14"/>
            <p:cNvSpPr>
              <a:spLocks noChangeShapeType="1"/>
            </p:cNvSpPr>
            <p:nvPr/>
          </p:nvSpPr>
          <p:spPr bwMode="auto">
            <a:xfrm>
              <a:off x="1728" y="1968"/>
              <a:ext cx="316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2540" name="Line 15"/>
            <p:cNvSpPr>
              <a:spLocks noChangeShapeType="1"/>
            </p:cNvSpPr>
            <p:nvPr/>
          </p:nvSpPr>
          <p:spPr bwMode="auto">
            <a:xfrm>
              <a:off x="2160" y="1632"/>
              <a:ext cx="0" cy="67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2541" name="Line 16"/>
            <p:cNvSpPr>
              <a:spLocks noChangeShapeType="1"/>
            </p:cNvSpPr>
            <p:nvPr/>
          </p:nvSpPr>
          <p:spPr bwMode="auto">
            <a:xfrm>
              <a:off x="3264" y="1584"/>
              <a:ext cx="0" cy="76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2542" name="Line 17"/>
            <p:cNvSpPr>
              <a:spLocks noChangeShapeType="1"/>
            </p:cNvSpPr>
            <p:nvPr/>
          </p:nvSpPr>
          <p:spPr bwMode="auto">
            <a:xfrm>
              <a:off x="4464" y="1584"/>
              <a:ext cx="0" cy="72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gr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285750" y="1500188"/>
            <a:ext cx="8715375" cy="4857750"/>
          </a:xfrm>
        </p:spPr>
        <p:txBody>
          <a:bodyPr/>
          <a:lstStyle/>
          <a:p>
            <a:pPr marL="717550" indent="-717550" algn="just">
              <a:buFont typeface="Monotype Sorts" pitchFamily="2" charset="2"/>
              <a:buNone/>
              <a:defRPr/>
            </a:pPr>
            <a:r>
              <a:rPr lang="sr-Cyrl-CS" sz="2800" b="1" dirty="0">
                <a:solidFill>
                  <a:srgbClr val="FFFF00"/>
                </a:solidFill>
                <a:latin typeface="Arial" pitchFamily="34" charset="0"/>
                <a:cs typeface="Arial" pitchFamily="34" charset="0"/>
              </a:rPr>
              <a:t>Кампус рачунарске мреже</a:t>
            </a:r>
            <a:r>
              <a:rPr lang="sr-Cyrl-CS" sz="2800" dirty="0">
                <a:latin typeface="Arial" pitchFamily="34" charset="0"/>
                <a:cs typeface="Arial" pitchFamily="34" charset="0"/>
              </a:rPr>
              <a:t> </a:t>
            </a:r>
          </a:p>
          <a:p>
            <a:pPr marL="717550" indent="0" algn="just">
              <a:buFont typeface="Monotype Sorts" pitchFamily="2" charset="2"/>
              <a:buNone/>
              <a:defRPr/>
            </a:pPr>
            <a:r>
              <a:rPr lang="sr-Cyrl-CS" sz="2800" dirty="0">
                <a:latin typeface="Arial" pitchFamily="34" charset="0"/>
                <a:cs typeface="Arial" pitchFamily="34" charset="0"/>
              </a:rPr>
              <a:t>(енг. </a:t>
            </a:r>
            <a:r>
              <a:rPr lang="sr-Cyrl-CS" sz="2800" i="1" dirty="0">
                <a:latin typeface="Arial" pitchFamily="34" charset="0"/>
                <a:cs typeface="Arial" pitchFamily="34" charset="0"/>
              </a:rPr>
              <a:t>CAN – Campus Area Network или 				BN – Backbone Network </a:t>
            </a:r>
            <a:r>
              <a:rPr lang="sr-Cyrl-CS" sz="2800" dirty="0">
                <a:latin typeface="Arial" pitchFamily="34" charset="0"/>
                <a:cs typeface="Arial" pitchFamily="34" charset="0"/>
              </a:rPr>
              <a:t>) </a:t>
            </a:r>
          </a:p>
          <a:p>
            <a:pPr marL="0" indent="0" algn="just">
              <a:buFont typeface="Monotype Sorts" pitchFamily="2" charset="2"/>
              <a:buNone/>
              <a:defRPr/>
            </a:pPr>
            <a:r>
              <a:rPr lang="sr-Cyrl-CS" sz="2800" dirty="0">
                <a:latin typeface="Arial" pitchFamily="34" charset="0"/>
                <a:cs typeface="Arial" pitchFamily="34" charset="0"/>
              </a:rPr>
              <a:t>садржи обично две или више локалних рачунарских мрежа које се налазе на ограниченом географском простору, нпр. комплекс зграда факултета, индустријски комплекс или војна база.</a:t>
            </a:r>
          </a:p>
          <a:p>
            <a:pPr marL="0" indent="0" algn="just">
              <a:buFont typeface="Monotype Sorts" pitchFamily="2" charset="2"/>
              <a:buNone/>
              <a:defRPr/>
            </a:pPr>
            <a:r>
              <a:rPr lang="sr-Cyrl-CS" sz="2800" dirty="0">
                <a:latin typeface="Arial" pitchFamily="34" charset="0"/>
                <a:cs typeface="Arial" pitchFamily="34" charset="0"/>
              </a:rPr>
              <a:t>По карактеристикама се може поредити са </a:t>
            </a:r>
            <a:r>
              <a:rPr lang="en-US" sz="2800" dirty="0">
                <a:latin typeface="Arial" pitchFamily="34" charset="0"/>
                <a:cs typeface="Arial" pitchFamily="34" charset="0"/>
              </a:rPr>
              <a:t>MAN </a:t>
            </a:r>
            <a:r>
              <a:rPr lang="sr-Cyrl-CS" sz="2800" dirty="0">
                <a:latin typeface="Arial" pitchFamily="34" charset="0"/>
                <a:cs typeface="Arial" pitchFamily="34" charset="0"/>
              </a:rPr>
              <a:t>мрежама, али треба имати у виду да се ради ипак о знатно мањем простору који мрежа покрива.</a:t>
            </a:r>
            <a:endParaRPr lang="en-US" sz="2800" b="1" dirty="0">
              <a:latin typeface="Arial" pitchFamily="34" charset="0"/>
              <a:cs typeface="Arial" pitchFamily="34" charset="0"/>
            </a:endParaRPr>
          </a:p>
        </p:txBody>
      </p:sp>
      <p:sp>
        <p:nvSpPr>
          <p:cNvPr id="32770" name="Rectangle 2"/>
          <p:cNvSpPr>
            <a:spLocks noGrp="1" noChangeArrowheads="1"/>
          </p:cNvSpPr>
          <p:nvPr>
            <p:ph type="title"/>
          </p:nvPr>
        </p:nvSpPr>
        <p:spPr>
          <a:xfrm>
            <a:off x="1371600" y="476250"/>
            <a:ext cx="7086600" cy="809625"/>
          </a:xfrm>
        </p:spPr>
        <p:txBody>
          <a:bodyPr/>
          <a:lstStyle/>
          <a:p>
            <a:pPr>
              <a:defRPr/>
            </a:pPr>
            <a:r>
              <a:rPr lang="sr-Cyrl-CS" sz="4000" b="1" dirty="0">
                <a:latin typeface="Resavska BG" panose="02000603060000020004" pitchFamily="50" charset="-18"/>
              </a:rPr>
              <a:t>Кампус рачунарске мреже </a:t>
            </a:r>
            <a:endParaRPr lang="en-US" sz="4000" b="1" dirty="0">
              <a:latin typeface="Resavska BG" panose="02000603060000020004" pitchFamily="50" charset="-18"/>
            </a:endParaRP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857375" y="0"/>
            <a:ext cx="7286625" cy="1276350"/>
          </a:xfrm>
        </p:spPr>
        <p:txBody>
          <a:bodyPr/>
          <a:lstStyle/>
          <a:p>
            <a:pPr>
              <a:defRPr/>
            </a:pPr>
            <a:r>
              <a:rPr lang="sr-Cyrl-CS" sz="4000" b="1" dirty="0">
                <a:latin typeface="Resavska BG" panose="02000603060000020004" pitchFamily="50" charset="-18"/>
              </a:rPr>
              <a:t>Кампус мрежа </a:t>
            </a:r>
            <a:endParaRPr lang="en-US" sz="4000" b="1" dirty="0">
              <a:latin typeface="Resavska BG" panose="02000603060000020004" pitchFamily="50" charset="-18"/>
            </a:endParaRPr>
          </a:p>
        </p:txBody>
      </p:sp>
      <p:sp>
        <p:nvSpPr>
          <p:cNvPr id="23573" name="Text Box 5"/>
          <p:cNvSpPr txBox="1">
            <a:spLocks noChangeArrowheads="1"/>
          </p:cNvSpPr>
          <p:nvPr/>
        </p:nvSpPr>
        <p:spPr bwMode="auto">
          <a:xfrm>
            <a:off x="714375" y="4724400"/>
            <a:ext cx="79295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sr-Cyrl-CS" altLang="sr-Latn-RS"/>
              <a:t>Кампус или бекбон мрежа је већа централна мрежа коју сачињава неколико</a:t>
            </a:r>
            <a:r>
              <a:rPr lang="en-US" altLang="sr-Latn-RS"/>
              <a:t> LAN</a:t>
            </a:r>
            <a:r>
              <a:rPr lang="sr-Cyrl-CS" altLang="sr-Latn-RS"/>
              <a:t>ова и/или</a:t>
            </a:r>
            <a:r>
              <a:rPr lang="en-US" altLang="sr-Latn-RS"/>
              <a:t> </a:t>
            </a:r>
            <a:r>
              <a:rPr lang="sr-Cyrl-CS" altLang="sr-Latn-RS"/>
              <a:t>друге</a:t>
            </a:r>
            <a:r>
              <a:rPr lang="en-US" altLang="sr-Latn-RS"/>
              <a:t> BN, MAN </a:t>
            </a:r>
            <a:r>
              <a:rPr lang="sr-Cyrl-CS" altLang="sr-Latn-RS"/>
              <a:t>и</a:t>
            </a:r>
            <a:r>
              <a:rPr lang="en-US" altLang="sr-Latn-RS"/>
              <a:t> WAN</a:t>
            </a:r>
            <a:r>
              <a:rPr lang="sr-Cyrl-CS" altLang="sr-Latn-RS"/>
              <a:t> мреже</a:t>
            </a:r>
            <a:r>
              <a:rPr lang="en-US" altLang="sr-Latn-RS"/>
              <a:t>. </a:t>
            </a:r>
            <a:r>
              <a:rPr lang="sr-Cyrl-CS" altLang="sr-Latn-RS"/>
              <a:t>Кампус (бекбон) мрежа се обично везује за једну организацију.</a:t>
            </a:r>
            <a:endParaRPr lang="en-US" altLang="sr-Latn-RS"/>
          </a:p>
        </p:txBody>
      </p:sp>
      <p:grpSp>
        <p:nvGrpSpPr>
          <p:cNvPr id="23574" name="Group 67"/>
          <p:cNvGrpSpPr>
            <a:grpSpLocks/>
          </p:cNvGrpSpPr>
          <p:nvPr/>
        </p:nvGrpSpPr>
        <p:grpSpPr bwMode="auto">
          <a:xfrm>
            <a:off x="914400" y="1447800"/>
            <a:ext cx="7239000" cy="3124200"/>
            <a:chOff x="576" y="912"/>
            <a:chExt cx="4560" cy="1968"/>
          </a:xfrm>
        </p:grpSpPr>
        <p:grpSp>
          <p:nvGrpSpPr>
            <p:cNvPr id="23575" name="Group 22"/>
            <p:cNvGrpSpPr>
              <a:grpSpLocks/>
            </p:cNvGrpSpPr>
            <p:nvPr/>
          </p:nvGrpSpPr>
          <p:grpSpPr bwMode="auto">
            <a:xfrm>
              <a:off x="576" y="960"/>
              <a:ext cx="1344" cy="1008"/>
              <a:chOff x="1728" y="1056"/>
              <a:chExt cx="3168" cy="1872"/>
            </a:xfrm>
          </p:grpSpPr>
          <p:graphicFrame>
            <p:nvGraphicFramePr>
              <p:cNvPr id="23566" name="Object 23"/>
              <p:cNvGraphicFramePr>
                <a:graphicFrameLocks noChangeAspect="1"/>
              </p:cNvGraphicFramePr>
              <p:nvPr/>
            </p:nvGraphicFramePr>
            <p:xfrm>
              <a:off x="4272" y="1104"/>
              <a:ext cx="462" cy="505"/>
            </p:xfrm>
            <a:graphic>
              <a:graphicData uri="http://schemas.openxmlformats.org/presentationml/2006/ole">
                <mc:AlternateContent xmlns:mc="http://schemas.openxmlformats.org/markup-compatibility/2006">
                  <mc:Choice xmlns:v="urn:schemas-microsoft-com:vml" Requires="v">
                    <p:oleObj spid="_x0000_s264561" name="Clip" r:id="rId4" imgW="3170160" imgH="3468960" progId="MS_ClipArt_Gallery.5">
                      <p:embed/>
                    </p:oleObj>
                  </mc:Choice>
                  <mc:Fallback>
                    <p:oleObj name="Clip" r:id="rId4" imgW="3170160" imgH="3468960" progId="MS_ClipArt_Gallery.5">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2" y="1104"/>
                            <a:ext cx="462" cy="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67" name="Object 24"/>
              <p:cNvGraphicFramePr>
                <a:graphicFrameLocks noChangeAspect="1"/>
              </p:cNvGraphicFramePr>
              <p:nvPr/>
            </p:nvGraphicFramePr>
            <p:xfrm>
              <a:off x="1920" y="1056"/>
              <a:ext cx="526" cy="576"/>
            </p:xfrm>
            <a:graphic>
              <a:graphicData uri="http://schemas.openxmlformats.org/presentationml/2006/ole">
                <mc:AlternateContent xmlns:mc="http://schemas.openxmlformats.org/markup-compatibility/2006">
                  <mc:Choice xmlns:v="urn:schemas-microsoft-com:vml" Requires="v">
                    <p:oleObj spid="_x0000_s264562" name="Clip" r:id="rId6" imgW="3170160" imgH="3468960" progId="MS_ClipArt_Gallery.5">
                      <p:embed/>
                    </p:oleObj>
                  </mc:Choice>
                  <mc:Fallback>
                    <p:oleObj name="Clip" r:id="rId6" imgW="3170160" imgH="3468960" progId="MS_ClipArt_Gallery.5">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1056"/>
                            <a:ext cx="526" cy="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68" name="Object 25"/>
              <p:cNvGraphicFramePr>
                <a:graphicFrameLocks noChangeAspect="1"/>
              </p:cNvGraphicFramePr>
              <p:nvPr/>
            </p:nvGraphicFramePr>
            <p:xfrm>
              <a:off x="3120" y="2352"/>
              <a:ext cx="526" cy="576"/>
            </p:xfrm>
            <a:graphic>
              <a:graphicData uri="http://schemas.openxmlformats.org/presentationml/2006/ole">
                <mc:AlternateContent xmlns:mc="http://schemas.openxmlformats.org/markup-compatibility/2006">
                  <mc:Choice xmlns:v="urn:schemas-microsoft-com:vml" Requires="v">
                    <p:oleObj spid="_x0000_s264563" name="Clip" r:id="rId7" imgW="3170160" imgH="3468960" progId="MS_ClipArt_Gallery.5">
                      <p:embed/>
                    </p:oleObj>
                  </mc:Choice>
                  <mc:Fallback>
                    <p:oleObj name="Clip" r:id="rId7" imgW="3170160" imgH="3468960" progId="MS_ClipArt_Gallery.5">
                      <p:embed/>
                      <p:pic>
                        <p:nvPicPr>
                          <p:cNvPr id="0"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2352"/>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9" name="Object 26"/>
              <p:cNvGraphicFramePr>
                <a:graphicFrameLocks noChangeAspect="1"/>
              </p:cNvGraphicFramePr>
              <p:nvPr/>
            </p:nvGraphicFramePr>
            <p:xfrm>
              <a:off x="1920" y="2304"/>
              <a:ext cx="526" cy="576"/>
            </p:xfrm>
            <a:graphic>
              <a:graphicData uri="http://schemas.openxmlformats.org/presentationml/2006/ole">
                <mc:AlternateContent xmlns:mc="http://schemas.openxmlformats.org/markup-compatibility/2006">
                  <mc:Choice xmlns:v="urn:schemas-microsoft-com:vml" Requires="v">
                    <p:oleObj spid="_x0000_s264564" name="Clip" r:id="rId8" imgW="3170160" imgH="3468960" progId="MS_ClipArt_Gallery.5">
                      <p:embed/>
                    </p:oleObj>
                  </mc:Choice>
                  <mc:Fallback>
                    <p:oleObj name="Clip" r:id="rId8" imgW="3170160" imgH="3468960" progId="MS_ClipArt_Gallery.5">
                      <p:embed/>
                      <p:pic>
                        <p:nvPicPr>
                          <p:cNvPr id="0"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2304"/>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70" name="Object 27"/>
              <p:cNvGraphicFramePr>
                <a:graphicFrameLocks noChangeAspect="1"/>
              </p:cNvGraphicFramePr>
              <p:nvPr/>
            </p:nvGraphicFramePr>
            <p:xfrm>
              <a:off x="3072" y="1056"/>
              <a:ext cx="526" cy="576"/>
            </p:xfrm>
            <a:graphic>
              <a:graphicData uri="http://schemas.openxmlformats.org/presentationml/2006/ole">
                <mc:AlternateContent xmlns:mc="http://schemas.openxmlformats.org/markup-compatibility/2006">
                  <mc:Choice xmlns:v="urn:schemas-microsoft-com:vml" Requires="v">
                    <p:oleObj spid="_x0000_s264565" name="Clip" r:id="rId9" imgW="3170160" imgH="3468960" progId="MS_ClipArt_Gallery.5">
                      <p:embed/>
                    </p:oleObj>
                  </mc:Choice>
                  <mc:Fallback>
                    <p:oleObj name="Clip" r:id="rId9" imgW="3170160" imgH="3468960" progId="MS_ClipArt_Gallery.5">
                      <p:embed/>
                      <p:pic>
                        <p:nvPicPr>
                          <p:cNvPr id="0"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2" y="1056"/>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71" name="Object 28"/>
              <p:cNvGraphicFramePr>
                <a:graphicFrameLocks noChangeAspect="1"/>
              </p:cNvGraphicFramePr>
              <p:nvPr/>
            </p:nvGraphicFramePr>
            <p:xfrm>
              <a:off x="4320" y="2304"/>
              <a:ext cx="526" cy="576"/>
            </p:xfrm>
            <a:graphic>
              <a:graphicData uri="http://schemas.openxmlformats.org/presentationml/2006/ole">
                <mc:AlternateContent xmlns:mc="http://schemas.openxmlformats.org/markup-compatibility/2006">
                  <mc:Choice xmlns:v="urn:schemas-microsoft-com:vml" Requires="v">
                    <p:oleObj spid="_x0000_s264566" name="Clip" r:id="rId10" imgW="3170160" imgH="3468960" progId="MS_ClipArt_Gallery.5">
                      <p:embed/>
                    </p:oleObj>
                  </mc:Choice>
                  <mc:Fallback>
                    <p:oleObj name="Clip" r:id="rId10" imgW="3170160" imgH="3468960" progId="MS_ClipArt_Gallery.5">
                      <p:embed/>
                      <p:pic>
                        <p:nvPicPr>
                          <p:cNvPr id="0"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0" y="2304"/>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87" name="Line 29"/>
              <p:cNvSpPr>
                <a:spLocks noChangeShapeType="1"/>
              </p:cNvSpPr>
              <p:nvPr/>
            </p:nvSpPr>
            <p:spPr bwMode="auto">
              <a:xfrm>
                <a:off x="1728" y="1968"/>
                <a:ext cx="316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3588" name="Line 30"/>
              <p:cNvSpPr>
                <a:spLocks noChangeShapeType="1"/>
              </p:cNvSpPr>
              <p:nvPr/>
            </p:nvSpPr>
            <p:spPr bwMode="auto">
              <a:xfrm>
                <a:off x="2160" y="1632"/>
                <a:ext cx="0" cy="67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3589" name="Line 31"/>
              <p:cNvSpPr>
                <a:spLocks noChangeShapeType="1"/>
              </p:cNvSpPr>
              <p:nvPr/>
            </p:nvSpPr>
            <p:spPr bwMode="auto">
              <a:xfrm>
                <a:off x="3264" y="1584"/>
                <a:ext cx="0" cy="76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3590" name="Line 32"/>
              <p:cNvSpPr>
                <a:spLocks noChangeShapeType="1"/>
              </p:cNvSpPr>
              <p:nvPr/>
            </p:nvSpPr>
            <p:spPr bwMode="auto">
              <a:xfrm>
                <a:off x="4464" y="1584"/>
                <a:ext cx="0" cy="72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grpSp>
        <p:grpSp>
          <p:nvGrpSpPr>
            <p:cNvPr id="23576" name="Group 44"/>
            <p:cNvGrpSpPr>
              <a:grpSpLocks/>
            </p:cNvGrpSpPr>
            <p:nvPr/>
          </p:nvGrpSpPr>
          <p:grpSpPr bwMode="auto">
            <a:xfrm>
              <a:off x="3792" y="912"/>
              <a:ext cx="1344" cy="1008"/>
              <a:chOff x="1728" y="1056"/>
              <a:chExt cx="3168" cy="1872"/>
            </a:xfrm>
          </p:grpSpPr>
          <p:graphicFrame>
            <p:nvGraphicFramePr>
              <p:cNvPr id="23560" name="Object 45"/>
              <p:cNvGraphicFramePr>
                <a:graphicFrameLocks noChangeAspect="1"/>
              </p:cNvGraphicFramePr>
              <p:nvPr/>
            </p:nvGraphicFramePr>
            <p:xfrm>
              <a:off x="4272" y="1104"/>
              <a:ext cx="462" cy="505"/>
            </p:xfrm>
            <a:graphic>
              <a:graphicData uri="http://schemas.openxmlformats.org/presentationml/2006/ole">
                <mc:AlternateContent xmlns:mc="http://schemas.openxmlformats.org/markup-compatibility/2006">
                  <mc:Choice xmlns:v="urn:schemas-microsoft-com:vml" Requires="v">
                    <p:oleObj spid="_x0000_s264567" name="Clip" r:id="rId11" imgW="3170160" imgH="3468960" progId="MS_ClipArt_Gallery.5">
                      <p:embed/>
                    </p:oleObj>
                  </mc:Choice>
                  <mc:Fallback>
                    <p:oleObj name="Clip" r:id="rId11" imgW="3170160" imgH="3468960" progId="MS_ClipArt_Gallery.5">
                      <p:embed/>
                      <p:pic>
                        <p:nvPicPr>
                          <p:cNvPr id="0" name="Object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2" y="1104"/>
                            <a:ext cx="462" cy="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61" name="Object 46"/>
              <p:cNvGraphicFramePr>
                <a:graphicFrameLocks noChangeAspect="1"/>
              </p:cNvGraphicFramePr>
              <p:nvPr/>
            </p:nvGraphicFramePr>
            <p:xfrm>
              <a:off x="1920" y="1056"/>
              <a:ext cx="526" cy="576"/>
            </p:xfrm>
            <a:graphic>
              <a:graphicData uri="http://schemas.openxmlformats.org/presentationml/2006/ole">
                <mc:AlternateContent xmlns:mc="http://schemas.openxmlformats.org/markup-compatibility/2006">
                  <mc:Choice xmlns:v="urn:schemas-microsoft-com:vml" Requires="v">
                    <p:oleObj spid="_x0000_s264568" name="Clip" r:id="rId12" imgW="3170160" imgH="3468960" progId="MS_ClipArt_Gallery.5">
                      <p:embed/>
                    </p:oleObj>
                  </mc:Choice>
                  <mc:Fallback>
                    <p:oleObj name="Clip" r:id="rId12" imgW="3170160" imgH="3468960" progId="MS_ClipArt_Gallery.5">
                      <p:embed/>
                      <p:pic>
                        <p:nvPicPr>
                          <p:cNvPr id="0" name="Object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1056"/>
                            <a:ext cx="526" cy="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62" name="Object 47"/>
              <p:cNvGraphicFramePr>
                <a:graphicFrameLocks noChangeAspect="1"/>
              </p:cNvGraphicFramePr>
              <p:nvPr/>
            </p:nvGraphicFramePr>
            <p:xfrm>
              <a:off x="3120" y="2352"/>
              <a:ext cx="526" cy="576"/>
            </p:xfrm>
            <a:graphic>
              <a:graphicData uri="http://schemas.openxmlformats.org/presentationml/2006/ole">
                <mc:AlternateContent xmlns:mc="http://schemas.openxmlformats.org/markup-compatibility/2006">
                  <mc:Choice xmlns:v="urn:schemas-microsoft-com:vml" Requires="v">
                    <p:oleObj spid="_x0000_s264569" name="Clip" r:id="rId13" imgW="3170160" imgH="3468960" progId="MS_ClipArt_Gallery.5">
                      <p:embed/>
                    </p:oleObj>
                  </mc:Choice>
                  <mc:Fallback>
                    <p:oleObj name="Clip" r:id="rId13" imgW="3170160" imgH="3468960" progId="MS_ClipArt_Gallery.5">
                      <p:embed/>
                      <p:pic>
                        <p:nvPicPr>
                          <p:cNvPr id="0" name="Object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2352"/>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3" name="Object 48"/>
              <p:cNvGraphicFramePr>
                <a:graphicFrameLocks noChangeAspect="1"/>
              </p:cNvGraphicFramePr>
              <p:nvPr/>
            </p:nvGraphicFramePr>
            <p:xfrm>
              <a:off x="1920" y="2304"/>
              <a:ext cx="526" cy="576"/>
            </p:xfrm>
            <a:graphic>
              <a:graphicData uri="http://schemas.openxmlformats.org/presentationml/2006/ole">
                <mc:AlternateContent xmlns:mc="http://schemas.openxmlformats.org/markup-compatibility/2006">
                  <mc:Choice xmlns:v="urn:schemas-microsoft-com:vml" Requires="v">
                    <p:oleObj spid="_x0000_s264570" name="Clip" r:id="rId14" imgW="3170160" imgH="3468960" progId="MS_ClipArt_Gallery.5">
                      <p:embed/>
                    </p:oleObj>
                  </mc:Choice>
                  <mc:Fallback>
                    <p:oleObj name="Clip" r:id="rId14" imgW="3170160" imgH="3468960" progId="MS_ClipArt_Gallery.5">
                      <p:embed/>
                      <p:pic>
                        <p:nvPicPr>
                          <p:cNvPr id="0" name="Object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2304"/>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4" name="Object 49"/>
              <p:cNvGraphicFramePr>
                <a:graphicFrameLocks noChangeAspect="1"/>
              </p:cNvGraphicFramePr>
              <p:nvPr/>
            </p:nvGraphicFramePr>
            <p:xfrm>
              <a:off x="3072" y="1056"/>
              <a:ext cx="526" cy="576"/>
            </p:xfrm>
            <a:graphic>
              <a:graphicData uri="http://schemas.openxmlformats.org/presentationml/2006/ole">
                <mc:AlternateContent xmlns:mc="http://schemas.openxmlformats.org/markup-compatibility/2006">
                  <mc:Choice xmlns:v="urn:schemas-microsoft-com:vml" Requires="v">
                    <p:oleObj spid="_x0000_s264571" name="Clip" r:id="rId15" imgW="3170160" imgH="3468960" progId="MS_ClipArt_Gallery.5">
                      <p:embed/>
                    </p:oleObj>
                  </mc:Choice>
                  <mc:Fallback>
                    <p:oleObj name="Clip" r:id="rId15" imgW="3170160" imgH="3468960" progId="MS_ClipArt_Gallery.5">
                      <p:embed/>
                      <p:pic>
                        <p:nvPicPr>
                          <p:cNvPr id="0" name="Object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2" y="1056"/>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5" name="Object 50"/>
              <p:cNvGraphicFramePr>
                <a:graphicFrameLocks noChangeAspect="1"/>
              </p:cNvGraphicFramePr>
              <p:nvPr/>
            </p:nvGraphicFramePr>
            <p:xfrm>
              <a:off x="4320" y="2304"/>
              <a:ext cx="526" cy="576"/>
            </p:xfrm>
            <a:graphic>
              <a:graphicData uri="http://schemas.openxmlformats.org/presentationml/2006/ole">
                <mc:AlternateContent xmlns:mc="http://schemas.openxmlformats.org/markup-compatibility/2006">
                  <mc:Choice xmlns:v="urn:schemas-microsoft-com:vml" Requires="v">
                    <p:oleObj spid="_x0000_s264572" name="Clip" r:id="rId16" imgW="3170160" imgH="3468960" progId="MS_ClipArt_Gallery.5">
                      <p:embed/>
                    </p:oleObj>
                  </mc:Choice>
                  <mc:Fallback>
                    <p:oleObj name="Clip" r:id="rId16" imgW="3170160" imgH="3468960" progId="MS_ClipArt_Gallery.5">
                      <p:embed/>
                      <p:pic>
                        <p:nvPicPr>
                          <p:cNvPr id="0" name="Object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0" y="2304"/>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83" name="Line 51"/>
              <p:cNvSpPr>
                <a:spLocks noChangeShapeType="1"/>
              </p:cNvSpPr>
              <p:nvPr/>
            </p:nvSpPr>
            <p:spPr bwMode="auto">
              <a:xfrm>
                <a:off x="1728" y="1968"/>
                <a:ext cx="316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3584" name="Line 52"/>
              <p:cNvSpPr>
                <a:spLocks noChangeShapeType="1"/>
              </p:cNvSpPr>
              <p:nvPr/>
            </p:nvSpPr>
            <p:spPr bwMode="auto">
              <a:xfrm>
                <a:off x="2160" y="1632"/>
                <a:ext cx="0" cy="67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3585" name="Line 53"/>
              <p:cNvSpPr>
                <a:spLocks noChangeShapeType="1"/>
              </p:cNvSpPr>
              <p:nvPr/>
            </p:nvSpPr>
            <p:spPr bwMode="auto">
              <a:xfrm>
                <a:off x="3264" y="1584"/>
                <a:ext cx="0" cy="76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3586" name="Line 54"/>
              <p:cNvSpPr>
                <a:spLocks noChangeShapeType="1"/>
              </p:cNvSpPr>
              <p:nvPr/>
            </p:nvSpPr>
            <p:spPr bwMode="auto">
              <a:xfrm>
                <a:off x="4464" y="1584"/>
                <a:ext cx="0" cy="72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grpSp>
        <p:grpSp>
          <p:nvGrpSpPr>
            <p:cNvPr id="23577" name="Group 55"/>
            <p:cNvGrpSpPr>
              <a:grpSpLocks/>
            </p:cNvGrpSpPr>
            <p:nvPr/>
          </p:nvGrpSpPr>
          <p:grpSpPr bwMode="auto">
            <a:xfrm>
              <a:off x="2160" y="1872"/>
              <a:ext cx="1344" cy="1008"/>
              <a:chOff x="1728" y="1056"/>
              <a:chExt cx="3168" cy="1872"/>
            </a:xfrm>
          </p:grpSpPr>
          <p:graphicFrame>
            <p:nvGraphicFramePr>
              <p:cNvPr id="23554" name="Object 56"/>
              <p:cNvGraphicFramePr>
                <a:graphicFrameLocks noChangeAspect="1"/>
              </p:cNvGraphicFramePr>
              <p:nvPr/>
            </p:nvGraphicFramePr>
            <p:xfrm>
              <a:off x="4272" y="1104"/>
              <a:ext cx="462" cy="505"/>
            </p:xfrm>
            <a:graphic>
              <a:graphicData uri="http://schemas.openxmlformats.org/presentationml/2006/ole">
                <mc:AlternateContent xmlns:mc="http://schemas.openxmlformats.org/markup-compatibility/2006">
                  <mc:Choice xmlns:v="urn:schemas-microsoft-com:vml" Requires="v">
                    <p:oleObj spid="_x0000_s264573" name="Clip" r:id="rId17" imgW="3170160" imgH="3468960" progId="MS_ClipArt_Gallery.5">
                      <p:embed/>
                    </p:oleObj>
                  </mc:Choice>
                  <mc:Fallback>
                    <p:oleObj name="Clip" r:id="rId17" imgW="3170160" imgH="3468960" progId="MS_ClipArt_Gallery.5">
                      <p:embed/>
                      <p:pic>
                        <p:nvPicPr>
                          <p:cNvPr id="0" name="Object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2" y="1104"/>
                            <a:ext cx="462" cy="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5" name="Object 57"/>
              <p:cNvGraphicFramePr>
                <a:graphicFrameLocks noChangeAspect="1"/>
              </p:cNvGraphicFramePr>
              <p:nvPr/>
            </p:nvGraphicFramePr>
            <p:xfrm>
              <a:off x="1920" y="1056"/>
              <a:ext cx="526" cy="576"/>
            </p:xfrm>
            <a:graphic>
              <a:graphicData uri="http://schemas.openxmlformats.org/presentationml/2006/ole">
                <mc:AlternateContent xmlns:mc="http://schemas.openxmlformats.org/markup-compatibility/2006">
                  <mc:Choice xmlns:v="urn:schemas-microsoft-com:vml" Requires="v">
                    <p:oleObj spid="_x0000_s264574" name="Clip" r:id="rId18" imgW="3170160" imgH="3468960" progId="MS_ClipArt_Gallery.5">
                      <p:embed/>
                    </p:oleObj>
                  </mc:Choice>
                  <mc:Fallback>
                    <p:oleObj name="Clip" r:id="rId18" imgW="3170160" imgH="3468960" progId="MS_ClipArt_Gallery.5">
                      <p:embed/>
                      <p:pic>
                        <p:nvPicPr>
                          <p:cNvPr id="0" name="Object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1056"/>
                            <a:ext cx="526" cy="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6" name="Object 58"/>
              <p:cNvGraphicFramePr>
                <a:graphicFrameLocks noChangeAspect="1"/>
              </p:cNvGraphicFramePr>
              <p:nvPr/>
            </p:nvGraphicFramePr>
            <p:xfrm>
              <a:off x="3120" y="2352"/>
              <a:ext cx="526" cy="576"/>
            </p:xfrm>
            <a:graphic>
              <a:graphicData uri="http://schemas.openxmlformats.org/presentationml/2006/ole">
                <mc:AlternateContent xmlns:mc="http://schemas.openxmlformats.org/markup-compatibility/2006">
                  <mc:Choice xmlns:v="urn:schemas-microsoft-com:vml" Requires="v">
                    <p:oleObj spid="_x0000_s264575" name="Clip" r:id="rId19" imgW="3170160" imgH="3468960" progId="MS_ClipArt_Gallery.5">
                      <p:embed/>
                    </p:oleObj>
                  </mc:Choice>
                  <mc:Fallback>
                    <p:oleObj name="Clip" r:id="rId19" imgW="3170160" imgH="3468960" progId="MS_ClipArt_Gallery.5">
                      <p:embed/>
                      <p:pic>
                        <p:nvPicPr>
                          <p:cNvPr id="0" name="Object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2352"/>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59"/>
              <p:cNvGraphicFramePr>
                <a:graphicFrameLocks noChangeAspect="1"/>
              </p:cNvGraphicFramePr>
              <p:nvPr/>
            </p:nvGraphicFramePr>
            <p:xfrm>
              <a:off x="1920" y="2304"/>
              <a:ext cx="526" cy="576"/>
            </p:xfrm>
            <a:graphic>
              <a:graphicData uri="http://schemas.openxmlformats.org/presentationml/2006/ole">
                <mc:AlternateContent xmlns:mc="http://schemas.openxmlformats.org/markup-compatibility/2006">
                  <mc:Choice xmlns:v="urn:schemas-microsoft-com:vml" Requires="v">
                    <p:oleObj spid="_x0000_s264576" name="Clip" r:id="rId20" imgW="3170160" imgH="3468960" progId="MS_ClipArt_Gallery.5">
                      <p:embed/>
                    </p:oleObj>
                  </mc:Choice>
                  <mc:Fallback>
                    <p:oleObj name="Clip" r:id="rId20" imgW="3170160" imgH="3468960" progId="MS_ClipArt_Gallery.5">
                      <p:embed/>
                      <p:pic>
                        <p:nvPicPr>
                          <p:cNvPr id="0" name="Object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2304"/>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8" name="Object 60"/>
              <p:cNvGraphicFramePr>
                <a:graphicFrameLocks noChangeAspect="1"/>
              </p:cNvGraphicFramePr>
              <p:nvPr/>
            </p:nvGraphicFramePr>
            <p:xfrm>
              <a:off x="3072" y="1056"/>
              <a:ext cx="526" cy="576"/>
            </p:xfrm>
            <a:graphic>
              <a:graphicData uri="http://schemas.openxmlformats.org/presentationml/2006/ole">
                <mc:AlternateContent xmlns:mc="http://schemas.openxmlformats.org/markup-compatibility/2006">
                  <mc:Choice xmlns:v="urn:schemas-microsoft-com:vml" Requires="v">
                    <p:oleObj spid="_x0000_s264577" name="Clip" r:id="rId21" imgW="3170160" imgH="3468960" progId="MS_ClipArt_Gallery.5">
                      <p:embed/>
                    </p:oleObj>
                  </mc:Choice>
                  <mc:Fallback>
                    <p:oleObj name="Clip" r:id="rId21" imgW="3170160" imgH="3468960" progId="MS_ClipArt_Gallery.5">
                      <p:embed/>
                      <p:pic>
                        <p:nvPicPr>
                          <p:cNvPr id="0" name="Object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2" y="1056"/>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9" name="Object 61"/>
              <p:cNvGraphicFramePr>
                <a:graphicFrameLocks noChangeAspect="1"/>
              </p:cNvGraphicFramePr>
              <p:nvPr/>
            </p:nvGraphicFramePr>
            <p:xfrm>
              <a:off x="4320" y="2304"/>
              <a:ext cx="526" cy="576"/>
            </p:xfrm>
            <a:graphic>
              <a:graphicData uri="http://schemas.openxmlformats.org/presentationml/2006/ole">
                <mc:AlternateContent xmlns:mc="http://schemas.openxmlformats.org/markup-compatibility/2006">
                  <mc:Choice xmlns:v="urn:schemas-microsoft-com:vml" Requires="v">
                    <p:oleObj spid="_x0000_s264578" name="Clip" r:id="rId22" imgW="3170160" imgH="3468960" progId="MS_ClipArt_Gallery.5">
                      <p:embed/>
                    </p:oleObj>
                  </mc:Choice>
                  <mc:Fallback>
                    <p:oleObj name="Clip" r:id="rId22" imgW="3170160" imgH="3468960" progId="MS_ClipArt_Gallery.5">
                      <p:embed/>
                      <p:pic>
                        <p:nvPicPr>
                          <p:cNvPr id="0" name="Object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0" y="2304"/>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79" name="Line 62"/>
              <p:cNvSpPr>
                <a:spLocks noChangeShapeType="1"/>
              </p:cNvSpPr>
              <p:nvPr/>
            </p:nvSpPr>
            <p:spPr bwMode="auto">
              <a:xfrm>
                <a:off x="1728" y="1968"/>
                <a:ext cx="316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3580" name="Line 63"/>
              <p:cNvSpPr>
                <a:spLocks noChangeShapeType="1"/>
              </p:cNvSpPr>
              <p:nvPr/>
            </p:nvSpPr>
            <p:spPr bwMode="auto">
              <a:xfrm>
                <a:off x="2160" y="1632"/>
                <a:ext cx="0" cy="67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3581" name="Line 64"/>
              <p:cNvSpPr>
                <a:spLocks noChangeShapeType="1"/>
              </p:cNvSpPr>
              <p:nvPr/>
            </p:nvSpPr>
            <p:spPr bwMode="auto">
              <a:xfrm>
                <a:off x="3264" y="1584"/>
                <a:ext cx="0" cy="76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3582" name="Line 65"/>
              <p:cNvSpPr>
                <a:spLocks noChangeShapeType="1"/>
              </p:cNvSpPr>
              <p:nvPr/>
            </p:nvSpPr>
            <p:spPr bwMode="auto">
              <a:xfrm>
                <a:off x="4464" y="1584"/>
                <a:ext cx="0" cy="72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grpSp>
        <p:sp>
          <p:nvSpPr>
            <p:cNvPr id="23578" name="Oval 66"/>
            <p:cNvSpPr>
              <a:spLocks noChangeArrowheads="1"/>
            </p:cNvSpPr>
            <p:nvPr/>
          </p:nvSpPr>
          <p:spPr bwMode="auto">
            <a:xfrm>
              <a:off x="1920" y="1104"/>
              <a:ext cx="1872" cy="768"/>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idx="1"/>
          </p:nvPr>
        </p:nvSpPr>
        <p:spPr>
          <a:xfrm>
            <a:off x="285750" y="2143125"/>
            <a:ext cx="8715375" cy="4214813"/>
          </a:xfrm>
        </p:spPr>
        <p:txBody>
          <a:bodyPr/>
          <a:lstStyle/>
          <a:p>
            <a:pPr marL="717550" indent="-717550" algn="just">
              <a:buFont typeface="Monotype Sorts" pitchFamily="2" charset="2"/>
              <a:buNone/>
            </a:pPr>
            <a:r>
              <a:rPr lang="sr-Cyrl-CS" altLang="sr-Latn-RS" sz="2800" b="1">
                <a:solidFill>
                  <a:srgbClr val="FFFF00"/>
                </a:solidFill>
                <a:latin typeface="Arial" panose="020B0604020202020204" pitchFamily="34" charset="0"/>
                <a:cs typeface="Arial" panose="020B0604020202020204" pitchFamily="34" charset="0"/>
              </a:rPr>
              <a:t>Градске рачунарске мреже</a:t>
            </a:r>
            <a:r>
              <a:rPr lang="sr-Cyrl-CS" altLang="sr-Latn-RS" sz="2800">
                <a:latin typeface="Arial" panose="020B0604020202020204" pitchFamily="34" charset="0"/>
                <a:cs typeface="Arial" panose="020B0604020202020204" pitchFamily="34" charset="0"/>
              </a:rPr>
              <a:t> </a:t>
            </a:r>
          </a:p>
          <a:p>
            <a:pPr marL="717550" indent="-717550" algn="just">
              <a:buFont typeface="Monotype Sorts" pitchFamily="2" charset="2"/>
              <a:buNone/>
            </a:pPr>
            <a:r>
              <a:rPr lang="sr-Cyrl-CS" altLang="sr-Latn-RS" sz="2800">
                <a:latin typeface="Arial" panose="020B0604020202020204" pitchFamily="34" charset="0"/>
                <a:cs typeface="Arial" panose="020B0604020202020204" pitchFamily="34" charset="0"/>
              </a:rPr>
              <a:t>(енг. </a:t>
            </a:r>
            <a:r>
              <a:rPr lang="sl-SI" altLang="sr-Latn-RS" sz="2800" i="1">
                <a:latin typeface="Arial" panose="020B0604020202020204" pitchFamily="34" charset="0"/>
                <a:cs typeface="Arial" panose="020B0604020202020204" pitchFamily="34" charset="0"/>
              </a:rPr>
              <a:t>MAN</a:t>
            </a:r>
            <a:r>
              <a:rPr lang="sr-Cyrl-CS" altLang="sr-Latn-RS" sz="2800" i="1">
                <a:latin typeface="Arial" panose="020B0604020202020204" pitchFamily="34" charset="0"/>
                <a:cs typeface="Arial" panose="020B0604020202020204" pitchFamily="34" charset="0"/>
              </a:rPr>
              <a:t> – </a:t>
            </a:r>
            <a:r>
              <a:rPr lang="sl-SI" altLang="sr-Latn-RS" sz="2800" i="1">
                <a:latin typeface="Arial" panose="020B0604020202020204" pitchFamily="34" charset="0"/>
                <a:cs typeface="Arial" panose="020B0604020202020204" pitchFamily="34" charset="0"/>
              </a:rPr>
              <a:t>Metropolitan Area Network</a:t>
            </a:r>
            <a:r>
              <a:rPr lang="sr-Cyrl-CS" altLang="sr-Latn-RS" sz="2800">
                <a:latin typeface="Arial" panose="020B0604020202020204" pitchFamily="34" charset="0"/>
                <a:cs typeface="Arial" panose="020B0604020202020204" pitchFamily="34" charset="0"/>
              </a:rPr>
              <a:t>); </a:t>
            </a:r>
          </a:p>
          <a:p>
            <a:pPr marL="717550" indent="-717550" algn="just">
              <a:buFont typeface="Monotype Sorts" pitchFamily="2" charset="2"/>
              <a:buNone/>
            </a:pPr>
            <a:endParaRPr lang="sr-Cyrl-CS" altLang="sr-Latn-RS" sz="2800">
              <a:latin typeface="Arial" panose="020B0604020202020204" pitchFamily="34" charset="0"/>
              <a:cs typeface="Arial" panose="020B0604020202020204" pitchFamily="34" charset="0"/>
            </a:endParaRPr>
          </a:p>
          <a:p>
            <a:pPr marL="717550" indent="-717550" algn="just">
              <a:buFont typeface="Monotype Sorts" pitchFamily="2" charset="2"/>
              <a:buNone/>
            </a:pPr>
            <a:r>
              <a:rPr lang="sr-Cyrl-CS" altLang="sr-Latn-RS" sz="2800">
                <a:latin typeface="Arial" panose="020B0604020202020204" pitchFamily="34" charset="0"/>
                <a:cs typeface="Arial" panose="020B0604020202020204" pitchFamily="34" charset="0"/>
              </a:rPr>
              <a:t>MAN се састоји из много рачунара који се налазе у једном граду или кампусу. </a:t>
            </a:r>
          </a:p>
          <a:p>
            <a:pPr marL="717550" indent="-717550" algn="just">
              <a:buFont typeface="Monotype Sorts" pitchFamily="2" charset="2"/>
              <a:buNone/>
            </a:pPr>
            <a:r>
              <a:rPr lang="sr-Cyrl-CS" altLang="sr-Latn-RS" sz="2800">
                <a:latin typeface="Arial" panose="020B0604020202020204" pitchFamily="34" charset="0"/>
                <a:cs typeface="Arial" panose="020B0604020202020204" pitchFamily="34" charset="0"/>
              </a:rPr>
              <a:t>За размењивање података најчешће се користи оптички кабл или бежични начин комуникације.</a:t>
            </a:r>
            <a:endParaRPr lang="en-US" altLang="sr-Latn-RS" sz="2800" b="1">
              <a:latin typeface="Arial" panose="020B0604020202020204" pitchFamily="34" charset="0"/>
              <a:cs typeface="Arial" panose="020B0604020202020204" pitchFamily="34" charset="0"/>
            </a:endParaRPr>
          </a:p>
        </p:txBody>
      </p:sp>
      <p:sp>
        <p:nvSpPr>
          <p:cNvPr id="32770" name="Rectangle 2"/>
          <p:cNvSpPr>
            <a:spLocks noGrp="1" noChangeArrowheads="1"/>
          </p:cNvSpPr>
          <p:nvPr>
            <p:ph type="title"/>
          </p:nvPr>
        </p:nvSpPr>
        <p:spPr>
          <a:xfrm>
            <a:off x="1371600" y="476250"/>
            <a:ext cx="7086600" cy="809625"/>
          </a:xfrm>
        </p:spPr>
        <p:txBody>
          <a:bodyPr/>
          <a:lstStyle/>
          <a:p>
            <a:pPr>
              <a:defRPr/>
            </a:pPr>
            <a:r>
              <a:rPr lang="sr-Cyrl-CS" sz="4000" b="1" dirty="0">
                <a:latin typeface="Resavska BG" panose="02000603060000020004" pitchFamily="50" charset="-18"/>
              </a:rPr>
              <a:t>Градске рачунарске мреже </a:t>
            </a:r>
            <a:endParaRPr lang="en-US" sz="4000" b="1" dirty="0">
              <a:latin typeface="Resavska BG" panose="02000603060000020004" pitchFamily="50" charset="-18"/>
            </a:endParaRP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371600" y="476250"/>
            <a:ext cx="7086600" cy="1095375"/>
          </a:xfrm>
        </p:spPr>
        <p:txBody>
          <a:bodyPr/>
          <a:lstStyle/>
          <a:p>
            <a:pPr>
              <a:defRPr/>
            </a:pPr>
            <a:r>
              <a:rPr lang="sr-Cyrl-CS" sz="4000" b="1" dirty="0">
                <a:latin typeface="Resavska BG" panose="02000603060000020004" pitchFamily="50" charset="-18"/>
              </a:rPr>
              <a:t>Градске рачунарске мреже</a:t>
            </a:r>
            <a:endParaRPr lang="en-US" sz="4000" b="1" dirty="0">
              <a:latin typeface="Resavska BG" panose="02000603060000020004" pitchFamily="50" charset="-18"/>
            </a:endParaRPr>
          </a:p>
        </p:txBody>
      </p:sp>
      <p:sp>
        <p:nvSpPr>
          <p:cNvPr id="24598" name="Text Box 5"/>
          <p:cNvSpPr txBox="1">
            <a:spLocks noChangeArrowheads="1"/>
          </p:cNvSpPr>
          <p:nvPr/>
        </p:nvSpPr>
        <p:spPr bwMode="auto">
          <a:xfrm>
            <a:off x="642938" y="4714875"/>
            <a:ext cx="77581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en-US" altLang="sr-Latn-RS"/>
              <a:t>MAN</a:t>
            </a:r>
            <a:r>
              <a:rPr lang="sr-Cyrl-CS" altLang="sr-Latn-RS"/>
              <a:t> спаја</a:t>
            </a:r>
            <a:r>
              <a:rPr lang="en-US" altLang="sr-Latn-RS"/>
              <a:t> LAN</a:t>
            </a:r>
            <a:r>
              <a:rPr lang="sr-Cyrl-CS" altLang="sr-Latn-RS"/>
              <a:t> и</a:t>
            </a:r>
            <a:r>
              <a:rPr lang="en-US" altLang="sr-Latn-RS"/>
              <a:t> BN</a:t>
            </a:r>
            <a:r>
              <a:rPr lang="sr-Cyrl-CS" altLang="sr-Latn-RS"/>
              <a:t> мреже лоциране на различитим локацијама али и са </a:t>
            </a:r>
            <a:r>
              <a:rPr lang="en-US" altLang="sr-Latn-RS"/>
              <a:t>WAN. MAN </a:t>
            </a:r>
            <a:r>
              <a:rPr lang="sr-Cyrl-CS" altLang="sr-Latn-RS"/>
              <a:t>мреже типично покривају један град или једну државу</a:t>
            </a:r>
            <a:endParaRPr lang="en-US" altLang="sr-Latn-RS"/>
          </a:p>
        </p:txBody>
      </p:sp>
      <p:graphicFrame>
        <p:nvGraphicFramePr>
          <p:cNvPr id="24578" name="Object 7"/>
          <p:cNvGraphicFramePr>
            <a:graphicFrameLocks noChangeAspect="1"/>
          </p:cNvGraphicFramePr>
          <p:nvPr/>
        </p:nvGraphicFramePr>
        <p:xfrm>
          <a:off x="5257800" y="1676400"/>
          <a:ext cx="2660650" cy="2819400"/>
        </p:xfrm>
        <a:graphic>
          <a:graphicData uri="http://schemas.openxmlformats.org/presentationml/2006/ole">
            <mc:AlternateContent xmlns:mc="http://schemas.openxmlformats.org/markup-compatibility/2006">
              <mc:Choice xmlns:v="urn:schemas-microsoft-com:vml" Requires="v">
                <p:oleObj spid="_x0000_s262703" name="Clip" r:id="rId4" imgW="2827080" imgH="3497040" progId="MS_ClipArt_Gallery.5">
                  <p:embed/>
                </p:oleObj>
              </mc:Choice>
              <mc:Fallback>
                <p:oleObj name="Clip" r:id="rId4" imgW="2827080" imgH="3497040" progId="MS_ClipArt_Gallery.5">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676400"/>
                        <a:ext cx="2660650"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4599" name="Group 8"/>
          <p:cNvGrpSpPr>
            <a:grpSpLocks/>
          </p:cNvGrpSpPr>
          <p:nvPr/>
        </p:nvGrpSpPr>
        <p:grpSpPr bwMode="auto">
          <a:xfrm>
            <a:off x="685800" y="2895600"/>
            <a:ext cx="2895600" cy="1600200"/>
            <a:chOff x="576" y="912"/>
            <a:chExt cx="4560" cy="1968"/>
          </a:xfrm>
        </p:grpSpPr>
        <p:grpSp>
          <p:nvGrpSpPr>
            <p:cNvPr id="24600" name="Group 9"/>
            <p:cNvGrpSpPr>
              <a:grpSpLocks/>
            </p:cNvGrpSpPr>
            <p:nvPr/>
          </p:nvGrpSpPr>
          <p:grpSpPr bwMode="auto">
            <a:xfrm>
              <a:off x="576" y="960"/>
              <a:ext cx="1344" cy="1008"/>
              <a:chOff x="1728" y="1056"/>
              <a:chExt cx="3168" cy="1872"/>
            </a:xfrm>
          </p:grpSpPr>
          <p:graphicFrame>
            <p:nvGraphicFramePr>
              <p:cNvPr id="24591" name="Object 10"/>
              <p:cNvGraphicFramePr>
                <a:graphicFrameLocks noChangeAspect="1"/>
              </p:cNvGraphicFramePr>
              <p:nvPr/>
            </p:nvGraphicFramePr>
            <p:xfrm>
              <a:off x="4272" y="1104"/>
              <a:ext cx="462" cy="505"/>
            </p:xfrm>
            <a:graphic>
              <a:graphicData uri="http://schemas.openxmlformats.org/presentationml/2006/ole">
                <mc:AlternateContent xmlns:mc="http://schemas.openxmlformats.org/markup-compatibility/2006">
                  <mc:Choice xmlns:v="urn:schemas-microsoft-com:vml" Requires="v">
                    <p:oleObj spid="_x0000_s262704" name="Clip" r:id="rId6" imgW="3170160" imgH="3468960" progId="MS_ClipArt_Gallery.5">
                      <p:embed/>
                    </p:oleObj>
                  </mc:Choice>
                  <mc:Fallback>
                    <p:oleObj name="Clip" r:id="rId6" imgW="3170160" imgH="3468960" progId="MS_ClipArt_Gallery.5">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2" y="1104"/>
                            <a:ext cx="462" cy="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92" name="Object 11"/>
              <p:cNvGraphicFramePr>
                <a:graphicFrameLocks noChangeAspect="1"/>
              </p:cNvGraphicFramePr>
              <p:nvPr/>
            </p:nvGraphicFramePr>
            <p:xfrm>
              <a:off x="1920" y="1056"/>
              <a:ext cx="526" cy="576"/>
            </p:xfrm>
            <a:graphic>
              <a:graphicData uri="http://schemas.openxmlformats.org/presentationml/2006/ole">
                <mc:AlternateContent xmlns:mc="http://schemas.openxmlformats.org/markup-compatibility/2006">
                  <mc:Choice xmlns:v="urn:schemas-microsoft-com:vml" Requires="v">
                    <p:oleObj spid="_x0000_s262705" name="Clip" r:id="rId8" imgW="3170160" imgH="3468960" progId="MS_ClipArt_Gallery.5">
                      <p:embed/>
                    </p:oleObj>
                  </mc:Choice>
                  <mc:Fallback>
                    <p:oleObj name="Clip" r:id="rId8" imgW="3170160" imgH="3468960" progId="MS_ClipArt_Gallery.5">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 y="1056"/>
                            <a:ext cx="526" cy="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93" name="Object 12"/>
              <p:cNvGraphicFramePr>
                <a:graphicFrameLocks noChangeAspect="1"/>
              </p:cNvGraphicFramePr>
              <p:nvPr/>
            </p:nvGraphicFramePr>
            <p:xfrm>
              <a:off x="3120" y="2352"/>
              <a:ext cx="526" cy="576"/>
            </p:xfrm>
            <a:graphic>
              <a:graphicData uri="http://schemas.openxmlformats.org/presentationml/2006/ole">
                <mc:AlternateContent xmlns:mc="http://schemas.openxmlformats.org/markup-compatibility/2006">
                  <mc:Choice xmlns:v="urn:schemas-microsoft-com:vml" Requires="v">
                    <p:oleObj spid="_x0000_s262706" name="Clip" r:id="rId9" imgW="3170160" imgH="3468960" progId="MS_ClipArt_Gallery.5">
                      <p:embed/>
                    </p:oleObj>
                  </mc:Choice>
                  <mc:Fallback>
                    <p:oleObj name="Clip" r:id="rId9" imgW="3170160" imgH="3468960" progId="MS_ClipArt_Gallery.5">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0" y="2352"/>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94" name="Object 13"/>
              <p:cNvGraphicFramePr>
                <a:graphicFrameLocks noChangeAspect="1"/>
              </p:cNvGraphicFramePr>
              <p:nvPr/>
            </p:nvGraphicFramePr>
            <p:xfrm>
              <a:off x="1920" y="2304"/>
              <a:ext cx="526" cy="576"/>
            </p:xfrm>
            <a:graphic>
              <a:graphicData uri="http://schemas.openxmlformats.org/presentationml/2006/ole">
                <mc:AlternateContent xmlns:mc="http://schemas.openxmlformats.org/markup-compatibility/2006">
                  <mc:Choice xmlns:v="urn:schemas-microsoft-com:vml" Requires="v">
                    <p:oleObj spid="_x0000_s262707" name="Clip" r:id="rId10" imgW="3170160" imgH="3468960" progId="MS_ClipArt_Gallery.5">
                      <p:embed/>
                    </p:oleObj>
                  </mc:Choice>
                  <mc:Fallback>
                    <p:oleObj name="Clip" r:id="rId10" imgW="3170160" imgH="3468960" progId="MS_ClipArt_Gallery.5">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 y="2304"/>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95" name="Object 14"/>
              <p:cNvGraphicFramePr>
                <a:graphicFrameLocks noChangeAspect="1"/>
              </p:cNvGraphicFramePr>
              <p:nvPr/>
            </p:nvGraphicFramePr>
            <p:xfrm>
              <a:off x="3072" y="1056"/>
              <a:ext cx="526" cy="576"/>
            </p:xfrm>
            <a:graphic>
              <a:graphicData uri="http://schemas.openxmlformats.org/presentationml/2006/ole">
                <mc:AlternateContent xmlns:mc="http://schemas.openxmlformats.org/markup-compatibility/2006">
                  <mc:Choice xmlns:v="urn:schemas-microsoft-com:vml" Requires="v">
                    <p:oleObj spid="_x0000_s262708" name="Clip" r:id="rId11" imgW="3170160" imgH="3468960" progId="MS_ClipArt_Gallery.5">
                      <p:embed/>
                    </p:oleObj>
                  </mc:Choice>
                  <mc:Fallback>
                    <p:oleObj name="Clip" r:id="rId11" imgW="3170160" imgH="3468960" progId="MS_ClipArt_Gallery.5">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2" y="1056"/>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96" name="Object 15"/>
              <p:cNvGraphicFramePr>
                <a:graphicFrameLocks noChangeAspect="1"/>
              </p:cNvGraphicFramePr>
              <p:nvPr/>
            </p:nvGraphicFramePr>
            <p:xfrm>
              <a:off x="4320" y="2304"/>
              <a:ext cx="526" cy="576"/>
            </p:xfrm>
            <a:graphic>
              <a:graphicData uri="http://schemas.openxmlformats.org/presentationml/2006/ole">
                <mc:AlternateContent xmlns:mc="http://schemas.openxmlformats.org/markup-compatibility/2006">
                  <mc:Choice xmlns:v="urn:schemas-microsoft-com:vml" Requires="v">
                    <p:oleObj spid="_x0000_s262709" name="Clip" r:id="rId12" imgW="3170160" imgH="3468960" progId="MS_ClipArt_Gallery.5">
                      <p:embed/>
                    </p:oleObj>
                  </mc:Choice>
                  <mc:Fallback>
                    <p:oleObj name="Clip" r:id="rId12" imgW="3170160" imgH="3468960" progId="MS_ClipArt_Gallery.5">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0" y="2304"/>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612" name="Line 16"/>
              <p:cNvSpPr>
                <a:spLocks noChangeShapeType="1"/>
              </p:cNvSpPr>
              <p:nvPr/>
            </p:nvSpPr>
            <p:spPr bwMode="auto">
              <a:xfrm>
                <a:off x="1728" y="1968"/>
                <a:ext cx="316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4613" name="Line 17"/>
              <p:cNvSpPr>
                <a:spLocks noChangeShapeType="1"/>
              </p:cNvSpPr>
              <p:nvPr/>
            </p:nvSpPr>
            <p:spPr bwMode="auto">
              <a:xfrm>
                <a:off x="2160" y="1632"/>
                <a:ext cx="0" cy="67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4614" name="Line 18"/>
              <p:cNvSpPr>
                <a:spLocks noChangeShapeType="1"/>
              </p:cNvSpPr>
              <p:nvPr/>
            </p:nvSpPr>
            <p:spPr bwMode="auto">
              <a:xfrm>
                <a:off x="3264" y="1584"/>
                <a:ext cx="0" cy="76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4615" name="Line 19"/>
              <p:cNvSpPr>
                <a:spLocks noChangeShapeType="1"/>
              </p:cNvSpPr>
              <p:nvPr/>
            </p:nvSpPr>
            <p:spPr bwMode="auto">
              <a:xfrm>
                <a:off x="4464" y="1584"/>
                <a:ext cx="0" cy="72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grpSp>
        <p:grpSp>
          <p:nvGrpSpPr>
            <p:cNvPr id="24601" name="Group 20"/>
            <p:cNvGrpSpPr>
              <a:grpSpLocks/>
            </p:cNvGrpSpPr>
            <p:nvPr/>
          </p:nvGrpSpPr>
          <p:grpSpPr bwMode="auto">
            <a:xfrm>
              <a:off x="3792" y="912"/>
              <a:ext cx="1344" cy="1008"/>
              <a:chOff x="1728" y="1056"/>
              <a:chExt cx="3168" cy="1872"/>
            </a:xfrm>
          </p:grpSpPr>
          <p:graphicFrame>
            <p:nvGraphicFramePr>
              <p:cNvPr id="24585" name="Object 21"/>
              <p:cNvGraphicFramePr>
                <a:graphicFrameLocks noChangeAspect="1"/>
              </p:cNvGraphicFramePr>
              <p:nvPr/>
            </p:nvGraphicFramePr>
            <p:xfrm>
              <a:off x="4272" y="1104"/>
              <a:ext cx="462" cy="505"/>
            </p:xfrm>
            <a:graphic>
              <a:graphicData uri="http://schemas.openxmlformats.org/presentationml/2006/ole">
                <mc:AlternateContent xmlns:mc="http://schemas.openxmlformats.org/markup-compatibility/2006">
                  <mc:Choice xmlns:v="urn:schemas-microsoft-com:vml" Requires="v">
                    <p:oleObj spid="_x0000_s262710" name="Clip" r:id="rId13" imgW="3170160" imgH="3468960" progId="MS_ClipArt_Gallery.5">
                      <p:embed/>
                    </p:oleObj>
                  </mc:Choice>
                  <mc:Fallback>
                    <p:oleObj name="Clip" r:id="rId13" imgW="3170160" imgH="3468960" progId="MS_ClipArt_Gallery.5">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2" y="1104"/>
                            <a:ext cx="462" cy="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6" name="Object 22"/>
              <p:cNvGraphicFramePr>
                <a:graphicFrameLocks noChangeAspect="1"/>
              </p:cNvGraphicFramePr>
              <p:nvPr/>
            </p:nvGraphicFramePr>
            <p:xfrm>
              <a:off x="1920" y="1056"/>
              <a:ext cx="526" cy="576"/>
            </p:xfrm>
            <a:graphic>
              <a:graphicData uri="http://schemas.openxmlformats.org/presentationml/2006/ole">
                <mc:AlternateContent xmlns:mc="http://schemas.openxmlformats.org/markup-compatibility/2006">
                  <mc:Choice xmlns:v="urn:schemas-microsoft-com:vml" Requires="v">
                    <p:oleObj spid="_x0000_s262711" name="Clip" r:id="rId14" imgW="3170160" imgH="3468960" progId="MS_ClipArt_Gallery.5">
                      <p:embed/>
                    </p:oleObj>
                  </mc:Choice>
                  <mc:Fallback>
                    <p:oleObj name="Clip" r:id="rId14" imgW="3170160" imgH="3468960" progId="MS_ClipArt_Gallery.5">
                      <p:embed/>
                      <p:pic>
                        <p:nvPicPr>
                          <p:cNvPr id="0"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 y="1056"/>
                            <a:ext cx="526" cy="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7" name="Object 23"/>
              <p:cNvGraphicFramePr>
                <a:graphicFrameLocks noChangeAspect="1"/>
              </p:cNvGraphicFramePr>
              <p:nvPr/>
            </p:nvGraphicFramePr>
            <p:xfrm>
              <a:off x="3120" y="2352"/>
              <a:ext cx="526" cy="576"/>
            </p:xfrm>
            <a:graphic>
              <a:graphicData uri="http://schemas.openxmlformats.org/presentationml/2006/ole">
                <mc:AlternateContent xmlns:mc="http://schemas.openxmlformats.org/markup-compatibility/2006">
                  <mc:Choice xmlns:v="urn:schemas-microsoft-com:vml" Requires="v">
                    <p:oleObj spid="_x0000_s262712" name="Clip" r:id="rId15" imgW="3170160" imgH="3468960" progId="MS_ClipArt_Gallery.5">
                      <p:embed/>
                    </p:oleObj>
                  </mc:Choice>
                  <mc:Fallback>
                    <p:oleObj name="Clip" r:id="rId15" imgW="3170160" imgH="3468960" progId="MS_ClipArt_Gallery.5">
                      <p:embed/>
                      <p:pic>
                        <p:nvPicPr>
                          <p:cNvPr id="0"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0" y="2352"/>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8" name="Object 24"/>
              <p:cNvGraphicFramePr>
                <a:graphicFrameLocks noChangeAspect="1"/>
              </p:cNvGraphicFramePr>
              <p:nvPr/>
            </p:nvGraphicFramePr>
            <p:xfrm>
              <a:off x="1920" y="2304"/>
              <a:ext cx="526" cy="576"/>
            </p:xfrm>
            <a:graphic>
              <a:graphicData uri="http://schemas.openxmlformats.org/presentationml/2006/ole">
                <mc:AlternateContent xmlns:mc="http://schemas.openxmlformats.org/markup-compatibility/2006">
                  <mc:Choice xmlns:v="urn:schemas-microsoft-com:vml" Requires="v">
                    <p:oleObj spid="_x0000_s262713" name="Clip" r:id="rId16" imgW="3170160" imgH="3468960" progId="MS_ClipArt_Gallery.5">
                      <p:embed/>
                    </p:oleObj>
                  </mc:Choice>
                  <mc:Fallback>
                    <p:oleObj name="Clip" r:id="rId16" imgW="3170160" imgH="3468960" progId="MS_ClipArt_Gallery.5">
                      <p:embed/>
                      <p:pic>
                        <p:nvPicPr>
                          <p:cNvPr id="0"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 y="2304"/>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9" name="Object 25"/>
              <p:cNvGraphicFramePr>
                <a:graphicFrameLocks noChangeAspect="1"/>
              </p:cNvGraphicFramePr>
              <p:nvPr/>
            </p:nvGraphicFramePr>
            <p:xfrm>
              <a:off x="3072" y="1056"/>
              <a:ext cx="526" cy="576"/>
            </p:xfrm>
            <a:graphic>
              <a:graphicData uri="http://schemas.openxmlformats.org/presentationml/2006/ole">
                <mc:AlternateContent xmlns:mc="http://schemas.openxmlformats.org/markup-compatibility/2006">
                  <mc:Choice xmlns:v="urn:schemas-microsoft-com:vml" Requires="v">
                    <p:oleObj spid="_x0000_s262714" name="Clip" r:id="rId17" imgW="3170160" imgH="3468960" progId="MS_ClipArt_Gallery.5">
                      <p:embed/>
                    </p:oleObj>
                  </mc:Choice>
                  <mc:Fallback>
                    <p:oleObj name="Clip" r:id="rId17" imgW="3170160" imgH="3468960" progId="MS_ClipArt_Gallery.5">
                      <p:embed/>
                      <p:pic>
                        <p:nvPicPr>
                          <p:cNvPr id="0" name="Object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2" y="1056"/>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90" name="Object 26"/>
              <p:cNvGraphicFramePr>
                <a:graphicFrameLocks noChangeAspect="1"/>
              </p:cNvGraphicFramePr>
              <p:nvPr/>
            </p:nvGraphicFramePr>
            <p:xfrm>
              <a:off x="4320" y="2304"/>
              <a:ext cx="526" cy="576"/>
            </p:xfrm>
            <a:graphic>
              <a:graphicData uri="http://schemas.openxmlformats.org/presentationml/2006/ole">
                <mc:AlternateContent xmlns:mc="http://schemas.openxmlformats.org/markup-compatibility/2006">
                  <mc:Choice xmlns:v="urn:schemas-microsoft-com:vml" Requires="v">
                    <p:oleObj spid="_x0000_s262715" name="Clip" r:id="rId18" imgW="3170160" imgH="3468960" progId="MS_ClipArt_Gallery.5">
                      <p:embed/>
                    </p:oleObj>
                  </mc:Choice>
                  <mc:Fallback>
                    <p:oleObj name="Clip" r:id="rId18" imgW="3170160" imgH="3468960" progId="MS_ClipArt_Gallery.5">
                      <p:embed/>
                      <p:pic>
                        <p:nvPicPr>
                          <p:cNvPr id="0" name="Object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0" y="2304"/>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608" name="Line 27"/>
              <p:cNvSpPr>
                <a:spLocks noChangeShapeType="1"/>
              </p:cNvSpPr>
              <p:nvPr/>
            </p:nvSpPr>
            <p:spPr bwMode="auto">
              <a:xfrm>
                <a:off x="1728" y="1968"/>
                <a:ext cx="316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4609" name="Line 28"/>
              <p:cNvSpPr>
                <a:spLocks noChangeShapeType="1"/>
              </p:cNvSpPr>
              <p:nvPr/>
            </p:nvSpPr>
            <p:spPr bwMode="auto">
              <a:xfrm>
                <a:off x="2160" y="1632"/>
                <a:ext cx="0" cy="67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4610" name="Line 29"/>
              <p:cNvSpPr>
                <a:spLocks noChangeShapeType="1"/>
              </p:cNvSpPr>
              <p:nvPr/>
            </p:nvSpPr>
            <p:spPr bwMode="auto">
              <a:xfrm>
                <a:off x="3264" y="1584"/>
                <a:ext cx="0" cy="76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4611" name="Line 30"/>
              <p:cNvSpPr>
                <a:spLocks noChangeShapeType="1"/>
              </p:cNvSpPr>
              <p:nvPr/>
            </p:nvSpPr>
            <p:spPr bwMode="auto">
              <a:xfrm>
                <a:off x="4464" y="1584"/>
                <a:ext cx="0" cy="72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grpSp>
        <p:grpSp>
          <p:nvGrpSpPr>
            <p:cNvPr id="24602" name="Group 31"/>
            <p:cNvGrpSpPr>
              <a:grpSpLocks/>
            </p:cNvGrpSpPr>
            <p:nvPr/>
          </p:nvGrpSpPr>
          <p:grpSpPr bwMode="auto">
            <a:xfrm>
              <a:off x="2160" y="1872"/>
              <a:ext cx="1344" cy="1008"/>
              <a:chOff x="1728" y="1056"/>
              <a:chExt cx="3168" cy="1872"/>
            </a:xfrm>
          </p:grpSpPr>
          <p:graphicFrame>
            <p:nvGraphicFramePr>
              <p:cNvPr id="24579" name="Object 32"/>
              <p:cNvGraphicFramePr>
                <a:graphicFrameLocks noChangeAspect="1"/>
              </p:cNvGraphicFramePr>
              <p:nvPr/>
            </p:nvGraphicFramePr>
            <p:xfrm>
              <a:off x="4272" y="1104"/>
              <a:ext cx="462" cy="505"/>
            </p:xfrm>
            <a:graphic>
              <a:graphicData uri="http://schemas.openxmlformats.org/presentationml/2006/ole">
                <mc:AlternateContent xmlns:mc="http://schemas.openxmlformats.org/markup-compatibility/2006">
                  <mc:Choice xmlns:v="urn:schemas-microsoft-com:vml" Requires="v">
                    <p:oleObj spid="_x0000_s262716" name="Clip" r:id="rId19" imgW="3170160" imgH="3468960" progId="MS_ClipArt_Gallery.5">
                      <p:embed/>
                    </p:oleObj>
                  </mc:Choice>
                  <mc:Fallback>
                    <p:oleObj name="Clip" r:id="rId19" imgW="3170160" imgH="3468960" progId="MS_ClipArt_Gallery.5">
                      <p:embed/>
                      <p:pic>
                        <p:nvPicPr>
                          <p:cNvPr id="0" name="Object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2" y="1104"/>
                            <a:ext cx="462" cy="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0" name="Object 33"/>
              <p:cNvGraphicFramePr>
                <a:graphicFrameLocks noChangeAspect="1"/>
              </p:cNvGraphicFramePr>
              <p:nvPr/>
            </p:nvGraphicFramePr>
            <p:xfrm>
              <a:off x="1920" y="1056"/>
              <a:ext cx="526" cy="576"/>
            </p:xfrm>
            <a:graphic>
              <a:graphicData uri="http://schemas.openxmlformats.org/presentationml/2006/ole">
                <mc:AlternateContent xmlns:mc="http://schemas.openxmlformats.org/markup-compatibility/2006">
                  <mc:Choice xmlns:v="urn:schemas-microsoft-com:vml" Requires="v">
                    <p:oleObj spid="_x0000_s262717" name="Clip" r:id="rId20" imgW="3170160" imgH="3468960" progId="MS_ClipArt_Gallery.5">
                      <p:embed/>
                    </p:oleObj>
                  </mc:Choice>
                  <mc:Fallback>
                    <p:oleObj name="Clip" r:id="rId20" imgW="3170160" imgH="3468960" progId="MS_ClipArt_Gallery.5">
                      <p:embed/>
                      <p:pic>
                        <p:nvPicPr>
                          <p:cNvPr id="0" name="Object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 y="1056"/>
                            <a:ext cx="526" cy="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1" name="Object 34"/>
              <p:cNvGraphicFramePr>
                <a:graphicFrameLocks noChangeAspect="1"/>
              </p:cNvGraphicFramePr>
              <p:nvPr/>
            </p:nvGraphicFramePr>
            <p:xfrm>
              <a:off x="3120" y="2352"/>
              <a:ext cx="526" cy="576"/>
            </p:xfrm>
            <a:graphic>
              <a:graphicData uri="http://schemas.openxmlformats.org/presentationml/2006/ole">
                <mc:AlternateContent xmlns:mc="http://schemas.openxmlformats.org/markup-compatibility/2006">
                  <mc:Choice xmlns:v="urn:schemas-microsoft-com:vml" Requires="v">
                    <p:oleObj spid="_x0000_s262718" name="Clip" r:id="rId21" imgW="3170160" imgH="3468960" progId="MS_ClipArt_Gallery.5">
                      <p:embed/>
                    </p:oleObj>
                  </mc:Choice>
                  <mc:Fallback>
                    <p:oleObj name="Clip" r:id="rId21" imgW="3170160" imgH="3468960" progId="MS_ClipArt_Gallery.5">
                      <p:embed/>
                      <p:pic>
                        <p:nvPicPr>
                          <p:cNvPr id="0" name="Object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0" y="2352"/>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2" name="Object 35"/>
              <p:cNvGraphicFramePr>
                <a:graphicFrameLocks noChangeAspect="1"/>
              </p:cNvGraphicFramePr>
              <p:nvPr/>
            </p:nvGraphicFramePr>
            <p:xfrm>
              <a:off x="1920" y="2304"/>
              <a:ext cx="526" cy="576"/>
            </p:xfrm>
            <a:graphic>
              <a:graphicData uri="http://schemas.openxmlformats.org/presentationml/2006/ole">
                <mc:AlternateContent xmlns:mc="http://schemas.openxmlformats.org/markup-compatibility/2006">
                  <mc:Choice xmlns:v="urn:schemas-microsoft-com:vml" Requires="v">
                    <p:oleObj spid="_x0000_s262719" name="Clip" r:id="rId22" imgW="3170160" imgH="3468960" progId="MS_ClipArt_Gallery.5">
                      <p:embed/>
                    </p:oleObj>
                  </mc:Choice>
                  <mc:Fallback>
                    <p:oleObj name="Clip" r:id="rId22" imgW="3170160" imgH="3468960" progId="MS_ClipArt_Gallery.5">
                      <p:embed/>
                      <p:pic>
                        <p:nvPicPr>
                          <p:cNvPr id="0" name="Object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 y="2304"/>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3" name="Object 36"/>
              <p:cNvGraphicFramePr>
                <a:graphicFrameLocks noChangeAspect="1"/>
              </p:cNvGraphicFramePr>
              <p:nvPr/>
            </p:nvGraphicFramePr>
            <p:xfrm>
              <a:off x="3072" y="1056"/>
              <a:ext cx="526" cy="576"/>
            </p:xfrm>
            <a:graphic>
              <a:graphicData uri="http://schemas.openxmlformats.org/presentationml/2006/ole">
                <mc:AlternateContent xmlns:mc="http://schemas.openxmlformats.org/markup-compatibility/2006">
                  <mc:Choice xmlns:v="urn:schemas-microsoft-com:vml" Requires="v">
                    <p:oleObj spid="_x0000_s262720" name="Clip" r:id="rId23" imgW="3170160" imgH="3468960" progId="MS_ClipArt_Gallery.5">
                      <p:embed/>
                    </p:oleObj>
                  </mc:Choice>
                  <mc:Fallback>
                    <p:oleObj name="Clip" r:id="rId23" imgW="3170160" imgH="3468960" progId="MS_ClipArt_Gallery.5">
                      <p:embed/>
                      <p:pic>
                        <p:nvPicPr>
                          <p:cNvPr id="0" name="Object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2" y="1056"/>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4" name="Object 37"/>
              <p:cNvGraphicFramePr>
                <a:graphicFrameLocks noChangeAspect="1"/>
              </p:cNvGraphicFramePr>
              <p:nvPr/>
            </p:nvGraphicFramePr>
            <p:xfrm>
              <a:off x="4320" y="2304"/>
              <a:ext cx="526" cy="576"/>
            </p:xfrm>
            <a:graphic>
              <a:graphicData uri="http://schemas.openxmlformats.org/presentationml/2006/ole">
                <mc:AlternateContent xmlns:mc="http://schemas.openxmlformats.org/markup-compatibility/2006">
                  <mc:Choice xmlns:v="urn:schemas-microsoft-com:vml" Requires="v">
                    <p:oleObj spid="_x0000_s262721" name="Clip" r:id="rId24" imgW="3170160" imgH="3468960" progId="MS_ClipArt_Gallery.5">
                      <p:embed/>
                    </p:oleObj>
                  </mc:Choice>
                  <mc:Fallback>
                    <p:oleObj name="Clip" r:id="rId24" imgW="3170160" imgH="3468960" progId="MS_ClipArt_Gallery.5">
                      <p:embed/>
                      <p:pic>
                        <p:nvPicPr>
                          <p:cNvPr id="0" name="Object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0" y="2304"/>
                            <a:ext cx="52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604" name="Line 38"/>
              <p:cNvSpPr>
                <a:spLocks noChangeShapeType="1"/>
              </p:cNvSpPr>
              <p:nvPr/>
            </p:nvSpPr>
            <p:spPr bwMode="auto">
              <a:xfrm>
                <a:off x="1728" y="1968"/>
                <a:ext cx="316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4605" name="Line 39"/>
              <p:cNvSpPr>
                <a:spLocks noChangeShapeType="1"/>
              </p:cNvSpPr>
              <p:nvPr/>
            </p:nvSpPr>
            <p:spPr bwMode="auto">
              <a:xfrm>
                <a:off x="2160" y="1632"/>
                <a:ext cx="0" cy="67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4606" name="Line 40"/>
              <p:cNvSpPr>
                <a:spLocks noChangeShapeType="1"/>
              </p:cNvSpPr>
              <p:nvPr/>
            </p:nvSpPr>
            <p:spPr bwMode="auto">
              <a:xfrm>
                <a:off x="3264" y="1584"/>
                <a:ext cx="0" cy="76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24607" name="Line 41"/>
              <p:cNvSpPr>
                <a:spLocks noChangeShapeType="1"/>
              </p:cNvSpPr>
              <p:nvPr/>
            </p:nvSpPr>
            <p:spPr bwMode="auto">
              <a:xfrm>
                <a:off x="4464" y="1584"/>
                <a:ext cx="0" cy="72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r-Latn-RS"/>
              </a:p>
            </p:txBody>
          </p:sp>
        </p:grpSp>
        <p:sp>
          <p:nvSpPr>
            <p:cNvPr id="24603" name="Oval 42"/>
            <p:cNvSpPr>
              <a:spLocks noChangeArrowheads="1"/>
            </p:cNvSpPr>
            <p:nvPr/>
          </p:nvSpPr>
          <p:spPr bwMode="auto">
            <a:xfrm>
              <a:off x="1920" y="1104"/>
              <a:ext cx="1872" cy="768"/>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endParaRPr lang="sr-Latn-CS" altLang="sr-Latn-RS"/>
            </a:p>
          </p:txBody>
        </p:sp>
      </p:gr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idx="1"/>
          </p:nvPr>
        </p:nvSpPr>
        <p:spPr>
          <a:xfrm>
            <a:off x="285750" y="1857375"/>
            <a:ext cx="8715375" cy="4500563"/>
          </a:xfrm>
        </p:spPr>
        <p:txBody>
          <a:bodyPr/>
          <a:lstStyle/>
          <a:p>
            <a:pPr marL="717550" indent="-717550" algn="just">
              <a:buFont typeface="Monotype Sorts" pitchFamily="2" charset="2"/>
              <a:buNone/>
            </a:pPr>
            <a:r>
              <a:rPr lang="sr-Cyrl-CS" altLang="sr-Latn-RS" sz="2800" b="1" dirty="0">
                <a:solidFill>
                  <a:srgbClr val="FFFF00"/>
                </a:solidFill>
                <a:latin typeface="Arial" panose="020B0604020202020204" pitchFamily="34" charset="0"/>
                <a:cs typeface="Arial" panose="020B0604020202020204" pitchFamily="34" charset="0"/>
              </a:rPr>
              <a:t>Мрежа на великом подручју</a:t>
            </a:r>
            <a:r>
              <a:rPr lang="sr-Cyrl-CS" altLang="sr-Latn-RS" sz="2800" dirty="0">
                <a:solidFill>
                  <a:srgbClr val="FFFF00"/>
                </a:solidFill>
                <a:latin typeface="Arial" panose="020B0604020202020204" pitchFamily="34" charset="0"/>
                <a:cs typeface="Arial" panose="020B0604020202020204" pitchFamily="34" charset="0"/>
              </a:rPr>
              <a:t> </a:t>
            </a:r>
          </a:p>
          <a:p>
            <a:pPr marL="717550" indent="-717550" algn="just">
              <a:buFont typeface="Monotype Sorts" pitchFamily="2" charset="2"/>
              <a:buNone/>
            </a:pPr>
            <a:r>
              <a:rPr lang="sl-SI" altLang="sr-Latn-RS" sz="2800" dirty="0">
                <a:latin typeface="Arial" panose="020B0604020202020204" pitchFamily="34" charset="0"/>
                <a:cs typeface="Arial" panose="020B0604020202020204" pitchFamily="34" charset="0"/>
              </a:rPr>
              <a:t>(</a:t>
            </a:r>
            <a:r>
              <a:rPr lang="sr-Cyrl-CS" altLang="sr-Latn-RS" sz="2800" dirty="0">
                <a:latin typeface="Arial" panose="020B0604020202020204" pitchFamily="34" charset="0"/>
                <a:cs typeface="Arial" panose="020B0604020202020204" pitchFamily="34" charset="0"/>
              </a:rPr>
              <a:t>енг. </a:t>
            </a:r>
            <a:r>
              <a:rPr lang="sl-SI" altLang="sr-Latn-RS" sz="2800" i="1" dirty="0">
                <a:latin typeface="Arial" panose="020B0604020202020204" pitchFamily="34" charset="0"/>
                <a:cs typeface="Arial" panose="020B0604020202020204" pitchFamily="34" charset="0"/>
              </a:rPr>
              <a:t>WAN – Wide Area Network</a:t>
            </a:r>
            <a:r>
              <a:rPr lang="sl-SI" altLang="sr-Latn-RS" sz="2800" dirty="0">
                <a:latin typeface="Arial" panose="020B0604020202020204" pitchFamily="34" charset="0"/>
                <a:cs typeface="Arial" panose="020B0604020202020204" pitchFamily="34" charset="0"/>
              </a:rPr>
              <a:t>)</a:t>
            </a:r>
            <a:r>
              <a:rPr lang="sr-Cyrl-CS" altLang="sr-Latn-RS" sz="2800" dirty="0">
                <a:latin typeface="Arial" panose="020B0604020202020204" pitchFamily="34" charset="0"/>
                <a:cs typeface="Arial" panose="020B0604020202020204" pitchFamily="34" charset="0"/>
              </a:rPr>
              <a:t>; </a:t>
            </a:r>
          </a:p>
          <a:p>
            <a:pPr marL="717550" indent="-717550" algn="just">
              <a:buFont typeface="Monotype Sorts" pitchFamily="2" charset="2"/>
              <a:buNone/>
            </a:pPr>
            <a:r>
              <a:rPr lang="sr-Cyrl-CS" altLang="sr-Latn-RS" sz="2800" dirty="0">
                <a:latin typeface="Arial" panose="020B0604020202020204" pitchFamily="34" charset="0"/>
                <a:cs typeface="Arial" panose="020B0604020202020204" pitchFamily="34" charset="0"/>
              </a:rPr>
              <a:t>WAN покрива релативно велику географску површину. Повезује нпр. </a:t>
            </a:r>
            <a:r>
              <a:rPr lang="sl-SI" altLang="sr-Latn-RS" sz="2800" dirty="0">
                <a:latin typeface="Arial" panose="020B0604020202020204" pitchFamily="34" charset="0"/>
                <a:cs typeface="Arial" panose="020B0604020202020204" pitchFamily="34" charset="0"/>
              </a:rPr>
              <a:t>j</a:t>
            </a:r>
            <a:r>
              <a:rPr lang="sr-Cyrl-CS" altLang="sr-Latn-RS" sz="2800" dirty="0">
                <a:latin typeface="Arial" panose="020B0604020202020204" pitchFamily="34" charset="0"/>
                <a:cs typeface="Arial" panose="020B0604020202020204" pitchFamily="34" charset="0"/>
              </a:rPr>
              <a:t>едан град са другим, или једну државу са другом. </a:t>
            </a:r>
          </a:p>
          <a:p>
            <a:pPr marL="717550" indent="-717550" algn="just">
              <a:buFont typeface="Monotype Sorts" pitchFamily="2" charset="2"/>
              <a:buNone/>
            </a:pPr>
            <a:r>
              <a:rPr lang="sr-Cyrl-CS" altLang="sr-Latn-RS" sz="2800" dirty="0">
                <a:latin typeface="Arial" panose="020B0604020202020204" pitchFamily="34" charset="0"/>
                <a:cs typeface="Arial" panose="020B0604020202020204" pitchFamily="34" charset="0"/>
              </a:rPr>
              <a:t>Једна од познатијих WА</a:t>
            </a:r>
            <a:r>
              <a:rPr lang="sl-SI" altLang="sr-Latn-RS" sz="2800" dirty="0">
                <a:latin typeface="Arial" panose="020B0604020202020204" pitchFamily="34" charset="0"/>
                <a:cs typeface="Arial" panose="020B0604020202020204" pitchFamily="34" charset="0"/>
              </a:rPr>
              <a:t>N</a:t>
            </a:r>
            <a:r>
              <a:rPr lang="sr-Cyrl-CS" altLang="sr-Latn-RS" sz="2800" dirty="0">
                <a:latin typeface="Arial" panose="020B0604020202020204" pitchFamily="34" charset="0"/>
                <a:cs typeface="Arial" panose="020B0604020202020204" pitchFamily="34" charset="0"/>
              </a:rPr>
              <a:t> мрежа је нпр. мрежа Немачких државних железница (</a:t>
            </a:r>
            <a:r>
              <a:rPr lang="sl-SI" altLang="sr-Latn-RS" sz="2800" dirty="0">
                <a:latin typeface="Arial" panose="020B0604020202020204" pitchFamily="34" charset="0"/>
                <a:cs typeface="Arial" panose="020B0604020202020204" pitchFamily="34" charset="0"/>
              </a:rPr>
              <a:t>DB</a:t>
            </a:r>
            <a:r>
              <a:rPr lang="sr-Cyrl-CS" altLang="sr-Latn-RS" sz="2800" dirty="0">
                <a:latin typeface="Arial" panose="020B0604020202020204" pitchFamily="34" charset="0"/>
                <a:cs typeface="Arial" panose="020B0604020202020204" pitchFamily="34" charset="0"/>
              </a:rPr>
              <a:t> </a:t>
            </a:r>
            <a:r>
              <a:rPr lang="sr-Latn-CS" altLang="sr-Latn-RS" sz="2800" dirty="0">
                <a:latin typeface="Arial" panose="020B0604020202020204" pitchFamily="34" charset="0"/>
                <a:cs typeface="Arial" panose="020B0604020202020204" pitchFamily="34" charset="0"/>
              </a:rPr>
              <a:t>AG</a:t>
            </a:r>
            <a:r>
              <a:rPr lang="sl-SI" altLang="sr-Latn-RS" sz="2800" dirty="0">
                <a:latin typeface="Arial" panose="020B0604020202020204" pitchFamily="34" charset="0"/>
                <a:cs typeface="Arial" panose="020B0604020202020204" pitchFamily="34" charset="0"/>
              </a:rPr>
              <a:t>)</a:t>
            </a:r>
            <a:r>
              <a:rPr lang="sr-Cyrl-CS" altLang="sr-Latn-RS" sz="2800" dirty="0">
                <a:latin typeface="Arial" panose="020B0604020202020204" pitchFamily="34" charset="0"/>
                <a:cs typeface="Arial" panose="020B0604020202020204" pitchFamily="34" charset="0"/>
              </a:rPr>
              <a:t>.</a:t>
            </a:r>
          </a:p>
          <a:p>
            <a:pPr marL="717550" indent="-717550" algn="just">
              <a:buFont typeface="Monotype Sorts" pitchFamily="2" charset="2"/>
              <a:buNone/>
            </a:pPr>
            <a:r>
              <a:rPr lang="sr-Cyrl-CS" altLang="sr-Latn-RS" sz="2800" dirty="0">
                <a:latin typeface="Arial" panose="020B0604020202020204" pitchFamily="34" charset="0"/>
                <a:cs typeface="Arial" panose="020B0604020202020204" pitchFamily="34" charset="0"/>
              </a:rPr>
              <a:t>Размењивање података у овим мрежама најчешће се врши путем </a:t>
            </a:r>
            <a:r>
              <a:rPr lang="sr-Cyrl-RS" altLang="sr-Latn-RS" sz="2800" dirty="0">
                <a:latin typeface="Arial" panose="020B0604020202020204" pitchFamily="34" charset="0"/>
                <a:cs typeface="Arial" panose="020B0604020202020204" pitchFamily="34" charset="0"/>
              </a:rPr>
              <a:t>изнајмљених </a:t>
            </a:r>
            <a:r>
              <a:rPr lang="sr-Cyrl-CS" altLang="sr-Latn-RS" sz="2800" dirty="0">
                <a:latin typeface="Arial" panose="020B0604020202020204" pitchFamily="34" charset="0"/>
                <a:cs typeface="Arial" panose="020B0604020202020204" pitchFamily="34" charset="0"/>
              </a:rPr>
              <a:t>телефонских каблова.</a:t>
            </a:r>
            <a:endParaRPr lang="en-US" altLang="sr-Latn-RS" sz="2800" b="1" dirty="0">
              <a:latin typeface="Arial" panose="020B0604020202020204" pitchFamily="34" charset="0"/>
              <a:cs typeface="Arial" panose="020B0604020202020204" pitchFamily="34" charset="0"/>
            </a:endParaRPr>
          </a:p>
        </p:txBody>
      </p:sp>
      <p:sp>
        <p:nvSpPr>
          <p:cNvPr id="32770" name="Rectangle 2"/>
          <p:cNvSpPr>
            <a:spLocks noGrp="1" noChangeArrowheads="1"/>
          </p:cNvSpPr>
          <p:nvPr>
            <p:ph type="title"/>
          </p:nvPr>
        </p:nvSpPr>
        <p:spPr>
          <a:xfrm>
            <a:off x="1371600" y="476250"/>
            <a:ext cx="7558088" cy="809625"/>
          </a:xfrm>
        </p:spPr>
        <p:txBody>
          <a:bodyPr/>
          <a:lstStyle/>
          <a:p>
            <a:pPr>
              <a:defRPr/>
            </a:pPr>
            <a:r>
              <a:rPr lang="sr-Cyrl-CS" sz="4000" b="1" dirty="0">
                <a:latin typeface="Resavska BG" panose="02000603060000020004" pitchFamily="50" charset="-18"/>
              </a:rPr>
              <a:t>Мрежа на великом подручју </a:t>
            </a:r>
            <a:endParaRPr lang="en-US" sz="4000" b="1" dirty="0">
              <a:latin typeface="Resavska BG" panose="02000603060000020004" pitchFamily="50" charset="-18"/>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371600" y="476250"/>
            <a:ext cx="7629525" cy="881063"/>
          </a:xfrm>
        </p:spPr>
        <p:txBody>
          <a:bodyPr/>
          <a:lstStyle/>
          <a:p>
            <a:pPr>
              <a:defRPr/>
            </a:pPr>
            <a:r>
              <a:rPr lang="sr-Cyrl-CS" b="1" dirty="0">
                <a:latin typeface="Resavska BG" panose="02000603060000020004" pitchFamily="50" charset="-18"/>
              </a:rPr>
              <a:t>Мрежа на великом подручју </a:t>
            </a:r>
            <a:endParaRPr lang="en-US" i="0" dirty="0">
              <a:latin typeface="Resavska BG" panose="02000603060000020004" pitchFamily="50" charset="-18"/>
            </a:endParaRPr>
          </a:p>
        </p:txBody>
      </p:sp>
      <p:sp>
        <p:nvSpPr>
          <p:cNvPr id="25604" name="Text Box 5"/>
          <p:cNvSpPr txBox="1">
            <a:spLocks noChangeArrowheads="1"/>
          </p:cNvSpPr>
          <p:nvPr/>
        </p:nvSpPr>
        <p:spPr bwMode="auto">
          <a:xfrm>
            <a:off x="304800" y="4876800"/>
            <a:ext cx="85534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r>
              <a:rPr lang="sr-Cyrl-CS" altLang="sr-Latn-RS"/>
              <a:t>Мрежа на широком продручју (</a:t>
            </a:r>
            <a:r>
              <a:rPr lang="en-US" altLang="sr-Latn-RS"/>
              <a:t>WAN</a:t>
            </a:r>
            <a:r>
              <a:rPr lang="sr-Cyrl-CS" altLang="sr-Latn-RS"/>
              <a:t>) спаја</a:t>
            </a:r>
            <a:r>
              <a:rPr lang="en-US" altLang="sr-Latn-RS"/>
              <a:t> BN </a:t>
            </a:r>
            <a:r>
              <a:rPr lang="sr-Cyrl-CS" altLang="sr-Latn-RS"/>
              <a:t>и </a:t>
            </a:r>
            <a:r>
              <a:rPr lang="en-US" altLang="sr-Latn-RS"/>
              <a:t>MAN</a:t>
            </a:r>
            <a:r>
              <a:rPr lang="sr-Cyrl-CS" altLang="sr-Latn-RS"/>
              <a:t> мреже да би пружала услуге у целој држави или на целој Земљиној кугли.</a:t>
            </a:r>
            <a:endParaRPr lang="en-US" altLang="sr-Latn-RS"/>
          </a:p>
          <a:p>
            <a:endParaRPr lang="en-US" altLang="sr-Latn-RS"/>
          </a:p>
        </p:txBody>
      </p:sp>
      <p:graphicFrame>
        <p:nvGraphicFramePr>
          <p:cNvPr id="25602" name="Object 0"/>
          <p:cNvGraphicFramePr>
            <a:graphicFrameLocks noChangeAspect="1"/>
          </p:cNvGraphicFramePr>
          <p:nvPr>
            <p:extLst>
              <p:ext uri="{D42A27DB-BD31-4B8C-83A1-F6EECF244321}">
                <p14:modId xmlns:p14="http://schemas.microsoft.com/office/powerpoint/2010/main" val="3044167334"/>
              </p:ext>
            </p:extLst>
          </p:nvPr>
        </p:nvGraphicFramePr>
        <p:xfrm>
          <a:off x="467544" y="1667760"/>
          <a:ext cx="3101975" cy="3089275"/>
        </p:xfrm>
        <a:graphic>
          <a:graphicData uri="http://schemas.openxmlformats.org/presentationml/2006/ole">
            <mc:AlternateContent xmlns:mc="http://schemas.openxmlformats.org/markup-compatibility/2006">
              <mc:Choice xmlns:v="urn:schemas-microsoft-com:vml" Requires="v">
                <p:oleObj spid="_x0000_s25798" name="Clip" r:id="rId4" imgW="3482280" imgH="3468960" progId="MS_ClipArt_Gallery.5">
                  <p:embed/>
                </p:oleObj>
              </mc:Choice>
              <mc:Fallback>
                <p:oleObj name="Clip" r:id="rId4" imgW="3482280" imgH="3468960" progId="MS_ClipArt_Gallery.5">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667760"/>
                        <a:ext cx="3101975" cy="3089275"/>
                      </a:xfrm>
                      <a:prstGeom prst="rect">
                        <a:avLst/>
                      </a:prstGeom>
                      <a:noFill/>
                      <a:ln>
                        <a:noFill/>
                      </a:ln>
                      <a:effectLst/>
                    </p:spPr>
                  </p:pic>
                </p:oleObj>
              </mc:Fallback>
            </mc:AlternateContent>
          </a:graphicData>
        </a:graphic>
      </p:graphicFrame>
      <p:pic>
        <p:nvPicPr>
          <p:cNvPr id="25678" name="Picture 78" descr="Shows a WAN, made from several smaller networks, which could be local area networks (LAN). Each of the smaller networks has it's own server and multiple workstations connect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968" y="1216905"/>
            <a:ext cx="3448521" cy="35811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285750" y="1556793"/>
            <a:ext cx="8715375" cy="4801146"/>
          </a:xfrm>
        </p:spPr>
        <p:txBody>
          <a:bodyPr/>
          <a:lstStyle/>
          <a:p>
            <a:pPr marL="0" indent="0" algn="just">
              <a:buFont typeface="Monotype Sorts" pitchFamily="2" charset="2"/>
              <a:buNone/>
              <a:defRPr/>
            </a:pPr>
            <a:r>
              <a:rPr lang="sr-Cyrl-RS" sz="2800" b="1" dirty="0">
                <a:solidFill>
                  <a:srgbClr val="FFFF00"/>
                </a:solidFill>
                <a:latin typeface="Arial" pitchFamily="34" charset="0"/>
                <a:cs typeface="Arial" pitchFamily="34" charset="0"/>
              </a:rPr>
              <a:t>Широкопојасна </a:t>
            </a:r>
            <a:r>
              <a:rPr lang="sr-Cyrl-CS" sz="2800" b="1" dirty="0">
                <a:solidFill>
                  <a:srgbClr val="FFFF00"/>
                </a:solidFill>
                <a:latin typeface="Arial" pitchFamily="34" charset="0"/>
                <a:cs typeface="Arial" pitchFamily="34" charset="0"/>
              </a:rPr>
              <a:t>глобална рачунарска мрежа</a:t>
            </a:r>
            <a:r>
              <a:rPr lang="sr-Cyrl-CS" sz="2800" dirty="0">
                <a:solidFill>
                  <a:srgbClr val="FFFF00"/>
                </a:solidFill>
                <a:latin typeface="Arial" pitchFamily="34" charset="0"/>
                <a:cs typeface="Arial" pitchFamily="34" charset="0"/>
              </a:rPr>
              <a:t> </a:t>
            </a:r>
            <a:r>
              <a:rPr lang="sr-Cyrl-CS" sz="2800" dirty="0">
                <a:latin typeface="Arial" pitchFamily="34" charset="0"/>
                <a:cs typeface="Arial" pitchFamily="34" charset="0"/>
              </a:rPr>
              <a:t>(енг. </a:t>
            </a:r>
            <a:r>
              <a:rPr lang="sr-Latn-RS" sz="2800" dirty="0">
                <a:latin typeface="Arial" pitchFamily="34" charset="0"/>
                <a:cs typeface="Arial" pitchFamily="34" charset="0"/>
              </a:rPr>
              <a:t>B</a:t>
            </a:r>
            <a:r>
              <a:rPr lang="sr-Latn-CS" sz="2800" dirty="0">
                <a:latin typeface="Arial" pitchFamily="34" charset="0"/>
                <a:cs typeface="Arial" pitchFamily="34" charset="0"/>
              </a:rPr>
              <a:t>GAN</a:t>
            </a:r>
            <a:r>
              <a:rPr lang="sr-Cyrl-CS" sz="2800" dirty="0">
                <a:latin typeface="Arial" pitchFamily="34" charset="0"/>
                <a:cs typeface="Arial" pitchFamily="34" charset="0"/>
              </a:rPr>
              <a:t> – </a:t>
            </a:r>
            <a:r>
              <a:rPr lang="sr-Latn-RS" sz="2800" dirty="0" err="1">
                <a:latin typeface="Arial" pitchFamily="34" charset="0"/>
                <a:cs typeface="Arial" pitchFamily="34" charset="0"/>
              </a:rPr>
              <a:t>Broadband</a:t>
            </a:r>
            <a:r>
              <a:rPr lang="sr-Latn-RS" sz="2800" dirty="0">
                <a:latin typeface="Arial" pitchFamily="34" charset="0"/>
                <a:cs typeface="Arial" pitchFamily="34" charset="0"/>
              </a:rPr>
              <a:t> </a:t>
            </a:r>
            <a:r>
              <a:rPr lang="sr-Latn-CS" sz="2800" dirty="0">
                <a:latin typeface="Arial" pitchFamily="34" charset="0"/>
                <a:cs typeface="Arial" pitchFamily="34" charset="0"/>
              </a:rPr>
              <a:t>Global Area </a:t>
            </a:r>
            <a:r>
              <a:rPr lang="sr-Latn-CS" sz="2800" dirty="0" err="1">
                <a:latin typeface="Arial" pitchFamily="34" charset="0"/>
                <a:cs typeface="Arial" pitchFamily="34" charset="0"/>
              </a:rPr>
              <a:t>Network</a:t>
            </a:r>
            <a:r>
              <a:rPr lang="sr-Latn-CS" sz="2800" dirty="0">
                <a:latin typeface="Arial" pitchFamily="34" charset="0"/>
                <a:cs typeface="Arial" pitchFamily="34" charset="0"/>
              </a:rPr>
              <a:t>) </a:t>
            </a:r>
            <a:r>
              <a:rPr lang="ru-RU" sz="2800" dirty="0">
                <a:latin typeface="Arial" pitchFamily="34" charset="0"/>
                <a:cs typeface="Arial" pitchFamily="34" charset="0"/>
              </a:rPr>
              <a:t>је глобалн</a:t>
            </a:r>
            <a:r>
              <a:rPr lang="sr-Latn-RS" sz="2800" dirty="0">
                <a:latin typeface="Arial" pitchFamily="34" charset="0"/>
                <a:cs typeface="Arial" pitchFamily="34" charset="0"/>
              </a:rPr>
              <a:t>a</a:t>
            </a:r>
            <a:r>
              <a:rPr lang="ru-RU" sz="2800" dirty="0">
                <a:latin typeface="Arial" pitchFamily="34" charset="0"/>
                <a:cs typeface="Arial" pitchFamily="34" charset="0"/>
              </a:rPr>
              <a:t> сателитск</a:t>
            </a:r>
            <a:r>
              <a:rPr lang="sr-Latn-RS" sz="2800" dirty="0">
                <a:latin typeface="Arial" pitchFamily="34" charset="0"/>
                <a:cs typeface="Arial" pitchFamily="34" charset="0"/>
              </a:rPr>
              <a:t>a</a:t>
            </a:r>
            <a:r>
              <a:rPr lang="ru-RU" sz="2800" dirty="0">
                <a:latin typeface="Arial" pitchFamily="34" charset="0"/>
                <a:cs typeface="Arial" pitchFamily="34" charset="0"/>
              </a:rPr>
              <a:t> Интернет мрежа </a:t>
            </a:r>
            <a:r>
              <a:rPr lang="sr-Cyrl-RS" sz="2800" dirty="0">
                <a:latin typeface="Arial" pitchFamily="34" charset="0"/>
                <a:cs typeface="Arial" pitchFamily="34" charset="0"/>
              </a:rPr>
              <a:t>која омогућава и</a:t>
            </a:r>
            <a:r>
              <a:rPr lang="ru-RU" sz="2800" dirty="0">
                <a:latin typeface="Arial" pitchFamily="34" charset="0"/>
                <a:cs typeface="Arial" pitchFamily="34" charset="0"/>
              </a:rPr>
              <a:t> телефонске комуникације користећи портабл терминале. Терминали се обично користе за повезивање лаптоп рачунара са Интернетом на удаљеним локацијама. Докле год постоји линија видљивости ка сателиту, терминал може да се користи било где. Терминал је величине лаптопа и може се лако користити. </a:t>
            </a:r>
            <a:endParaRPr lang="sr-Latn-RS" sz="2800" dirty="0">
              <a:latin typeface="Arial" pitchFamily="34" charset="0"/>
              <a:cs typeface="Arial" pitchFamily="34" charset="0"/>
            </a:endParaRPr>
          </a:p>
          <a:p>
            <a:pPr marL="0" indent="0" algn="just">
              <a:buFont typeface="Monotype Sorts" pitchFamily="2" charset="2"/>
              <a:buNone/>
              <a:defRPr/>
            </a:pPr>
            <a:r>
              <a:rPr lang="ru-RU" sz="2800" b="1" dirty="0">
                <a:latin typeface="Arial" pitchFamily="34" charset="0"/>
                <a:cs typeface="Arial" pitchFamily="34" charset="0"/>
              </a:rPr>
              <a:t>Почело је са 3 геостационарна сателита.</a:t>
            </a:r>
            <a:endParaRPr lang="en-US" sz="2800" b="1" dirty="0">
              <a:latin typeface="Arial" pitchFamily="34" charset="0"/>
              <a:cs typeface="Arial" pitchFamily="34" charset="0"/>
            </a:endParaRPr>
          </a:p>
        </p:txBody>
      </p:sp>
      <p:sp>
        <p:nvSpPr>
          <p:cNvPr id="32770" name="Rectangle 2"/>
          <p:cNvSpPr>
            <a:spLocks noGrp="1" noChangeArrowheads="1"/>
          </p:cNvSpPr>
          <p:nvPr>
            <p:ph type="title"/>
          </p:nvPr>
        </p:nvSpPr>
        <p:spPr>
          <a:xfrm>
            <a:off x="1371600" y="476250"/>
            <a:ext cx="7558088" cy="809625"/>
          </a:xfrm>
        </p:spPr>
        <p:txBody>
          <a:bodyPr/>
          <a:lstStyle/>
          <a:p>
            <a:pPr>
              <a:defRPr/>
            </a:pPr>
            <a:r>
              <a:rPr lang="sr-Cyrl-CS" sz="4000" b="1" dirty="0"/>
              <a:t>Глобалне рачунарске мреже</a:t>
            </a:r>
            <a:endParaRPr lang="en-US" sz="4000" b="1" dirty="0"/>
          </a:p>
        </p:txBody>
      </p:sp>
      <p:sp>
        <p:nvSpPr>
          <p:cNvPr id="2" name="Arrow: Right 1">
            <a:extLst>
              <a:ext uri="{FF2B5EF4-FFF2-40B4-BE49-F238E27FC236}">
                <a16:creationId xmlns:a16="http://schemas.microsoft.com/office/drawing/2014/main" id="{9FCB1B10-36CF-45F2-9B1B-11F045E20012}"/>
              </a:ext>
            </a:extLst>
          </p:cNvPr>
          <p:cNvSpPr/>
          <p:nvPr/>
        </p:nvSpPr>
        <p:spPr bwMode="auto">
          <a:xfrm>
            <a:off x="8172400" y="6021288"/>
            <a:ext cx="757288" cy="336651"/>
          </a:xfrm>
          <a:prstGeom prst="rightArrow">
            <a:avLst/>
          </a:prstGeom>
          <a:solidFill>
            <a:srgbClr val="FFFF00"/>
          </a:solidFill>
          <a:ln w="12699"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Book Antiqua" pitchFamily="18" charset="0"/>
            </a:endParaRP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close up of a logo&#10;&#10;Description automatically generated">
            <a:extLst>
              <a:ext uri="{FF2B5EF4-FFF2-40B4-BE49-F238E27FC236}">
                <a16:creationId xmlns:a16="http://schemas.microsoft.com/office/drawing/2014/main" id="{46506780-C777-486F-8E48-7AB8ABABA0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8698" y="1557338"/>
            <a:ext cx="8249478" cy="4800600"/>
          </a:xfrm>
        </p:spPr>
      </p:pic>
      <p:sp>
        <p:nvSpPr>
          <p:cNvPr id="32770" name="Rectangle 2"/>
          <p:cNvSpPr>
            <a:spLocks noGrp="1" noChangeArrowheads="1"/>
          </p:cNvSpPr>
          <p:nvPr>
            <p:ph type="title"/>
          </p:nvPr>
        </p:nvSpPr>
        <p:spPr>
          <a:xfrm>
            <a:off x="1371600" y="476250"/>
            <a:ext cx="7558088" cy="809625"/>
          </a:xfrm>
        </p:spPr>
        <p:txBody>
          <a:bodyPr/>
          <a:lstStyle/>
          <a:p>
            <a:pPr>
              <a:defRPr/>
            </a:pPr>
            <a:r>
              <a:rPr lang="sr-Cyrl-CS" sz="4000" b="1" dirty="0"/>
              <a:t>Глобалне рачунарске мреже</a:t>
            </a:r>
            <a:endParaRPr lang="en-US" sz="4000" b="1" dirty="0"/>
          </a:p>
        </p:txBody>
      </p:sp>
      <p:sp>
        <p:nvSpPr>
          <p:cNvPr id="2" name="Arrow: Right 1">
            <a:extLst>
              <a:ext uri="{FF2B5EF4-FFF2-40B4-BE49-F238E27FC236}">
                <a16:creationId xmlns:a16="http://schemas.microsoft.com/office/drawing/2014/main" id="{9FCB1B10-36CF-45F2-9B1B-11F045E20012}"/>
              </a:ext>
            </a:extLst>
          </p:cNvPr>
          <p:cNvSpPr/>
          <p:nvPr/>
        </p:nvSpPr>
        <p:spPr bwMode="auto">
          <a:xfrm>
            <a:off x="7020272" y="6404717"/>
            <a:ext cx="757288" cy="336651"/>
          </a:xfrm>
          <a:prstGeom prst="rightArrow">
            <a:avLst/>
          </a:prstGeom>
          <a:solidFill>
            <a:srgbClr val="FFFF00"/>
          </a:solidFill>
          <a:ln w="12699"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Book Antiqua" pitchFamily="18" charset="0"/>
            </a:endParaRPr>
          </a:p>
        </p:txBody>
      </p:sp>
    </p:spTree>
    <p:extLst>
      <p:ext uri="{BB962C8B-B14F-4D97-AF65-F5344CB8AC3E}">
        <p14:creationId xmlns:p14="http://schemas.microsoft.com/office/powerpoint/2010/main" val="2008074376"/>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285750" y="1285875"/>
            <a:ext cx="8715375" cy="5239469"/>
          </a:xfrm>
        </p:spPr>
        <p:txBody>
          <a:bodyPr/>
          <a:lstStyle/>
          <a:p>
            <a:pPr marL="0" indent="0" algn="ctr">
              <a:buFont typeface="Monotype Sorts" pitchFamily="2" charset="2"/>
              <a:buNone/>
              <a:defRPr/>
            </a:pPr>
            <a:r>
              <a:rPr lang="sr-Cyrl-RS" sz="2800" b="1" dirty="0">
                <a:solidFill>
                  <a:srgbClr val="FFFF00"/>
                </a:solidFill>
                <a:latin typeface="Arial" pitchFamily="34" charset="0"/>
                <a:cs typeface="Arial" pitchFamily="34" charset="0"/>
              </a:rPr>
              <a:t>Широкопојасна </a:t>
            </a:r>
            <a:r>
              <a:rPr lang="sr-Cyrl-CS" sz="2800" b="1" dirty="0">
                <a:solidFill>
                  <a:srgbClr val="FFFF00"/>
                </a:solidFill>
                <a:latin typeface="Arial" pitchFamily="34" charset="0"/>
                <a:cs typeface="Arial" pitchFamily="34" charset="0"/>
              </a:rPr>
              <a:t>глобална рачунарска мрежа</a:t>
            </a:r>
            <a:r>
              <a:rPr lang="sr-Cyrl-CS" sz="2800" dirty="0">
                <a:solidFill>
                  <a:srgbClr val="FFFF00"/>
                </a:solidFill>
                <a:latin typeface="Arial" pitchFamily="34" charset="0"/>
                <a:cs typeface="Arial" pitchFamily="34" charset="0"/>
              </a:rPr>
              <a:t> </a:t>
            </a:r>
            <a:endParaRPr lang="sr-Latn-RS" sz="2800" dirty="0">
              <a:solidFill>
                <a:srgbClr val="FFFF00"/>
              </a:solidFill>
              <a:latin typeface="Arial" pitchFamily="34" charset="0"/>
              <a:cs typeface="Arial" pitchFamily="34" charset="0"/>
            </a:endParaRPr>
          </a:p>
          <a:p>
            <a:pPr marL="0" indent="0" algn="just">
              <a:buFont typeface="Monotype Sorts" pitchFamily="2" charset="2"/>
              <a:buNone/>
              <a:defRPr/>
            </a:pPr>
            <a:endParaRPr lang="sr-Latn-RS" sz="2800" dirty="0">
              <a:solidFill>
                <a:srgbClr val="FFFF00"/>
              </a:solidFill>
              <a:latin typeface="Arial" pitchFamily="34" charset="0"/>
              <a:cs typeface="Arial" pitchFamily="34" charset="0"/>
            </a:endParaRPr>
          </a:p>
          <a:p>
            <a:pPr marL="0" indent="0" algn="just">
              <a:buFont typeface="Monotype Sorts" pitchFamily="2" charset="2"/>
              <a:buNone/>
              <a:defRPr/>
            </a:pPr>
            <a:endParaRPr lang="sr-Cyrl-CS" sz="2800" dirty="0">
              <a:solidFill>
                <a:srgbClr val="FFFF00"/>
              </a:solidFill>
              <a:latin typeface="Arial" pitchFamily="34" charset="0"/>
              <a:cs typeface="Arial" pitchFamily="34" charset="0"/>
            </a:endParaRPr>
          </a:p>
          <a:p>
            <a:pPr marL="0" indent="0" algn="just">
              <a:buFont typeface="Monotype Sorts" pitchFamily="2" charset="2"/>
              <a:buNone/>
              <a:defRPr/>
            </a:pPr>
            <a:r>
              <a:rPr lang="sr-Cyrl-CS" sz="2800" dirty="0">
                <a:latin typeface="Arial" pitchFamily="34" charset="0"/>
                <a:cs typeface="Arial" pitchFamily="34" charset="0"/>
              </a:rPr>
              <a:t>Ову услугу </a:t>
            </a:r>
            <a:r>
              <a:rPr lang="sr-Cyrl-RS" sz="2800" dirty="0">
                <a:latin typeface="Arial" pitchFamily="34" charset="0"/>
                <a:cs typeface="Arial" pitchFamily="34" charset="0"/>
              </a:rPr>
              <a:t>од 2012 (2013) </a:t>
            </a:r>
            <a:r>
              <a:rPr lang="sr-Cyrl-CS" sz="2800" dirty="0">
                <a:latin typeface="Arial" pitchFamily="34" charset="0"/>
                <a:cs typeface="Arial" pitchFamily="34" charset="0"/>
              </a:rPr>
              <a:t>нуди </a:t>
            </a:r>
            <a:r>
              <a:rPr lang="sr-Latn-RS" sz="2800" b="1" dirty="0" err="1">
                <a:latin typeface="Arial" pitchFamily="34" charset="0"/>
                <a:cs typeface="Arial" pitchFamily="34" charset="0"/>
              </a:rPr>
              <a:t>Inmarsat</a:t>
            </a:r>
            <a:r>
              <a:rPr lang="sr-Cyrl-RS" sz="2800" b="1" dirty="0">
                <a:latin typeface="Arial" pitchFamily="34" charset="0"/>
                <a:cs typeface="Arial" pitchFamily="34" charset="0"/>
              </a:rPr>
              <a:t> </a:t>
            </a:r>
            <a:r>
              <a:rPr lang="sr-Cyrl-RS" sz="2800" dirty="0">
                <a:latin typeface="Arial" pitchFamily="34" charset="0"/>
                <a:cs typeface="Arial" pitchFamily="34" charset="0"/>
              </a:rPr>
              <a:t>уз услов да се промена позиције терминала може радити највише четири пута годишње уз претходну најаву не краћу од 30 дана и уз +$1000 </a:t>
            </a:r>
            <a:r>
              <a:rPr lang="sr-Latn-RS" sz="2800" dirty="0">
                <a:latin typeface="Arial" pitchFamily="34" charset="0"/>
                <a:cs typeface="Arial" pitchFamily="34" charset="0"/>
              </a:rPr>
              <a:t>USD.</a:t>
            </a:r>
            <a:r>
              <a:rPr lang="sr-Cyrl-RS" sz="2800" dirty="0">
                <a:latin typeface="Arial" pitchFamily="34" charset="0"/>
                <a:cs typeface="Arial" pitchFamily="34" charset="0"/>
              </a:rPr>
              <a:t> Терминал мора да остане на локацији најмање три месеца.</a:t>
            </a:r>
            <a:endParaRPr lang="sr-Latn-RS" sz="2800" dirty="0">
              <a:latin typeface="Arial" pitchFamily="34" charset="0"/>
              <a:cs typeface="Arial" pitchFamily="34" charset="0"/>
            </a:endParaRPr>
          </a:p>
          <a:p>
            <a:pPr marL="0" indent="0" algn="just">
              <a:buFont typeface="Monotype Sorts" pitchFamily="2" charset="2"/>
              <a:buNone/>
              <a:defRPr/>
            </a:pPr>
            <a:endParaRPr lang="sr-Latn-RS" sz="2800" dirty="0">
              <a:latin typeface="Arial" pitchFamily="34" charset="0"/>
              <a:cs typeface="Arial" pitchFamily="34" charset="0"/>
            </a:endParaRPr>
          </a:p>
          <a:p>
            <a:pPr marL="0" indent="0" algn="just">
              <a:buFont typeface="Monotype Sorts" pitchFamily="2" charset="2"/>
              <a:buNone/>
              <a:defRPr/>
            </a:pPr>
            <a:r>
              <a:rPr lang="sr-Cyrl-RS" sz="2800" dirty="0">
                <a:latin typeface="Arial" pitchFamily="34" charset="0"/>
                <a:cs typeface="Arial" pitchFamily="34" charset="0"/>
              </a:rPr>
              <a:t>Цена услуге је од 20.000 - 200.000 </a:t>
            </a:r>
            <a:r>
              <a:rPr lang="sr-Latn-RS" sz="2800" dirty="0">
                <a:latin typeface="Arial" pitchFamily="34" charset="0"/>
                <a:cs typeface="Arial" pitchFamily="34" charset="0"/>
              </a:rPr>
              <a:t>USD </a:t>
            </a:r>
            <a:r>
              <a:rPr lang="sr-Cyrl-RS" sz="2800" dirty="0">
                <a:latin typeface="Arial" pitchFamily="34" charset="0"/>
                <a:cs typeface="Arial" pitchFamily="34" charset="0"/>
              </a:rPr>
              <a:t>зависно од изабраног пакета услуга.</a:t>
            </a:r>
            <a:endParaRPr lang="sr-Latn-RS" sz="2800" dirty="0">
              <a:latin typeface="Arial" pitchFamily="34" charset="0"/>
              <a:cs typeface="Arial" pitchFamily="34" charset="0"/>
            </a:endParaRPr>
          </a:p>
          <a:p>
            <a:pPr marL="0" indent="0" algn="just">
              <a:buFont typeface="Monotype Sorts" pitchFamily="2" charset="2"/>
              <a:buNone/>
              <a:defRPr/>
            </a:pPr>
            <a:endParaRPr lang="en-US" sz="2800" dirty="0">
              <a:latin typeface="Arial" pitchFamily="34" charset="0"/>
              <a:cs typeface="Arial" pitchFamily="34" charset="0"/>
            </a:endParaRPr>
          </a:p>
        </p:txBody>
      </p:sp>
      <p:sp>
        <p:nvSpPr>
          <p:cNvPr id="32770" name="Rectangle 2"/>
          <p:cNvSpPr>
            <a:spLocks noGrp="1" noChangeArrowheads="1"/>
          </p:cNvSpPr>
          <p:nvPr>
            <p:ph type="title"/>
          </p:nvPr>
        </p:nvSpPr>
        <p:spPr>
          <a:xfrm>
            <a:off x="1371600" y="476250"/>
            <a:ext cx="7558088" cy="809625"/>
          </a:xfrm>
        </p:spPr>
        <p:txBody>
          <a:bodyPr/>
          <a:lstStyle/>
          <a:p>
            <a:pPr>
              <a:defRPr/>
            </a:pPr>
            <a:r>
              <a:rPr lang="sr-Cyrl-CS" sz="4000" b="1" dirty="0"/>
              <a:t>Глобалне рачунарске мреже</a:t>
            </a:r>
            <a:endParaRPr lang="en-US" sz="4000" b="1" dirty="0"/>
          </a:p>
        </p:txBody>
      </p:sp>
      <p:sp>
        <p:nvSpPr>
          <p:cNvPr id="4" name="Arrow: Right 3">
            <a:extLst>
              <a:ext uri="{FF2B5EF4-FFF2-40B4-BE49-F238E27FC236}">
                <a16:creationId xmlns:a16="http://schemas.microsoft.com/office/drawing/2014/main" id="{91587CB7-A78D-4CA1-9DA3-8E2FBE5A05C0}"/>
              </a:ext>
            </a:extLst>
          </p:cNvPr>
          <p:cNvSpPr/>
          <p:nvPr/>
        </p:nvSpPr>
        <p:spPr bwMode="auto">
          <a:xfrm>
            <a:off x="7020272" y="6404717"/>
            <a:ext cx="757288" cy="336651"/>
          </a:xfrm>
          <a:prstGeom prst="rightArrow">
            <a:avLst/>
          </a:prstGeom>
          <a:solidFill>
            <a:srgbClr val="FFFF00"/>
          </a:solidFill>
          <a:ln w="12699"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Book Antiqua" pitchFamily="18" charset="0"/>
            </a:endParaRPr>
          </a:p>
        </p:txBody>
      </p:sp>
    </p:spTree>
    <p:extLst>
      <p:ext uri="{BB962C8B-B14F-4D97-AF65-F5344CB8AC3E}">
        <p14:creationId xmlns:p14="http://schemas.microsoft.com/office/powerpoint/2010/main" val="274464048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2"/>
            </a:gs>
            <a:gs pos="100000">
              <a:schemeClr val="bg2"/>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79512" y="1268760"/>
            <a:ext cx="8712968" cy="5262979"/>
          </a:xfrm>
          <a:prstGeom prst="rect">
            <a:avLst/>
          </a:prstGeom>
          <a:noFill/>
        </p:spPr>
        <p:txBody>
          <a:bodyPr wrap="square" rtlCol="0">
            <a:spAutoFit/>
          </a:bodyPr>
          <a:lstStyle/>
          <a:p>
            <a:pPr marL="896938" indent="-896938"/>
            <a:r>
              <a:rPr lang="sr-Latn-RS" dirty="0"/>
              <a:t>2001 - </a:t>
            </a:r>
            <a:r>
              <a:rPr lang="ru-RU" sz="3200" b="1" i="0" dirty="0"/>
              <a:t>Патриотски закон</a:t>
            </a:r>
            <a:r>
              <a:rPr lang="ru-RU" sz="3200" i="0" dirty="0"/>
              <a:t> </a:t>
            </a:r>
            <a:r>
              <a:rPr lang="ru-RU" dirty="0"/>
              <a:t>(енгл. </a:t>
            </a:r>
            <a:r>
              <a:rPr lang="sr-Latn-RS" b="1" dirty="0"/>
              <a:t>USA PATRIOT </a:t>
            </a:r>
            <a:r>
              <a:rPr lang="sr-Latn-RS" b="1" dirty="0" err="1"/>
              <a:t>Act</a:t>
            </a:r>
            <a:r>
              <a:rPr lang="sr-Latn-RS" b="1" dirty="0"/>
              <a:t>)</a:t>
            </a:r>
            <a:r>
              <a:rPr lang="sr-Latn-RS" dirty="0"/>
              <a:t> </a:t>
            </a:r>
            <a:br>
              <a:rPr lang="sr-Latn-RS" dirty="0"/>
            </a:br>
            <a:r>
              <a:rPr lang="ru-RU" dirty="0"/>
              <a:t>пуно име: </a:t>
            </a:r>
            <a:br>
              <a:rPr lang="sr-Latn-RS" dirty="0"/>
            </a:br>
            <a:r>
              <a:rPr lang="sr-Latn-RS" sz="3200" b="1" dirty="0" err="1"/>
              <a:t>U</a:t>
            </a:r>
            <a:r>
              <a:rPr lang="sr-Latn-RS" dirty="0" err="1"/>
              <a:t>niting</a:t>
            </a:r>
            <a:r>
              <a:rPr lang="sr-Latn-RS" dirty="0"/>
              <a:t> (</a:t>
            </a:r>
            <a:r>
              <a:rPr lang="sr-Latn-RS" dirty="0" err="1"/>
              <a:t>and</a:t>
            </a:r>
            <a:r>
              <a:rPr lang="sr-Latn-RS" dirty="0"/>
              <a:t>) </a:t>
            </a:r>
            <a:r>
              <a:rPr lang="sr-Latn-RS" sz="3200" b="1" dirty="0" err="1"/>
              <a:t>S</a:t>
            </a:r>
            <a:r>
              <a:rPr lang="sr-Latn-RS" dirty="0" err="1"/>
              <a:t>trengthening</a:t>
            </a:r>
            <a:r>
              <a:rPr lang="sr-Latn-RS" dirty="0"/>
              <a:t> </a:t>
            </a:r>
            <a:r>
              <a:rPr lang="sr-Latn-RS" sz="3200" b="1" dirty="0" err="1"/>
              <a:t>A</a:t>
            </a:r>
            <a:r>
              <a:rPr lang="sr-Latn-RS" b="1" dirty="0" err="1"/>
              <a:t>m</a:t>
            </a:r>
            <a:r>
              <a:rPr lang="sr-Latn-RS" dirty="0" err="1"/>
              <a:t>erica</a:t>
            </a:r>
            <a:r>
              <a:rPr lang="sr-Latn-RS" dirty="0"/>
              <a:t> (</a:t>
            </a:r>
            <a:r>
              <a:rPr lang="sr-Latn-RS" dirty="0" err="1"/>
              <a:t>by</a:t>
            </a:r>
            <a:r>
              <a:rPr lang="sr-Latn-RS" dirty="0"/>
              <a:t>) </a:t>
            </a:r>
            <a:r>
              <a:rPr lang="sr-Latn-RS" sz="3200" b="1" dirty="0" err="1"/>
              <a:t>P</a:t>
            </a:r>
            <a:r>
              <a:rPr lang="sr-Latn-RS" dirty="0" err="1"/>
              <a:t>roviding</a:t>
            </a:r>
            <a:r>
              <a:rPr lang="sr-Latn-RS" dirty="0"/>
              <a:t> </a:t>
            </a:r>
            <a:r>
              <a:rPr lang="sr-Latn-RS" sz="3200" b="1" dirty="0" err="1"/>
              <a:t>A</a:t>
            </a:r>
            <a:r>
              <a:rPr lang="sr-Latn-RS" dirty="0" err="1"/>
              <a:t>ppropriate</a:t>
            </a:r>
            <a:r>
              <a:rPr lang="sr-Latn-RS" dirty="0"/>
              <a:t> </a:t>
            </a:r>
            <a:r>
              <a:rPr lang="sr-Latn-RS" sz="3200" b="1" dirty="0" err="1"/>
              <a:t>T</a:t>
            </a:r>
            <a:r>
              <a:rPr lang="sr-Latn-RS" dirty="0" err="1"/>
              <a:t>ools</a:t>
            </a:r>
            <a:r>
              <a:rPr lang="sr-Latn-RS" dirty="0"/>
              <a:t> </a:t>
            </a:r>
            <a:r>
              <a:rPr lang="sr-Latn-RS" sz="3200" b="1" dirty="0" err="1"/>
              <a:t>R</a:t>
            </a:r>
            <a:r>
              <a:rPr lang="sr-Latn-RS" dirty="0" err="1"/>
              <a:t>equired</a:t>
            </a:r>
            <a:r>
              <a:rPr lang="sr-Latn-RS" dirty="0"/>
              <a:t> (to) </a:t>
            </a:r>
            <a:r>
              <a:rPr lang="sr-Latn-RS" sz="3200" b="1" dirty="0" err="1"/>
              <a:t>I</a:t>
            </a:r>
            <a:r>
              <a:rPr lang="sr-Latn-RS" dirty="0" err="1"/>
              <a:t>ntercept</a:t>
            </a:r>
            <a:r>
              <a:rPr lang="sr-Latn-RS" dirty="0"/>
              <a:t> (</a:t>
            </a:r>
            <a:r>
              <a:rPr lang="sr-Latn-RS" dirty="0" err="1"/>
              <a:t>and</a:t>
            </a:r>
            <a:r>
              <a:rPr lang="sr-Latn-RS" dirty="0"/>
              <a:t>) </a:t>
            </a:r>
            <a:r>
              <a:rPr lang="sr-Latn-RS" sz="3200" b="1" dirty="0" err="1"/>
              <a:t>O</a:t>
            </a:r>
            <a:r>
              <a:rPr lang="sr-Latn-RS" dirty="0" err="1"/>
              <a:t>bstruct</a:t>
            </a:r>
            <a:r>
              <a:rPr lang="sr-Latn-RS" dirty="0"/>
              <a:t> </a:t>
            </a:r>
            <a:r>
              <a:rPr lang="sr-Latn-RS" sz="3200" b="1" dirty="0" err="1"/>
              <a:t>T</a:t>
            </a:r>
            <a:r>
              <a:rPr lang="sr-Latn-RS" dirty="0" err="1"/>
              <a:t>errorism</a:t>
            </a:r>
            <a:r>
              <a:rPr lang="sr-Latn-RS" dirty="0"/>
              <a:t> </a:t>
            </a:r>
            <a:r>
              <a:rPr lang="sr-Latn-RS" sz="3200" b="1" dirty="0" err="1"/>
              <a:t>A</a:t>
            </a:r>
            <a:r>
              <a:rPr lang="sr-Latn-RS" sz="2800" dirty="0" err="1"/>
              <a:t>ct</a:t>
            </a:r>
            <a:r>
              <a:rPr lang="sr-Latn-RS" dirty="0"/>
              <a:t> </a:t>
            </a:r>
            <a:r>
              <a:rPr lang="sr-Latn-RS" dirty="0" err="1"/>
              <a:t>of</a:t>
            </a:r>
            <a:r>
              <a:rPr lang="sr-Latn-RS" dirty="0"/>
              <a:t> 2001) </a:t>
            </a:r>
            <a:r>
              <a:rPr lang="ru-RU" dirty="0"/>
              <a:t>је закон који је донет у америчком конгресу и који је ступио на снагу након што га је потписао председник САД Џорџ Буш 26. октобра 2001.</a:t>
            </a:r>
          </a:p>
          <a:p>
            <a:pPr marL="896938" indent="-896938"/>
            <a:endParaRPr lang="sr-Latn-RS" dirty="0"/>
          </a:p>
          <a:p>
            <a:pPr marL="896938" indent="-896938"/>
            <a:r>
              <a:rPr lang="sr-Latn-RS" dirty="0"/>
              <a:t>2007 – </a:t>
            </a:r>
            <a:r>
              <a:rPr lang="sr-Cyrl-RS" dirty="0"/>
              <a:t>Програм масовног надзора </a:t>
            </a:r>
            <a:r>
              <a:rPr lang="sr-Latn-RS" dirty="0"/>
              <a:t>PRISM</a:t>
            </a:r>
            <a:br>
              <a:rPr lang="sr-Latn-RS" dirty="0"/>
            </a:br>
            <a:r>
              <a:rPr lang="en-US" sz="3200" b="1" dirty="0"/>
              <a:t>P</a:t>
            </a:r>
            <a:r>
              <a:rPr lang="en-US" dirty="0"/>
              <a:t>lanning </a:t>
            </a:r>
            <a:r>
              <a:rPr lang="sr-Latn-RS" dirty="0"/>
              <a:t>(</a:t>
            </a:r>
            <a:r>
              <a:rPr lang="en-US" dirty="0"/>
              <a:t>Tool for</a:t>
            </a:r>
            <a:r>
              <a:rPr lang="sr-Latn-RS" dirty="0"/>
              <a:t>)</a:t>
            </a:r>
            <a:r>
              <a:rPr lang="en-US" dirty="0"/>
              <a:t> </a:t>
            </a:r>
            <a:r>
              <a:rPr lang="sr-Latn-RS" sz="3200" b="1" dirty="0"/>
              <a:t>R</a:t>
            </a:r>
            <a:r>
              <a:rPr lang="en-US" dirty="0" err="1"/>
              <a:t>esource</a:t>
            </a:r>
            <a:r>
              <a:rPr lang="en-US" dirty="0"/>
              <a:t> </a:t>
            </a:r>
            <a:r>
              <a:rPr lang="en-US" sz="3200" b="1" dirty="0"/>
              <a:t>I</a:t>
            </a:r>
            <a:r>
              <a:rPr lang="en-US" dirty="0"/>
              <a:t>ntegration, </a:t>
            </a:r>
            <a:r>
              <a:rPr lang="en-US" sz="3200" b="1" dirty="0"/>
              <a:t>S</a:t>
            </a:r>
            <a:r>
              <a:rPr lang="en-US" dirty="0"/>
              <a:t>ynchronization, </a:t>
            </a:r>
            <a:r>
              <a:rPr lang="sr-Latn-RS" dirty="0"/>
              <a:t>(</a:t>
            </a:r>
            <a:r>
              <a:rPr lang="en-US" dirty="0"/>
              <a:t>and</a:t>
            </a:r>
            <a:r>
              <a:rPr lang="sr-Latn-RS" dirty="0"/>
              <a:t>)</a:t>
            </a:r>
            <a:r>
              <a:rPr lang="en-US" dirty="0"/>
              <a:t> </a:t>
            </a:r>
            <a:r>
              <a:rPr lang="sr-Latn-RS" sz="3200" b="1" dirty="0"/>
              <a:t>M</a:t>
            </a:r>
            <a:r>
              <a:rPr lang="en-US" dirty="0" err="1"/>
              <a:t>anagement</a:t>
            </a:r>
            <a:endParaRPr lang="en-US" dirty="0"/>
          </a:p>
          <a:p>
            <a:pPr marL="896938" indent="-896938"/>
            <a:endParaRPr lang="sr-Latn-RS" dirty="0"/>
          </a:p>
        </p:txBody>
      </p:sp>
    </p:spTree>
    <p:extLst>
      <p:ext uri="{BB962C8B-B14F-4D97-AF65-F5344CB8AC3E}">
        <p14:creationId xmlns:p14="http://schemas.microsoft.com/office/powerpoint/2010/main" val="2879042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371600" y="476250"/>
            <a:ext cx="7558088" cy="809625"/>
          </a:xfrm>
        </p:spPr>
        <p:txBody>
          <a:bodyPr/>
          <a:lstStyle/>
          <a:p>
            <a:pPr>
              <a:defRPr/>
            </a:pPr>
            <a:r>
              <a:rPr lang="sr-Cyrl-CS" sz="4000" b="1" dirty="0"/>
              <a:t>Глобалне рачунарске мреже</a:t>
            </a:r>
            <a:endParaRPr lang="en-US" sz="4000" b="1" dirty="0"/>
          </a:p>
        </p:txBody>
      </p:sp>
      <p:pic>
        <p:nvPicPr>
          <p:cNvPr id="6" name="Content Placeholder 5" descr="A close up of a map&#10;&#10;Description automatically generated">
            <a:extLst>
              <a:ext uri="{FF2B5EF4-FFF2-40B4-BE49-F238E27FC236}">
                <a16:creationId xmlns:a16="http://schemas.microsoft.com/office/drawing/2014/main" id="{5FA5BE29-ED5D-437B-954A-CEE203E051C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624" y="1285875"/>
            <a:ext cx="7131588" cy="4768713"/>
          </a:xfrm>
        </p:spPr>
      </p:pic>
    </p:spTree>
    <p:extLst>
      <p:ext uri="{BB962C8B-B14F-4D97-AF65-F5344CB8AC3E}">
        <p14:creationId xmlns:p14="http://schemas.microsoft.com/office/powerpoint/2010/main" val="241751636"/>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The evolution of Global Xpress">
            <a:hlinkClick r:id="" action="ppaction://media"/>
            <a:extLst>
              <a:ext uri="{FF2B5EF4-FFF2-40B4-BE49-F238E27FC236}">
                <a16:creationId xmlns:a16="http://schemas.microsoft.com/office/drawing/2014/main" id="{24CDA0A4-50DF-4E7C-868E-247360503DC6}"/>
              </a:ext>
            </a:extLst>
          </p:cNvPr>
          <p:cNvPicPr>
            <a:picLocks noGrp="1" noRot="1" noChangeAspect="1"/>
          </p:cNvPicPr>
          <p:nvPr>
            <p:ph idx="1"/>
            <a:videoFile r:link="rId1"/>
          </p:nvPr>
        </p:nvPicPr>
        <p:blipFill>
          <a:blip r:embed="rId4"/>
          <a:stretch>
            <a:fillRect/>
          </a:stretch>
        </p:blipFill>
        <p:spPr>
          <a:xfrm>
            <a:off x="914400" y="1981200"/>
            <a:ext cx="7315200" cy="4114800"/>
          </a:xfrm>
          <a:prstGeom prst="rect">
            <a:avLst/>
          </a:prstGeom>
        </p:spPr>
      </p:pic>
      <p:sp>
        <p:nvSpPr>
          <p:cNvPr id="3" name="Title 2">
            <a:extLst>
              <a:ext uri="{FF2B5EF4-FFF2-40B4-BE49-F238E27FC236}">
                <a16:creationId xmlns:a16="http://schemas.microsoft.com/office/drawing/2014/main" id="{B03E193E-864A-4829-BBE2-C8469B024FC4}"/>
              </a:ext>
            </a:extLst>
          </p:cNvPr>
          <p:cNvSpPr>
            <a:spLocks noGrp="1"/>
          </p:cNvSpPr>
          <p:nvPr>
            <p:ph type="title"/>
          </p:nvPr>
        </p:nvSpPr>
        <p:spPr>
          <a:xfrm>
            <a:off x="1371600" y="476250"/>
            <a:ext cx="7592888" cy="1276350"/>
          </a:xfrm>
        </p:spPr>
        <p:txBody>
          <a:bodyPr/>
          <a:lstStyle/>
          <a:p>
            <a:r>
              <a:rPr lang="sr-Latn-RS" sz="3200" b="0" i="0" dirty="0" err="1">
                <a:effectLst/>
                <a:latin typeface="Roboto"/>
              </a:rPr>
              <a:t>Inmarsat</a:t>
            </a:r>
            <a:r>
              <a:rPr lang="sr-Latn-RS" sz="3200" i="0" dirty="0">
                <a:effectLst/>
                <a:latin typeface="Roboto"/>
              </a:rPr>
              <a:t>: </a:t>
            </a:r>
            <a:r>
              <a:rPr lang="en-US" sz="3200" b="0" i="0" dirty="0">
                <a:effectLst/>
                <a:latin typeface="Roboto"/>
              </a:rPr>
              <a:t>The evolution of Global Xpress</a:t>
            </a:r>
            <a:endParaRPr lang="sr-Latn-RS" sz="3200" dirty="0"/>
          </a:p>
        </p:txBody>
      </p:sp>
    </p:spTree>
    <p:extLst>
      <p:ext uri="{BB962C8B-B14F-4D97-AF65-F5344CB8AC3E}">
        <p14:creationId xmlns:p14="http://schemas.microsoft.com/office/powerpoint/2010/main" val="355951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3E193E-864A-4829-BBE2-C8469B024FC4}"/>
              </a:ext>
            </a:extLst>
          </p:cNvPr>
          <p:cNvSpPr>
            <a:spLocks noGrp="1"/>
          </p:cNvSpPr>
          <p:nvPr>
            <p:ph type="title"/>
          </p:nvPr>
        </p:nvSpPr>
        <p:spPr>
          <a:xfrm>
            <a:off x="1371600" y="476250"/>
            <a:ext cx="7592888" cy="1276350"/>
          </a:xfrm>
        </p:spPr>
        <p:txBody>
          <a:bodyPr/>
          <a:lstStyle/>
          <a:p>
            <a:r>
              <a:rPr lang="sr-Latn-RS" sz="3200" b="0" i="0" dirty="0" err="1">
                <a:effectLst/>
                <a:latin typeface="Roboto"/>
              </a:rPr>
              <a:t>Inmarsat</a:t>
            </a:r>
            <a:r>
              <a:rPr lang="sr-Latn-RS" sz="3200" i="0" dirty="0">
                <a:effectLst/>
                <a:latin typeface="Roboto"/>
              </a:rPr>
              <a:t>: </a:t>
            </a:r>
            <a:r>
              <a:rPr lang="en-US" sz="3200" b="0" i="0" dirty="0">
                <a:effectLst/>
                <a:latin typeface="Roboto"/>
              </a:rPr>
              <a:t>The evolution of Global Xpress</a:t>
            </a:r>
            <a:endParaRPr lang="sr-Latn-RS" sz="3200" dirty="0"/>
          </a:p>
        </p:txBody>
      </p:sp>
      <p:pic>
        <p:nvPicPr>
          <p:cNvPr id="5" name="Online Media 4" title="Inmarsat Global Xpress: cambiando el futuro para todos.">
            <a:hlinkClick r:id="" action="ppaction://media"/>
            <a:extLst>
              <a:ext uri="{FF2B5EF4-FFF2-40B4-BE49-F238E27FC236}">
                <a16:creationId xmlns:a16="http://schemas.microsoft.com/office/drawing/2014/main" id="{973A8C6F-ED1B-42E6-8476-69E63D2968AD}"/>
              </a:ext>
            </a:extLst>
          </p:cNvPr>
          <p:cNvPicPr>
            <a:picLocks noGrp="1" noRot="1" noChangeAspect="1"/>
          </p:cNvPicPr>
          <p:nvPr>
            <p:ph idx="1"/>
            <a:videoFile r:link="rId1"/>
          </p:nvPr>
        </p:nvPicPr>
        <p:blipFill>
          <a:blip r:embed="rId3"/>
          <a:stretch>
            <a:fillRect/>
          </a:stretch>
        </p:blipFill>
        <p:spPr>
          <a:xfrm>
            <a:off x="914400" y="1981200"/>
            <a:ext cx="7315200" cy="4114800"/>
          </a:xfrm>
          <a:prstGeom prst="rect">
            <a:avLst/>
          </a:prstGeom>
        </p:spPr>
      </p:pic>
    </p:spTree>
    <p:extLst>
      <p:ext uri="{BB962C8B-B14F-4D97-AF65-F5344CB8AC3E}">
        <p14:creationId xmlns:p14="http://schemas.microsoft.com/office/powerpoint/2010/main" val="365718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idx="1"/>
          </p:nvPr>
        </p:nvSpPr>
        <p:spPr>
          <a:xfrm>
            <a:off x="285750" y="2714625"/>
            <a:ext cx="8715375" cy="3643313"/>
          </a:xfrm>
        </p:spPr>
        <p:txBody>
          <a:bodyPr/>
          <a:lstStyle/>
          <a:p>
            <a:pPr marL="717550" indent="-717550" algn="just">
              <a:buFont typeface="Monotype Sorts" pitchFamily="2" charset="2"/>
              <a:buNone/>
            </a:pPr>
            <a:r>
              <a:rPr lang="ru-RU" altLang="sr-Latn-RS" sz="2800" dirty="0">
                <a:latin typeface="Arial" panose="020B0604020202020204" pitchFamily="34" charset="0"/>
                <a:cs typeface="Arial" panose="020B0604020202020204" pitchFamily="34" charset="0"/>
              </a:rPr>
              <a:t>Према начину комуникације рачунара у мрежи, рачунарске мреже могу да користе:</a:t>
            </a:r>
          </a:p>
          <a:p>
            <a:pPr marL="717550" indent="-717550" algn="just">
              <a:buFont typeface="Monotype Sorts" pitchFamily="2" charset="2"/>
              <a:buNone/>
            </a:pPr>
            <a:endParaRPr lang="ru-RU" altLang="sr-Latn-RS" sz="2800" dirty="0">
              <a:latin typeface="Arial" panose="020B0604020202020204" pitchFamily="34" charset="0"/>
              <a:cs typeface="Arial" panose="020B0604020202020204" pitchFamily="34" charset="0"/>
            </a:endParaRPr>
          </a:p>
          <a:p>
            <a:pPr marL="717550" indent="-717550" algn="just"/>
            <a:r>
              <a:rPr lang="ru-RU" altLang="sr-Latn-RS" sz="2800" dirty="0">
                <a:latin typeface="Arial" panose="020B0604020202020204" pitchFamily="34" charset="0"/>
                <a:cs typeface="Arial" panose="020B0604020202020204" pitchFamily="34" charset="0"/>
              </a:rPr>
              <a:t>Жетон (токен)</a:t>
            </a:r>
          </a:p>
          <a:p>
            <a:pPr marL="717550" indent="-717550" algn="just"/>
            <a:r>
              <a:rPr lang="ru-RU" altLang="sr-Latn-RS" sz="2800" dirty="0">
                <a:latin typeface="Arial" panose="020B0604020202020204" pitchFamily="34" charset="0"/>
                <a:cs typeface="Arial" panose="020B0604020202020204" pitchFamily="34" charset="0"/>
              </a:rPr>
              <a:t>Специјални сигнал, носилац (</a:t>
            </a:r>
            <a:r>
              <a:rPr lang="sr-Latn-RS" altLang="sr-Latn-RS" sz="2800" dirty="0" err="1">
                <a:latin typeface="Arial" panose="020B0604020202020204" pitchFamily="34" charset="0"/>
                <a:cs typeface="Arial" panose="020B0604020202020204" pitchFamily="34" charset="0"/>
              </a:rPr>
              <a:t>carrier</a:t>
            </a:r>
            <a:r>
              <a:rPr lang="sr-Latn-RS" altLang="sr-Latn-RS" sz="2800" dirty="0">
                <a:latin typeface="Arial" panose="020B0604020202020204" pitchFamily="34" charset="0"/>
                <a:cs typeface="Arial" panose="020B0604020202020204" pitchFamily="34" charset="0"/>
              </a:rPr>
              <a:t>)</a:t>
            </a:r>
            <a:endParaRPr lang="en-US" altLang="sr-Latn-RS" sz="2800" dirty="0">
              <a:latin typeface="Arial" panose="020B0604020202020204" pitchFamily="34" charset="0"/>
              <a:cs typeface="Arial" panose="020B0604020202020204" pitchFamily="34" charset="0"/>
            </a:endParaRPr>
          </a:p>
        </p:txBody>
      </p:sp>
      <p:sp>
        <p:nvSpPr>
          <p:cNvPr id="32770" name="Rectangle 2"/>
          <p:cNvSpPr>
            <a:spLocks noGrp="1" noChangeArrowheads="1"/>
          </p:cNvSpPr>
          <p:nvPr>
            <p:ph type="title"/>
          </p:nvPr>
        </p:nvSpPr>
        <p:spPr>
          <a:xfrm>
            <a:off x="1371600" y="476250"/>
            <a:ext cx="7558088" cy="809625"/>
          </a:xfrm>
        </p:spPr>
        <p:txBody>
          <a:bodyPr/>
          <a:lstStyle/>
          <a:p>
            <a:pPr>
              <a:defRPr/>
            </a:pPr>
            <a:r>
              <a:rPr lang="sr-Cyrl-CS" sz="3600" b="1" dirty="0">
                <a:latin typeface="Resavska BG" panose="02000603060000020004" pitchFamily="50" charset="-18"/>
              </a:rPr>
              <a:t>Рачунарске мреже према начину комуникације рачунара у мрежи</a:t>
            </a:r>
            <a:endParaRPr lang="en-US" sz="3600" b="1" dirty="0">
              <a:latin typeface="Resavska BG" panose="02000603060000020004" pitchFamily="50" charset="-18"/>
            </a:endParaRP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00188" y="476250"/>
            <a:ext cx="7429500" cy="809625"/>
          </a:xfrm>
        </p:spPr>
        <p:txBody>
          <a:bodyPr/>
          <a:lstStyle/>
          <a:p>
            <a:pPr>
              <a:defRPr/>
            </a:pPr>
            <a:r>
              <a:rPr lang="sr-Cyrl-CS" sz="3600" b="1" dirty="0"/>
              <a:t>Токен</a:t>
            </a:r>
            <a:endParaRPr lang="en-US" sz="3600" b="1" dirty="0"/>
          </a:p>
        </p:txBody>
      </p:sp>
      <p:pic>
        <p:nvPicPr>
          <p:cNvPr id="264194" name="Picture 2" descr="Token Ring Animation">
            <a:extLst>
              <a:ext uri="{FF2B5EF4-FFF2-40B4-BE49-F238E27FC236}">
                <a16:creationId xmlns:a16="http://schemas.microsoft.com/office/drawing/2014/main" id="{134C914A-0BB0-424B-A231-02871828376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57250" y="1134596"/>
            <a:ext cx="7429499" cy="45888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Animation of  Token Ring- Token Ring Working Concept">
            <a:hlinkClick r:id="" action="ppaction://media"/>
            <a:extLst>
              <a:ext uri="{FF2B5EF4-FFF2-40B4-BE49-F238E27FC236}">
                <a16:creationId xmlns:a16="http://schemas.microsoft.com/office/drawing/2014/main" id="{D231DC94-670A-4982-A49C-DA24919C6DD1}"/>
              </a:ext>
            </a:extLst>
          </p:cNvPr>
          <p:cNvPicPr>
            <a:picLocks noGrp="1" noRot="1" noChangeAspect="1"/>
          </p:cNvPicPr>
          <p:nvPr>
            <p:ph idx="1"/>
            <a:videoFile r:link="rId1"/>
          </p:nvPr>
        </p:nvPicPr>
        <p:blipFill>
          <a:blip r:embed="rId3"/>
          <a:stretch>
            <a:fillRect/>
          </a:stretch>
        </p:blipFill>
        <p:spPr>
          <a:xfrm>
            <a:off x="935951" y="704329"/>
            <a:ext cx="7272097" cy="5449342"/>
          </a:xfrm>
          <a:prstGeom prst="rect">
            <a:avLst/>
          </a:prstGeom>
        </p:spPr>
      </p:pic>
    </p:spTree>
    <p:extLst>
      <p:ext uri="{BB962C8B-B14F-4D97-AF65-F5344CB8AC3E}">
        <p14:creationId xmlns:p14="http://schemas.microsoft.com/office/powerpoint/2010/main" val="428705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Token ring network and how it works">
            <a:hlinkClick r:id="" action="ppaction://media"/>
            <a:extLst>
              <a:ext uri="{FF2B5EF4-FFF2-40B4-BE49-F238E27FC236}">
                <a16:creationId xmlns:a16="http://schemas.microsoft.com/office/drawing/2014/main" id="{E976830C-2E04-4C86-BD57-2C2BFC29ECD8}"/>
              </a:ext>
            </a:extLst>
          </p:cNvPr>
          <p:cNvPicPr>
            <a:picLocks noGrp="1" noRot="1" noChangeAspect="1"/>
          </p:cNvPicPr>
          <p:nvPr>
            <p:ph idx="1"/>
            <a:videoFile r:link="rId1"/>
          </p:nvPr>
        </p:nvPicPr>
        <p:blipFill>
          <a:blip r:embed="rId3"/>
          <a:stretch>
            <a:fillRect/>
          </a:stretch>
        </p:blipFill>
        <p:spPr>
          <a:xfrm>
            <a:off x="914400" y="1981200"/>
            <a:ext cx="7315200" cy="4114800"/>
          </a:xfrm>
          <a:prstGeom prst="rect">
            <a:avLst/>
          </a:prstGeom>
        </p:spPr>
      </p:pic>
      <p:sp>
        <p:nvSpPr>
          <p:cNvPr id="3" name="Title 2">
            <a:extLst>
              <a:ext uri="{FF2B5EF4-FFF2-40B4-BE49-F238E27FC236}">
                <a16:creationId xmlns:a16="http://schemas.microsoft.com/office/drawing/2014/main" id="{4F7E07C5-32A2-4F55-9012-ED7DB4AE61E5}"/>
              </a:ext>
            </a:extLst>
          </p:cNvPr>
          <p:cNvSpPr>
            <a:spLocks noGrp="1"/>
          </p:cNvSpPr>
          <p:nvPr>
            <p:ph type="title"/>
          </p:nvPr>
        </p:nvSpPr>
        <p:spPr/>
        <p:txBody>
          <a:bodyPr/>
          <a:lstStyle/>
          <a:p>
            <a:endParaRPr lang="sr-Latn-RS"/>
          </a:p>
        </p:txBody>
      </p:sp>
    </p:spTree>
    <p:extLst>
      <p:ext uri="{BB962C8B-B14F-4D97-AF65-F5344CB8AC3E}">
        <p14:creationId xmlns:p14="http://schemas.microsoft.com/office/powerpoint/2010/main" val="64633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00188" y="476250"/>
            <a:ext cx="7429500" cy="809625"/>
          </a:xfrm>
        </p:spPr>
        <p:txBody>
          <a:bodyPr/>
          <a:lstStyle/>
          <a:p>
            <a:pPr>
              <a:defRPr/>
            </a:pPr>
            <a:r>
              <a:rPr lang="sr-Cyrl-CS" sz="3600" b="1" dirty="0"/>
              <a:t>Токен</a:t>
            </a:r>
            <a:endParaRPr lang="en-US" sz="3600" b="1" dirty="0"/>
          </a:p>
        </p:txBody>
      </p:sp>
      <p:sp>
        <p:nvSpPr>
          <p:cNvPr id="4" name="Rectangle 3"/>
          <p:cNvSpPr/>
          <p:nvPr/>
        </p:nvSpPr>
        <p:spPr>
          <a:xfrm>
            <a:off x="357188" y="1428750"/>
            <a:ext cx="8501062" cy="4832350"/>
          </a:xfrm>
          <a:prstGeom prst="rect">
            <a:avLst/>
          </a:prstGeom>
        </p:spPr>
        <p:txBody>
          <a:bodyPr>
            <a:spAutoFit/>
          </a:bodyPr>
          <a:lstStyle/>
          <a:p>
            <a:pPr marL="365125" indent="-365125" algn="just">
              <a:defRPr/>
            </a:pPr>
            <a:r>
              <a:rPr lang="sr-Cyrl-CS" sz="2800" i="0" dirty="0">
                <a:latin typeface="Arial" pitchFamily="34" charset="0"/>
                <a:cs typeface="Arial" pitchFamily="34" charset="0"/>
              </a:rPr>
              <a:t>Ослобађање токена може да буде двојако:</a:t>
            </a:r>
          </a:p>
          <a:p>
            <a:pPr marL="365125" indent="-365125" algn="just">
              <a:buFont typeface="Arial" pitchFamily="34" charset="0"/>
              <a:buChar char="•"/>
              <a:defRPr/>
            </a:pPr>
            <a:r>
              <a:rPr lang="sr-Cyrl-CS" sz="2800" i="0" dirty="0">
                <a:latin typeface="Arial" pitchFamily="34" charset="0"/>
                <a:cs typeface="Arial" pitchFamily="34" charset="0"/>
              </a:rPr>
              <a:t>Код споријих мрежа хост ослобађа токен када добије бит одговора рачунара коме је упутио пакете података. </a:t>
            </a:r>
          </a:p>
          <a:p>
            <a:pPr marL="365125" indent="-365125" algn="just">
              <a:buFont typeface="Arial" pitchFamily="34" charset="0"/>
              <a:buChar char="•"/>
              <a:defRPr/>
            </a:pPr>
            <a:r>
              <a:rPr lang="sr-Cyrl-CS" sz="2800" i="0" dirty="0">
                <a:latin typeface="Arial" pitchFamily="34" charset="0"/>
                <a:cs typeface="Arial" pitchFamily="34" charset="0"/>
              </a:rPr>
              <a:t>Код брзих мрежа хост ослобађа токен када пошаље последњу групу података из пакета који шаље. То се назива раним ослобађањем токена. </a:t>
            </a:r>
          </a:p>
          <a:p>
            <a:pPr algn="just">
              <a:defRPr/>
            </a:pPr>
            <a:r>
              <a:rPr lang="sr-Cyrl-CS" sz="2800" i="0" dirty="0">
                <a:latin typeface="Arial" pitchFamily="34" charset="0"/>
                <a:cs typeface="Arial" pitchFamily="34" charset="0"/>
              </a:rPr>
              <a:t>Мада је претпоставка да се токен креће у кругу, физички мрежа може да буде прстен, бус или звезда.</a:t>
            </a:r>
            <a:endParaRPr lang="sr-Latn-CS" sz="2800" i="0" dirty="0">
              <a:latin typeface="Arial" pitchFamily="34" charset="0"/>
              <a:cs typeface="Arial" pitchFamily="34" charset="0"/>
            </a:endParaRP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00188" y="476250"/>
            <a:ext cx="7429500" cy="809625"/>
          </a:xfrm>
        </p:spPr>
        <p:txBody>
          <a:bodyPr/>
          <a:lstStyle/>
          <a:p>
            <a:pPr>
              <a:defRPr/>
            </a:pPr>
            <a:r>
              <a:rPr lang="en-US" sz="3600" b="1" dirty="0"/>
              <a:t>Carrier</a:t>
            </a:r>
          </a:p>
        </p:txBody>
      </p:sp>
      <p:sp>
        <p:nvSpPr>
          <p:cNvPr id="91139" name="Rectangle 3"/>
          <p:cNvSpPr>
            <a:spLocks noChangeArrowheads="1"/>
          </p:cNvSpPr>
          <p:nvPr/>
        </p:nvSpPr>
        <p:spPr bwMode="auto">
          <a:xfrm>
            <a:off x="357188" y="1428750"/>
            <a:ext cx="850106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sr-Cyrl-CS" altLang="sr-Latn-RS" sz="2800" i="0" dirty="0">
                <a:latin typeface="Arial" panose="020B0604020202020204" pitchFamily="34" charset="0"/>
                <a:cs typeface="Arial" panose="020B0604020202020204" pitchFamily="34" charset="0"/>
              </a:rPr>
              <a:t>Носећи талас (</a:t>
            </a:r>
            <a:r>
              <a:rPr lang="sr-Cyrl-CS" altLang="sr-Latn-RS" sz="2800" i="0" dirty="0" err="1">
                <a:latin typeface="Arial" panose="020B0604020202020204" pitchFamily="34" charset="0"/>
                <a:cs typeface="Arial" panose="020B0604020202020204" pitchFamily="34" charset="0"/>
              </a:rPr>
              <a:t>енг</a:t>
            </a:r>
            <a:r>
              <a:rPr lang="sr-Cyrl-CS" altLang="sr-Latn-RS" sz="2800" i="0" dirty="0">
                <a:latin typeface="Arial" panose="020B0604020202020204" pitchFamily="34" charset="0"/>
                <a:cs typeface="Arial" panose="020B0604020202020204" pitchFamily="34" charset="0"/>
              </a:rPr>
              <a:t>. </a:t>
            </a:r>
            <a:r>
              <a:rPr lang="sr-Latn-CS" altLang="sr-Latn-RS" sz="2800" i="0" dirty="0" err="1">
                <a:latin typeface="Arial" panose="020B0604020202020204" pitchFamily="34" charset="0"/>
                <a:cs typeface="Arial" panose="020B0604020202020204" pitchFamily="34" charset="0"/>
              </a:rPr>
              <a:t>carrier</a:t>
            </a:r>
            <a:r>
              <a:rPr lang="sr-Latn-CS" altLang="sr-Latn-RS" sz="2800" i="0" dirty="0">
                <a:latin typeface="Arial" panose="020B0604020202020204" pitchFamily="34" charset="0"/>
                <a:cs typeface="Arial" panose="020B0604020202020204" pitchFamily="34" charset="0"/>
              </a:rPr>
              <a:t> </a:t>
            </a:r>
            <a:r>
              <a:rPr lang="sr-Latn-CS" altLang="sr-Latn-RS" sz="2800" i="0" dirty="0" err="1">
                <a:latin typeface="Arial" panose="020B0604020202020204" pitchFamily="34" charset="0"/>
                <a:cs typeface="Arial" panose="020B0604020202020204" pitchFamily="34" charset="0"/>
              </a:rPr>
              <a:t>wave</a:t>
            </a:r>
            <a:r>
              <a:rPr lang="sr-Latn-CS" altLang="sr-Latn-RS" sz="2800" i="0" dirty="0">
                <a:latin typeface="Arial" panose="020B0604020202020204" pitchFamily="34" charset="0"/>
                <a:cs typeface="Arial" panose="020B0604020202020204" pitchFamily="34" charset="0"/>
              </a:rPr>
              <a:t>) </a:t>
            </a:r>
            <a:r>
              <a:rPr lang="sr-Cyrl-CS" altLang="sr-Latn-RS" sz="2800" i="0" dirty="0">
                <a:latin typeface="Arial" panose="020B0604020202020204" pitchFamily="34" charset="0"/>
                <a:cs typeface="Arial" panose="020B0604020202020204" pitchFamily="34" charset="0"/>
              </a:rPr>
              <a:t>је најчешће </a:t>
            </a:r>
            <a:r>
              <a:rPr lang="sr-Cyrl-CS" altLang="sr-Latn-RS" sz="2800" i="0" dirty="0" err="1">
                <a:latin typeface="Arial" panose="020B0604020202020204" pitchFamily="34" charset="0"/>
                <a:cs typeface="Arial" panose="020B0604020202020204" pitchFamily="34" charset="0"/>
              </a:rPr>
              <a:t>синусоидални</a:t>
            </a:r>
            <a:r>
              <a:rPr lang="sr-Cyrl-CS" altLang="sr-Latn-RS" sz="2800" i="0" dirty="0">
                <a:latin typeface="Arial" panose="020B0604020202020204" pitchFamily="34" charset="0"/>
                <a:cs typeface="Arial" panose="020B0604020202020204" pitchFamily="34" charset="0"/>
              </a:rPr>
              <a:t> талас фиксне амплитуде и фреквенције који је </a:t>
            </a:r>
            <a:r>
              <a:rPr lang="sr-Cyrl-CS" altLang="sr-Latn-RS" sz="2800" i="0" dirty="0" err="1">
                <a:latin typeface="Arial" panose="020B0604020202020204" pitchFamily="34" charset="0"/>
                <a:cs typeface="Arial" panose="020B0604020202020204" pitchFamily="34" charset="0"/>
              </a:rPr>
              <a:t>модулисан</a:t>
            </a:r>
            <a:r>
              <a:rPr lang="sr-Cyrl-CS" altLang="sr-Latn-RS" sz="2800" i="0" dirty="0">
                <a:latin typeface="Arial" panose="020B0604020202020204" pitchFamily="34" charset="0"/>
                <a:cs typeface="Arial" panose="020B0604020202020204" pitchFamily="34" charset="0"/>
              </a:rPr>
              <a:t> по амплитуди, фреквенцији или фази у циљу преношења сигнала у радио трансмисији или у рачунарским мрежама. </a:t>
            </a:r>
            <a:endParaRPr lang="en-US" altLang="sr-Latn-RS" sz="2800" i="0" dirty="0">
              <a:latin typeface="Arial" panose="020B0604020202020204" pitchFamily="34" charset="0"/>
              <a:cs typeface="Arial" panose="020B0604020202020204" pitchFamily="34" charset="0"/>
            </a:endParaRPr>
          </a:p>
          <a:p>
            <a:pPr algn="just"/>
            <a:r>
              <a:rPr lang="sr-Cyrl-CS" altLang="sr-Latn-RS" sz="2800" i="0" dirty="0">
                <a:latin typeface="Arial" panose="020B0604020202020204" pitchFamily="34" charset="0"/>
                <a:cs typeface="Arial" panose="020B0604020202020204" pitchFamily="34" charset="0"/>
              </a:rPr>
              <a:t>Код ове методе пошиљалац, када је спреман за слање података, ослушкује носећи талас на мрежи да види да ли је слободна или неки други </a:t>
            </a:r>
            <a:r>
              <a:rPr lang="sr-Cyrl-CS" altLang="sr-Latn-RS" sz="2800" i="0" dirty="0" err="1">
                <a:latin typeface="Arial" panose="020B0604020202020204" pitchFamily="34" charset="0"/>
                <a:cs typeface="Arial" panose="020B0604020202020204" pitchFamily="34" charset="0"/>
              </a:rPr>
              <a:t>нод</a:t>
            </a:r>
            <a:r>
              <a:rPr lang="sr-Cyrl-CS" altLang="sr-Latn-RS" sz="2800" i="0" dirty="0">
                <a:latin typeface="Arial" panose="020B0604020202020204" pitchFamily="34" charset="0"/>
                <a:cs typeface="Arial" panose="020B0604020202020204" pitchFamily="34" charset="0"/>
              </a:rPr>
              <a:t> (рачунар) већ шаље кодиране податке мрежом. </a:t>
            </a:r>
            <a:endParaRPr lang="sr-Latn-CS" altLang="sr-Latn-RS" sz="2800" i="0" dirty="0">
              <a:latin typeface="Arial" panose="020B0604020202020204" pitchFamily="34" charset="0"/>
              <a:cs typeface="Arial" panose="020B0604020202020204" pitchFamily="34" charset="0"/>
            </a:endParaRPr>
          </a:p>
        </p:txBody>
      </p:sp>
      <p:sp>
        <p:nvSpPr>
          <p:cNvPr id="6" name="Arrow: Right 5">
            <a:extLst>
              <a:ext uri="{FF2B5EF4-FFF2-40B4-BE49-F238E27FC236}">
                <a16:creationId xmlns:a16="http://schemas.microsoft.com/office/drawing/2014/main" id="{CE4602D7-DC91-4646-8997-7CA847674AEC}"/>
              </a:ext>
            </a:extLst>
          </p:cNvPr>
          <p:cNvSpPr/>
          <p:nvPr/>
        </p:nvSpPr>
        <p:spPr bwMode="auto">
          <a:xfrm>
            <a:off x="7020272" y="6404717"/>
            <a:ext cx="757288" cy="336651"/>
          </a:xfrm>
          <a:prstGeom prst="rightArrow">
            <a:avLst/>
          </a:prstGeom>
          <a:solidFill>
            <a:srgbClr val="FFFF00"/>
          </a:solidFill>
          <a:ln w="12699"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Book Antiqua" pitchFamily="18" charset="0"/>
            </a:endParaRP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00188" y="476250"/>
            <a:ext cx="7429500" cy="809625"/>
          </a:xfrm>
        </p:spPr>
        <p:txBody>
          <a:bodyPr/>
          <a:lstStyle/>
          <a:p>
            <a:pPr>
              <a:defRPr/>
            </a:pPr>
            <a:r>
              <a:rPr lang="en-US" sz="3600" b="1" dirty="0"/>
              <a:t>Carrier</a:t>
            </a:r>
          </a:p>
        </p:txBody>
      </p:sp>
      <p:sp>
        <p:nvSpPr>
          <p:cNvPr id="92163" name="Rectangle 3"/>
          <p:cNvSpPr>
            <a:spLocks noChangeArrowheads="1"/>
          </p:cNvSpPr>
          <p:nvPr/>
        </p:nvSpPr>
        <p:spPr bwMode="auto">
          <a:xfrm>
            <a:off x="357188" y="1428750"/>
            <a:ext cx="8501062"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a:defRPr sz="2400" i="1">
                <a:solidFill>
                  <a:schemeClr val="tx1"/>
                </a:solidFill>
                <a:latin typeface="Book Antiqua" panose="02040602050305030304" pitchFamily="18" charset="0"/>
              </a:defRPr>
            </a:lvl1pPr>
            <a:lvl2pPr marL="742950" indent="-285750">
              <a:defRPr sz="2400" i="1">
                <a:solidFill>
                  <a:schemeClr val="tx1"/>
                </a:solidFill>
                <a:latin typeface="Book Antiqua" panose="02040602050305030304" pitchFamily="18" charset="0"/>
              </a:defRPr>
            </a:lvl2pPr>
            <a:lvl3pPr marL="1143000" indent="-228600">
              <a:defRPr sz="2400" i="1">
                <a:solidFill>
                  <a:schemeClr val="tx1"/>
                </a:solidFill>
                <a:latin typeface="Book Antiqua" panose="02040602050305030304" pitchFamily="18" charset="0"/>
              </a:defRPr>
            </a:lvl3pPr>
            <a:lvl4pPr marL="1600200" indent="-228600">
              <a:defRPr sz="2400" i="1">
                <a:solidFill>
                  <a:schemeClr val="tx1"/>
                </a:solidFill>
                <a:latin typeface="Book Antiqua" panose="02040602050305030304" pitchFamily="18" charset="0"/>
              </a:defRPr>
            </a:lvl4pPr>
            <a:lvl5pPr marL="2057400" indent="-228600">
              <a:defRPr sz="2400" i="1">
                <a:solidFill>
                  <a:schemeClr val="tx1"/>
                </a:solidFill>
                <a:latin typeface="Book Antiqua" panose="02040602050305030304" pitchFamily="18" charset="0"/>
              </a:defRPr>
            </a:lvl5pPr>
            <a:lvl6pPr marL="2514600" indent="-228600" eaLnBrk="0" fontAlgn="base" hangingPunct="0">
              <a:spcBef>
                <a:spcPct val="0"/>
              </a:spcBef>
              <a:spcAft>
                <a:spcPct val="0"/>
              </a:spcAft>
              <a:defRPr sz="2400" i="1">
                <a:solidFill>
                  <a:schemeClr val="tx1"/>
                </a:solidFill>
                <a:latin typeface="Book Antiqua" panose="02040602050305030304" pitchFamily="18" charset="0"/>
              </a:defRPr>
            </a:lvl6pPr>
            <a:lvl7pPr marL="2971800" indent="-228600" eaLnBrk="0" fontAlgn="base" hangingPunct="0">
              <a:spcBef>
                <a:spcPct val="0"/>
              </a:spcBef>
              <a:spcAft>
                <a:spcPct val="0"/>
              </a:spcAft>
              <a:defRPr sz="2400" i="1">
                <a:solidFill>
                  <a:schemeClr val="tx1"/>
                </a:solidFill>
                <a:latin typeface="Book Antiqua" panose="02040602050305030304" pitchFamily="18" charset="0"/>
              </a:defRPr>
            </a:lvl7pPr>
            <a:lvl8pPr marL="3429000" indent="-228600" eaLnBrk="0" fontAlgn="base" hangingPunct="0">
              <a:spcBef>
                <a:spcPct val="0"/>
              </a:spcBef>
              <a:spcAft>
                <a:spcPct val="0"/>
              </a:spcAft>
              <a:defRPr sz="2400" i="1">
                <a:solidFill>
                  <a:schemeClr val="tx1"/>
                </a:solidFill>
                <a:latin typeface="Book Antiqua" panose="02040602050305030304" pitchFamily="18" charset="0"/>
              </a:defRPr>
            </a:lvl8pPr>
            <a:lvl9pPr marL="3886200" indent="-228600" eaLnBrk="0" fontAlgn="base" hangingPunct="0">
              <a:spcBef>
                <a:spcPct val="0"/>
              </a:spcBef>
              <a:spcAft>
                <a:spcPct val="0"/>
              </a:spcAft>
              <a:defRPr sz="2400" i="1">
                <a:solidFill>
                  <a:schemeClr val="tx1"/>
                </a:solidFill>
                <a:latin typeface="Book Antiqua" panose="02040602050305030304" pitchFamily="18" charset="0"/>
              </a:defRPr>
            </a:lvl9pPr>
          </a:lstStyle>
          <a:p>
            <a:pPr algn="just"/>
            <a:r>
              <a:rPr lang="sr-Cyrl-CS" altLang="sr-Latn-RS" sz="2600" i="0">
                <a:latin typeface="Arial" panose="020B0604020202020204" pitchFamily="34" charset="0"/>
                <a:cs typeface="Arial" panose="020B0604020202020204" pitchFamily="34" charset="0"/>
              </a:rPr>
              <a:t>Ако пошиљалац открије кодирани сигнал, не шаље поруку, већ чека да се ослободи линија. Када открије да је линија слободна пошиљалац шаље своје податке примаоцу. </a:t>
            </a:r>
            <a:endParaRPr lang="en-US" altLang="sr-Latn-RS" sz="2600" i="0">
              <a:latin typeface="Arial" panose="020B0604020202020204" pitchFamily="34" charset="0"/>
              <a:cs typeface="Arial" panose="020B0604020202020204" pitchFamily="34" charset="0"/>
            </a:endParaRPr>
          </a:p>
          <a:p>
            <a:pPr algn="just"/>
            <a:r>
              <a:rPr lang="sr-Cyrl-CS" altLang="sr-Latn-RS" sz="2600" i="0">
                <a:latin typeface="Arial" panose="020B0604020202020204" pitchFamily="34" charset="0"/>
                <a:cs typeface="Arial" panose="020B0604020202020204" pitchFamily="34" charset="0"/>
              </a:rPr>
              <a:t>У случају да истовремено неки други пошиљалац пошаље податке мрежом долази до колизије. У том случају се пренос обуставља, а после неодређеног времена, када се линија ослободи, пошиљац опет шаље податке мрежом који ће са неком вероватноћом стићи до циља. </a:t>
            </a:r>
            <a:endParaRPr lang="en-US" altLang="sr-Latn-RS" sz="2600" i="0">
              <a:latin typeface="Arial" panose="020B0604020202020204" pitchFamily="34" charset="0"/>
              <a:cs typeface="Arial" panose="020B0604020202020204" pitchFamily="34" charset="0"/>
            </a:endParaRPr>
          </a:p>
          <a:p>
            <a:pPr algn="just"/>
            <a:r>
              <a:rPr lang="sr-Cyrl-CS" altLang="sr-Latn-RS" sz="2600" i="0">
                <a:latin typeface="Arial" panose="020B0604020202020204" pitchFamily="34" charset="0"/>
                <a:cs typeface="Arial" panose="020B0604020202020204" pitchFamily="34" charset="0"/>
              </a:rPr>
              <a:t>Код система вишеструког приступа (енг. </a:t>
            </a:r>
            <a:r>
              <a:rPr lang="sr-Latn-CS" altLang="sr-Latn-RS" sz="2600" i="0">
                <a:latin typeface="Arial" panose="020B0604020202020204" pitchFamily="34" charset="0"/>
                <a:cs typeface="Arial" panose="020B0604020202020204" pitchFamily="34" charset="0"/>
              </a:rPr>
              <a:t>Multiple Access) </a:t>
            </a:r>
            <a:r>
              <a:rPr lang="sr-Cyrl-CS" altLang="sr-Latn-RS" sz="2600" i="0">
                <a:latin typeface="Arial" panose="020B0604020202020204" pitchFamily="34" charset="0"/>
                <a:cs typeface="Arial" panose="020B0604020202020204" pitchFamily="34" charset="0"/>
              </a:rPr>
              <a:t>сви рачунари на мрежи примају поруку коју шаље пошиљалац.</a:t>
            </a:r>
            <a:endParaRPr lang="sr-Latn-CS" altLang="sr-Latn-RS" sz="2600" i="0">
              <a:latin typeface="Arial" panose="020B0604020202020204" pitchFamily="34" charset="0"/>
              <a:cs typeface="Arial" panose="020B0604020202020204" pitchFamily="34" charset="0"/>
            </a:endParaRPr>
          </a:p>
        </p:txBody>
      </p:sp>
      <p:sp>
        <p:nvSpPr>
          <p:cNvPr id="4" name="Arrow: Right 3">
            <a:extLst>
              <a:ext uri="{FF2B5EF4-FFF2-40B4-BE49-F238E27FC236}">
                <a16:creationId xmlns:a16="http://schemas.microsoft.com/office/drawing/2014/main" id="{527CD50C-8A87-45FF-8DBB-CDBF98F14280}"/>
              </a:ext>
            </a:extLst>
          </p:cNvPr>
          <p:cNvSpPr/>
          <p:nvPr/>
        </p:nvSpPr>
        <p:spPr bwMode="auto">
          <a:xfrm>
            <a:off x="7020272" y="6404717"/>
            <a:ext cx="757288" cy="336651"/>
          </a:xfrm>
          <a:prstGeom prst="rightArrow">
            <a:avLst/>
          </a:prstGeom>
          <a:solidFill>
            <a:srgbClr val="FFFF00"/>
          </a:solidFill>
          <a:ln w="12699"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Book Antiqua" pitchFamily="18" charset="0"/>
            </a:endParaRPr>
          </a:p>
        </p:txBody>
      </p:sp>
    </p:spTree>
  </p:cSld>
  <p:clrMapOvr>
    <a:masterClrMapping/>
  </p:clrMapOvr>
  <p:transition/>
</p:sld>
</file>

<file path=ppt/theme/theme1.xml><?xml version="1.0" encoding="utf-8"?>
<a:theme xmlns:a="http://schemas.openxmlformats.org/drawingml/2006/main" name="twinkles">
  <a:themeElements>
    <a:clrScheme name="">
      <a:dk1>
        <a:srgbClr val="000000"/>
      </a:dk1>
      <a:lt1>
        <a:srgbClr val="FFFFFF"/>
      </a:lt1>
      <a:dk2>
        <a:srgbClr val="500093"/>
      </a:dk2>
      <a:lt2>
        <a:srgbClr val="00DFCA"/>
      </a:lt2>
      <a:accent1>
        <a:srgbClr val="DC0081"/>
      </a:accent1>
      <a:accent2>
        <a:srgbClr val="114FFB"/>
      </a:accent2>
      <a:accent3>
        <a:srgbClr val="B3AAC8"/>
      </a:accent3>
      <a:accent4>
        <a:srgbClr val="DADADA"/>
      </a:accent4>
      <a:accent5>
        <a:srgbClr val="EBAAC1"/>
      </a:accent5>
      <a:accent6>
        <a:srgbClr val="0E47E3"/>
      </a:accent6>
      <a:hlink>
        <a:srgbClr val="FAFD00"/>
      </a:hlink>
      <a:folHlink>
        <a:srgbClr val="500093"/>
      </a:folHlink>
    </a:clrScheme>
    <a:fontScheme name="twinkles.ppt">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Book Antiqua" pitchFamily="18" charset="0"/>
          </a:defRPr>
        </a:defPPr>
      </a:lstStyle>
    </a:lnDef>
  </a:objectDefaults>
  <a:extraClrSchemeLst>
    <a:extraClrScheme>
      <a:clrScheme name="twinkles.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winkles.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winkles.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winkles.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winkles.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winkles.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winkles.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12460</Words>
  <Application>Microsoft Office PowerPoint</Application>
  <PresentationFormat>On-screen Show (4:3)</PresentationFormat>
  <Paragraphs>1001</Paragraphs>
  <Slides>174</Slides>
  <Notes>97</Notes>
  <HiddenSlides>0</HiddenSlides>
  <MMClips>4</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174</vt:i4>
      </vt:variant>
    </vt:vector>
  </HeadingPairs>
  <TitlesOfParts>
    <vt:vector size="187" baseType="lpstr">
      <vt:lpstr>Arial</vt:lpstr>
      <vt:lpstr>Arial</vt:lpstr>
      <vt:lpstr>Book Antiqua</vt:lpstr>
      <vt:lpstr>Calibri</vt:lpstr>
      <vt:lpstr>Monotype Sorts</vt:lpstr>
      <vt:lpstr>Resavska BG</vt:lpstr>
      <vt:lpstr>Roboto</vt:lpstr>
      <vt:lpstr>Times New Roman</vt:lpstr>
      <vt:lpstr>Wingdings</vt:lpstr>
      <vt:lpstr>twinkles</vt:lpstr>
      <vt:lpstr>Visio</vt:lpstr>
      <vt:lpstr>Clip</vt:lpstr>
      <vt:lpstr>Picture</vt:lpstr>
      <vt:lpstr>Интернет технологије 1. део</vt:lpstr>
      <vt:lpstr>Зашто изучавати рачунарске (компјутерске) мреже?</vt:lpstr>
      <vt:lpstr>PowerPoint Presentation</vt:lpstr>
      <vt:lpstr>PowerPoint Presentation</vt:lpstr>
      <vt:lpstr>Историја комуникација</vt:lpstr>
      <vt:lpstr>Историја комуникација</vt:lpstr>
      <vt:lpstr>Историја комуникација</vt:lpstr>
      <vt:lpstr>Историја комуникација</vt:lpstr>
      <vt:lpstr>PowerPoint Presentation</vt:lpstr>
      <vt:lpstr>Развој информационих система</vt:lpstr>
      <vt:lpstr>Развој информационих система</vt:lpstr>
      <vt:lpstr>PowerPoint Presentation</vt:lpstr>
      <vt:lpstr>Уводна разматрања</vt:lpstr>
      <vt:lpstr>Уводна разматрања</vt:lpstr>
      <vt:lpstr>Уводна разматрања</vt:lpstr>
      <vt:lpstr>Циљеви умрежавања</vt:lpstr>
      <vt:lpstr>OSI</vt:lpstr>
      <vt:lpstr>Дефиниције</vt:lpstr>
      <vt:lpstr>Хардвер за мрежни рад</vt:lpstr>
      <vt:lpstr>Термини : Сервер</vt:lpstr>
      <vt:lpstr>Термини : Сервер</vt:lpstr>
      <vt:lpstr>Термини : Сервер</vt:lpstr>
      <vt:lpstr>Термини : Сервер</vt:lpstr>
      <vt:lpstr>Термини : Сервер</vt:lpstr>
      <vt:lpstr>Термини : Server</vt:lpstr>
      <vt:lpstr>Термини : Server</vt:lpstr>
      <vt:lpstr>Термини : Прокси сервер</vt:lpstr>
      <vt:lpstr>PowerPoint Presentation</vt:lpstr>
      <vt:lpstr>PowerPoint Presentation</vt:lpstr>
      <vt:lpstr>Термини: Клијент</vt:lpstr>
      <vt:lpstr>Термини: Клијент</vt:lpstr>
      <vt:lpstr>Термини: Клијент</vt:lpstr>
      <vt:lpstr>Термини: Клијент</vt:lpstr>
      <vt:lpstr>Термини: Медијум</vt:lpstr>
      <vt:lpstr>Термини: Ресурси</vt:lpstr>
      <vt:lpstr>Термини: Дељиви подаци</vt:lpstr>
      <vt:lpstr>Термини: Рипитер</vt:lpstr>
      <vt:lpstr>Термини: Хаб</vt:lpstr>
      <vt:lpstr>Термини: Свич</vt:lpstr>
      <vt:lpstr>Термини: Свич</vt:lpstr>
      <vt:lpstr>Термини: Рутер</vt:lpstr>
      <vt:lpstr>Термини: Бриџ</vt:lpstr>
      <vt:lpstr>Термини: Фаjeрвол</vt:lpstr>
      <vt:lpstr>Термини: Фаирвол</vt:lpstr>
      <vt:lpstr>Термини: Порт</vt:lpstr>
      <vt:lpstr>Термини: Гејтвеј</vt:lpstr>
      <vt:lpstr>Термини: Гејтвеј</vt:lpstr>
      <vt:lpstr>Термини: Модем</vt:lpstr>
      <vt:lpstr>Термини: Модем</vt:lpstr>
      <vt:lpstr>Термини: Модем</vt:lpstr>
      <vt:lpstr>Термини: Мрежни адаптер</vt:lpstr>
      <vt:lpstr>Термини: Мрежни адаптер</vt:lpstr>
      <vt:lpstr>PowerPoint Presentation</vt:lpstr>
      <vt:lpstr>Мрежни стандарди</vt:lpstr>
      <vt:lpstr>Мрежни стандарди</vt:lpstr>
      <vt:lpstr>Формална стандардизација</vt:lpstr>
      <vt:lpstr>Организације за стандардизацију</vt:lpstr>
      <vt:lpstr>Организације за стандардизацију</vt:lpstr>
      <vt:lpstr>Мрежни модели</vt:lpstr>
      <vt:lpstr>OSI – мрежни модел</vt:lpstr>
      <vt:lpstr>Мрежни модели</vt:lpstr>
      <vt:lpstr>OSI модел – први ниво</vt:lpstr>
      <vt:lpstr>OSI model – drugi nivo</vt:lpstr>
      <vt:lpstr>OSI модел – трећи ниво</vt:lpstr>
      <vt:lpstr>OSI модел – трећи ниво</vt:lpstr>
      <vt:lpstr>OSI модел – четврти ниво</vt:lpstr>
      <vt:lpstr>OSI модел – пети ниво</vt:lpstr>
      <vt:lpstr>OSI модел – шести ниво</vt:lpstr>
      <vt:lpstr>OSI модел – седми ниво</vt:lpstr>
      <vt:lpstr>PowerPoint Presentation</vt:lpstr>
      <vt:lpstr>PowerPoint Presentation</vt:lpstr>
      <vt:lpstr>Будући трендови</vt:lpstr>
      <vt:lpstr>Интеракција корисника и мрежа</vt:lpstr>
      <vt:lpstr>Интеграциони трендови</vt:lpstr>
      <vt:lpstr>Нови информатички трендови</vt:lpstr>
      <vt:lpstr>Типови мрежа</vt:lpstr>
      <vt:lpstr>Још детаљније</vt:lpstr>
      <vt:lpstr>Личне рачунарске мреже</vt:lpstr>
      <vt:lpstr>Локалне рачунарске мреже </vt:lpstr>
      <vt:lpstr>Local Area Network</vt:lpstr>
      <vt:lpstr>Кампус рачунарске мреже </vt:lpstr>
      <vt:lpstr>Кампус мрежа </vt:lpstr>
      <vt:lpstr>Градске рачунарске мреже </vt:lpstr>
      <vt:lpstr>Градске рачунарске мреже</vt:lpstr>
      <vt:lpstr>Мрежа на великом подручју </vt:lpstr>
      <vt:lpstr>Мрежа на великом подручју </vt:lpstr>
      <vt:lpstr>Глобалне рачунарске мреже</vt:lpstr>
      <vt:lpstr>Глобалне рачунарске мреже</vt:lpstr>
      <vt:lpstr>Глобалне рачунарске мреже</vt:lpstr>
      <vt:lpstr>Глобалне рачунарске мреже</vt:lpstr>
      <vt:lpstr>Inmarsat: The evolution of Global Xpress</vt:lpstr>
      <vt:lpstr>Inmarsat: The evolution of Global Xpress</vt:lpstr>
      <vt:lpstr>Рачунарске мреже према начину комуникације рачунара у мрежи</vt:lpstr>
      <vt:lpstr>Токен</vt:lpstr>
      <vt:lpstr>PowerPoint Presentation</vt:lpstr>
      <vt:lpstr>PowerPoint Presentation</vt:lpstr>
      <vt:lpstr>Токен</vt:lpstr>
      <vt:lpstr>Carrier</vt:lpstr>
      <vt:lpstr>Carrier</vt:lpstr>
      <vt:lpstr>Carrier</vt:lpstr>
      <vt:lpstr>Подела мрежа према односу међу чворовима у мрежи</vt:lpstr>
      <vt:lpstr>Подела мрежа према односу међу чворовима у мрежи</vt:lpstr>
      <vt:lpstr>Клијент/сервер мреже</vt:lpstr>
      <vt:lpstr>Клијент/сервер мреже</vt:lpstr>
      <vt:lpstr>Клијент/сервер мреже</vt:lpstr>
      <vt:lpstr>Клијент/сервер мреже</vt:lpstr>
      <vt:lpstr>Подела мрежа према односу међу чворовима у мрежи</vt:lpstr>
      <vt:lpstr>Равноправне мреже</vt:lpstr>
      <vt:lpstr>Равноправне мреже</vt:lpstr>
      <vt:lpstr>Равноправне мреже</vt:lpstr>
      <vt:lpstr>Равноправне мреже</vt:lpstr>
      <vt:lpstr>Равноправне мреже</vt:lpstr>
      <vt:lpstr>Равноправне мреже</vt:lpstr>
      <vt:lpstr>Равноправне мреже</vt:lpstr>
      <vt:lpstr>Равноправне мреже</vt:lpstr>
      <vt:lpstr>Топологија рачунарских мрежа</vt:lpstr>
      <vt:lpstr>Топологија рачунарских мрежа</vt:lpstr>
      <vt:lpstr>Топологија рачунарских мрежа</vt:lpstr>
      <vt:lpstr>Топологија рачунарских мрежа</vt:lpstr>
      <vt:lpstr>Топологија рачунарских мрежа</vt:lpstr>
      <vt:lpstr>Директна веза</vt:lpstr>
      <vt:lpstr>Директна веза</vt:lpstr>
      <vt:lpstr>Веза у звезду</vt:lpstr>
      <vt:lpstr>Веза у звезду</vt:lpstr>
      <vt:lpstr>Веза у звезду</vt:lpstr>
      <vt:lpstr>Продужена топологија звезде</vt:lpstr>
      <vt:lpstr>Топологија магистрале</vt:lpstr>
      <vt:lpstr>Топологија магистрале</vt:lpstr>
      <vt:lpstr>Топологија магистрале</vt:lpstr>
      <vt:lpstr>Топологија магистрале</vt:lpstr>
      <vt:lpstr>Танке-Етернет (thin-Ethernet) мреже </vt:lpstr>
      <vt:lpstr>Танке-Етернет (thin-Ethernet) мреже </vt:lpstr>
      <vt:lpstr>Танке-Етернет (thin-Ethernet) мреже </vt:lpstr>
      <vt:lpstr>Танке-Етернет (thin-Ethernet) мреже </vt:lpstr>
      <vt:lpstr>Дебеле-Етернет (thick-Ethernet) мреже</vt:lpstr>
      <vt:lpstr>Дебеле-Етернет (thick-Ethernet) мреже</vt:lpstr>
      <vt:lpstr>Дебеле-Етернет (thick-Ethernet) мреже</vt:lpstr>
      <vt:lpstr>Дебеле-Етернет (thick-Ethernet) мреже</vt:lpstr>
      <vt:lpstr>Twisted-Pair Ethernet мреже</vt:lpstr>
      <vt:lpstr>Twisted-Pair Ethernet мреже</vt:lpstr>
      <vt:lpstr>Tопологија прстена (Ring)</vt:lpstr>
      <vt:lpstr>Tопологија прстена (Ring)</vt:lpstr>
      <vt:lpstr>Tопологија прстена (Ring)</vt:lpstr>
      <vt:lpstr>Tопологија прстена (Ring)</vt:lpstr>
      <vt:lpstr>Tопологија прстена (Ring)</vt:lpstr>
      <vt:lpstr>Tопологија прстена (Ring)</vt:lpstr>
      <vt:lpstr>Tопологија прстена (Ring)</vt:lpstr>
      <vt:lpstr>Tопологија прстена (Ring)</vt:lpstr>
      <vt:lpstr>Tопологија прстена (Ring)</vt:lpstr>
      <vt:lpstr>Tопологија прстена (Ring)</vt:lpstr>
      <vt:lpstr>Tопологија дрвета   (хијерархијска топологија)</vt:lpstr>
      <vt:lpstr>Tопологија дрвета   (хијерархијска топологија)</vt:lpstr>
      <vt:lpstr>Tопологија дрвета   (хијерархијска топологија)</vt:lpstr>
      <vt:lpstr>Tопологија дрвета   (хијерархијска топологија)</vt:lpstr>
      <vt:lpstr>Мрежаста  топологија</vt:lpstr>
      <vt:lpstr>Мрежаста  топологија</vt:lpstr>
      <vt:lpstr>Мрежаста  топологија</vt:lpstr>
      <vt:lpstr>Комбинована веза</vt:lpstr>
      <vt:lpstr>Бежичне мреже</vt:lpstr>
      <vt:lpstr>Wi-Fi (Wireless Fidelity) мреже </vt:lpstr>
      <vt:lpstr>Wi-Fi (Wireless Fidelity) мреже </vt:lpstr>
      <vt:lpstr>Wi-Fi (Wireless Fidelity) мреже </vt:lpstr>
      <vt:lpstr>Wi-Fi (Wireless Fidelity) мреже </vt:lpstr>
      <vt:lpstr>Wi-Fi (Wireless Fidelity) мреже </vt:lpstr>
      <vt:lpstr>Wi-Fi (Wireless Fidelity) мреже </vt:lpstr>
      <vt:lpstr>Wi-Fi (Wireless Fidelity) мреже </vt:lpstr>
      <vt:lpstr>Wi-Fi (Wireless Fidelity) мреже </vt:lpstr>
      <vt:lpstr>Wi-Fi (Wireless Fidelity) мреже </vt:lpstr>
      <vt:lpstr>Bluetooth</vt:lpstr>
      <vt:lpstr>Bluetooth</vt:lpstr>
      <vt:lpstr>Bluetooth</vt:lpstr>
      <vt:lpstr>Bluetooth</vt:lpstr>
      <vt:lpstr>Bluetooth</vt:lpstr>
      <vt:lpstr>Bluetooth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Интернет технологије 1. део</dc:title>
  <dc:creator>Zoran Cekerevac</dc:creator>
  <cp:lastModifiedBy>Zoran Cekerevac</cp:lastModifiedBy>
  <cp:revision>11</cp:revision>
  <dcterms:created xsi:type="dcterms:W3CDTF">2020-10-30T08:43:04Z</dcterms:created>
  <dcterms:modified xsi:type="dcterms:W3CDTF">2020-11-03T11:25:07Z</dcterms:modified>
</cp:coreProperties>
</file>